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46" r:id="rId3"/>
    <p:sldId id="375" r:id="rId4"/>
    <p:sldId id="376" r:id="rId5"/>
    <p:sldId id="378"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Lst>
  <p:sldSz cx="9144000" cy="6858000" type="screen4x3"/>
  <p:notesSz cx="6794500" cy="9906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00"/>
    <a:srgbClr val="FF6600"/>
    <a:srgbClr val="ED7E00"/>
    <a:srgbClr val="6699FF"/>
    <a:srgbClr val="00CCFF"/>
    <a:srgbClr val="00CC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88128"/>
  </p:normalViewPr>
  <p:slideViewPr>
    <p:cSldViewPr>
      <p:cViewPr varScale="1">
        <p:scale>
          <a:sx n="77" d="100"/>
          <a:sy n="77" d="100"/>
        </p:scale>
        <p:origin x="1430" y="6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813"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48100" y="0"/>
            <a:ext cx="2944813"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EA0EBA-6A65-409C-B925-A2A909F8E7CB}" type="datetimeFigureOut">
              <a:rPr lang="fr-FR"/>
              <a:pPr>
                <a:defRPr/>
              </a:pPr>
              <a:t>02/10/2018</a:t>
            </a:fld>
            <a:endParaRPr lang="fr-FR"/>
          </a:p>
        </p:txBody>
      </p:sp>
      <p:sp>
        <p:nvSpPr>
          <p:cNvPr id="4" name="Espace réservé de l’image des diapositives 3"/>
          <p:cNvSpPr>
            <a:spLocks noGrp="1" noRot="1" noChangeAspect="1"/>
          </p:cNvSpPr>
          <p:nvPr>
            <p:ph type="sldImg" idx="2"/>
          </p:nvPr>
        </p:nvSpPr>
        <p:spPr>
          <a:xfrm>
            <a:off x="1168400" y="1238250"/>
            <a:ext cx="4457700" cy="3343275"/>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450" y="4767263"/>
            <a:ext cx="5435600" cy="3900487"/>
          </a:xfrm>
          <a:prstGeom prst="rect">
            <a:avLst/>
          </a:prstGeom>
        </p:spPr>
        <p:txBody>
          <a:bodyPr vert="horz" lIns="91440" tIns="45720" rIns="91440" bIns="45720" rtlCol="0"/>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09113"/>
            <a:ext cx="2944813"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48100" y="9409113"/>
            <a:ext cx="2944813"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606EDFA-C78A-40C6-A301-ED5A26A2CDAB}"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27521F2A-A170-46A4-B4F5-593BE1172258}" type="slidenum">
              <a:rPr lang="fr-FR" altLang="fr-FR" sz="1000" i="1">
                <a:latin typeface="Times New Roman" panose="02020603050405020304" pitchFamily="18" charset="0"/>
              </a:rPr>
              <a:pPr algn="r">
                <a:spcBef>
                  <a:spcPct val="0"/>
                </a:spcBef>
              </a:pPr>
              <a:t>4</a:t>
            </a:fld>
            <a:endParaRPr lang="fr-FR" altLang="fr-FR" sz="1000" i="1">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1047054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19C82287-B477-4C76-8B79-6B8F7F4F0FBC}" type="slidenum">
              <a:rPr lang="fr-FR" altLang="fr-FR" sz="1000" i="1">
                <a:latin typeface="Times New Roman" panose="02020603050405020304" pitchFamily="18" charset="0"/>
              </a:rPr>
              <a:pPr algn="r">
                <a:spcBef>
                  <a:spcPct val="0"/>
                </a:spcBef>
              </a:pPr>
              <a:t>14</a:t>
            </a:fld>
            <a:endParaRPr lang="fr-FR" altLang="fr-FR" sz="1000" i="1">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381824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p>
        </p:txBody>
      </p:sp>
    </p:spTree>
    <p:extLst>
      <p:ext uri="{BB962C8B-B14F-4D97-AF65-F5344CB8AC3E}">
        <p14:creationId xmlns:p14="http://schemas.microsoft.com/office/powerpoint/2010/main" val="461613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p>
        </p:txBody>
      </p:sp>
    </p:spTree>
    <p:extLst>
      <p:ext uri="{BB962C8B-B14F-4D97-AF65-F5344CB8AC3E}">
        <p14:creationId xmlns:p14="http://schemas.microsoft.com/office/powerpoint/2010/main" val="2119038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p>
        </p:txBody>
      </p:sp>
    </p:spTree>
    <p:extLst>
      <p:ext uri="{BB962C8B-B14F-4D97-AF65-F5344CB8AC3E}">
        <p14:creationId xmlns:p14="http://schemas.microsoft.com/office/powerpoint/2010/main" val="256585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B65C45FA-BF25-4EBA-856E-0873B012165E}" type="slidenum">
              <a:rPr lang="fr-FR" altLang="fr-FR" sz="1000" i="1">
                <a:latin typeface="Times New Roman" panose="02020603050405020304" pitchFamily="18" charset="0"/>
              </a:rPr>
              <a:pPr algn="r">
                <a:spcBef>
                  <a:spcPct val="0"/>
                </a:spcBef>
              </a:pPr>
              <a:t>18</a:t>
            </a:fld>
            <a:endParaRPr lang="fr-FR" altLang="fr-FR" sz="1000" i="1">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99612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D42C9A8B-5586-43E3-A545-6A21DC9AC623}" type="slidenum">
              <a:rPr lang="fr-FR" altLang="fr-FR" sz="1000" i="1">
                <a:latin typeface="Times New Roman" panose="02020603050405020304" pitchFamily="18" charset="0"/>
              </a:rPr>
              <a:pPr algn="r">
                <a:spcBef>
                  <a:spcPct val="0"/>
                </a:spcBef>
              </a:pPr>
              <a:t>19</a:t>
            </a:fld>
            <a:endParaRPr lang="fr-FR" altLang="fr-FR" sz="1000" i="1">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1965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52878C6E-A7CC-475A-8102-2F0E4D013728}" type="slidenum">
              <a:rPr lang="fr-FR" altLang="fr-FR" sz="1000" i="1">
                <a:latin typeface="Times New Roman" panose="02020603050405020304" pitchFamily="18" charset="0"/>
              </a:rPr>
              <a:pPr algn="r">
                <a:spcBef>
                  <a:spcPct val="0"/>
                </a:spcBef>
              </a:pPr>
              <a:t>20</a:t>
            </a:fld>
            <a:endParaRPr lang="fr-FR" altLang="fr-FR" sz="1000" i="1">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44769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BB59E294-5654-434F-BB35-A7ECCFC19E9A}" type="slidenum">
              <a:rPr lang="fr-FR" altLang="fr-FR" sz="1000" i="1">
                <a:latin typeface="Times New Roman" panose="02020603050405020304" pitchFamily="18" charset="0"/>
              </a:rPr>
              <a:pPr algn="r">
                <a:spcBef>
                  <a:spcPct val="0"/>
                </a:spcBef>
              </a:pPr>
              <a:t>21</a:t>
            </a:fld>
            <a:endParaRPr lang="fr-FR" altLang="fr-FR" sz="1000" i="1">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3249558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96C5E56E-6D51-490A-883A-B12499EFF9C2}" type="slidenum">
              <a:rPr lang="fr-FR" altLang="fr-FR" sz="1000" i="1">
                <a:latin typeface="Times New Roman" panose="02020603050405020304" pitchFamily="18" charset="0"/>
              </a:rPr>
              <a:pPr algn="r">
                <a:spcBef>
                  <a:spcPct val="0"/>
                </a:spcBef>
              </a:pPr>
              <a:t>22</a:t>
            </a:fld>
            <a:endParaRPr lang="fr-FR" altLang="fr-FR" sz="1000" i="1">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188477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345F0154-8A18-4E77-855F-1E01D02F1B91}" type="slidenum">
              <a:rPr lang="fr-FR" altLang="fr-FR" sz="1000" i="1">
                <a:latin typeface="Times New Roman" panose="02020603050405020304" pitchFamily="18" charset="0"/>
              </a:rPr>
              <a:pPr algn="r">
                <a:spcBef>
                  <a:spcPct val="0"/>
                </a:spcBef>
              </a:pPr>
              <a:t>23</a:t>
            </a:fld>
            <a:endParaRPr lang="fr-FR" altLang="fr-FR" sz="1000" i="1">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52373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00E750DD-9D81-4C8F-BDCA-1AFF339E0BDF}" type="datetime1">
              <a:rPr lang="fr-FR" altLang="fr-FR" sz="1000" i="1">
                <a:latin typeface="Times New Roman" panose="02020603050405020304" pitchFamily="18" charset="0"/>
              </a:rPr>
              <a:pPr algn="r">
                <a:spcBef>
                  <a:spcPct val="0"/>
                </a:spcBef>
              </a:pPr>
              <a:t>02/10/2018</a:t>
            </a:fld>
            <a:endParaRPr lang="fr-FR" altLang="fr-FR" sz="1000" i="1">
              <a:latin typeface="Times New Roman" panose="02020603050405020304" pitchFamily="18" charset="0"/>
            </a:endParaRPr>
          </a:p>
        </p:txBody>
      </p:sp>
      <p:sp>
        <p:nvSpPr>
          <p:cNvPr id="460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EEF4A190-C0D8-4D51-9049-0BAD2433AFDE}" type="slidenum">
              <a:rPr lang="fr-FR" altLang="fr-FR" sz="1000" i="1">
                <a:latin typeface="Times New Roman" panose="02020603050405020304" pitchFamily="18" charset="0"/>
              </a:rPr>
              <a:pPr algn="r">
                <a:spcBef>
                  <a:spcPct val="0"/>
                </a:spcBef>
              </a:pPr>
              <a:t>5</a:t>
            </a:fld>
            <a:endParaRPr lang="fr-FR" altLang="fr-FR" sz="1000" i="1">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bwMode="auto">
          <a:xfrm>
            <a:off x="1150938" y="692150"/>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xfrm>
            <a:off x="685800"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628857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9A98F9AE-ED84-4045-934F-03BF3EB0879E}" type="slidenum">
              <a:rPr lang="fr-FR" altLang="fr-FR" sz="1000" i="1">
                <a:latin typeface="Times New Roman" panose="02020603050405020304" pitchFamily="18" charset="0"/>
              </a:rPr>
              <a:pPr algn="r">
                <a:spcBef>
                  <a:spcPct val="0"/>
                </a:spcBef>
              </a:pPr>
              <a:t>24</a:t>
            </a:fld>
            <a:endParaRPr lang="fr-FR" altLang="fr-FR" sz="1000" i="1">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896444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CAFA21D2-93BC-41B1-9C90-0DB3583284F5}" type="slidenum">
              <a:rPr lang="fr-FR" altLang="fr-FR" sz="1000" i="1">
                <a:latin typeface="Times New Roman" panose="02020603050405020304" pitchFamily="18" charset="0"/>
              </a:rPr>
              <a:pPr algn="r">
                <a:spcBef>
                  <a:spcPct val="0"/>
                </a:spcBef>
              </a:pPr>
              <a:t>25</a:t>
            </a:fld>
            <a:endParaRPr lang="fr-FR" altLang="fr-FR" sz="1000" i="1">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196144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3649BB87-DDF1-4976-9764-9B369A52C704}" type="slidenum">
              <a:rPr lang="fr-FR" altLang="fr-FR" sz="1000" i="1">
                <a:latin typeface="Times New Roman" panose="02020603050405020304" pitchFamily="18" charset="0"/>
              </a:rPr>
              <a:pPr algn="r">
                <a:spcBef>
                  <a:spcPct val="0"/>
                </a:spcBef>
              </a:pPr>
              <a:t>7</a:t>
            </a:fld>
            <a:endParaRPr lang="fr-FR" altLang="fr-FR" sz="1000" i="1">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86798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C66A9992-ABD7-4CAB-9926-1AF99375C1D2}" type="slidenum">
              <a:rPr lang="fr-FR" altLang="fr-FR" sz="1000" i="1">
                <a:latin typeface="Times New Roman" panose="02020603050405020304" pitchFamily="18" charset="0"/>
              </a:rPr>
              <a:pPr algn="r">
                <a:spcBef>
                  <a:spcPct val="0"/>
                </a:spcBef>
              </a:pPr>
              <a:t>8</a:t>
            </a:fld>
            <a:endParaRPr lang="fr-FR" altLang="fr-FR" sz="1000" i="1">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dirty="0" smtClean="0"/>
          </a:p>
        </p:txBody>
      </p:sp>
    </p:spTree>
    <p:extLst>
      <p:ext uri="{BB962C8B-B14F-4D97-AF65-F5344CB8AC3E}">
        <p14:creationId xmlns:p14="http://schemas.microsoft.com/office/powerpoint/2010/main" val="68359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59056B62-B674-41FE-AF3D-8A788B872C88}" type="slidenum">
              <a:rPr lang="fr-FR" altLang="fr-FR" sz="1000" i="1">
                <a:latin typeface="Times New Roman" panose="02020603050405020304" pitchFamily="18" charset="0"/>
              </a:rPr>
              <a:pPr algn="r">
                <a:spcBef>
                  <a:spcPct val="0"/>
                </a:spcBef>
              </a:pPr>
              <a:t>9</a:t>
            </a:fld>
            <a:endParaRPr lang="fr-FR" altLang="fr-FR" sz="1000" i="1">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6844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C26FD10F-FBDE-4F22-982E-6807A6C0A8B4}" type="slidenum">
              <a:rPr lang="fr-FR" altLang="fr-FR" sz="1000" i="1">
                <a:latin typeface="Times New Roman" panose="02020603050405020304" pitchFamily="18" charset="0"/>
              </a:rPr>
              <a:pPr algn="r">
                <a:spcBef>
                  <a:spcPct val="0"/>
                </a:spcBef>
              </a:pPr>
              <a:t>10</a:t>
            </a:fld>
            <a:endParaRPr lang="fr-FR" altLang="fr-FR" sz="1000" i="1">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67775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5ED5871E-CE2F-417E-8166-57BC6F5189FF}" type="slidenum">
              <a:rPr lang="fr-FR" altLang="fr-FR" sz="1000" i="1">
                <a:latin typeface="Times New Roman" panose="02020603050405020304" pitchFamily="18" charset="0"/>
              </a:rPr>
              <a:pPr algn="r">
                <a:spcBef>
                  <a:spcPct val="0"/>
                </a:spcBef>
              </a:pPr>
              <a:t>11</a:t>
            </a:fld>
            <a:endParaRPr lang="fr-FR" altLang="fr-FR" sz="1000" i="1">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bwMode="auto">
          <a:xfrm>
            <a:off x="1298575" y="803275"/>
            <a:ext cx="4259263"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xfrm>
            <a:off x="914400" y="4349750"/>
            <a:ext cx="5027613" cy="3368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4232739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23DE9DE3-D139-44F4-9B8D-FBD185CFEA17}" type="slidenum">
              <a:rPr lang="fr-FR" altLang="fr-FR" sz="1000" i="1">
                <a:latin typeface="Times New Roman" panose="02020603050405020304" pitchFamily="18" charset="0"/>
              </a:rPr>
              <a:pPr algn="r">
                <a:spcBef>
                  <a:spcPct val="0"/>
                </a:spcBef>
              </a:pPr>
              <a:t>12</a:t>
            </a:fld>
            <a:endParaRPr lang="fr-FR" altLang="fr-FR" sz="1000" i="1">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257768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15" tIns="0" rIns="19315" bIns="0" anchor="b"/>
          <a:lstStyle>
            <a:lvl1pPr defTabSz="92710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710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71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71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71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71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468B0FED-21F8-4B31-B2E8-AB6D5904E852}" type="slidenum">
              <a:rPr lang="fr-FR" altLang="fr-FR" sz="1000" i="1">
                <a:latin typeface="Times New Roman" panose="02020603050405020304" pitchFamily="18" charset="0"/>
              </a:rPr>
              <a:pPr algn="r">
                <a:spcBef>
                  <a:spcPct val="0"/>
                </a:spcBef>
              </a:pPr>
              <a:t>13</a:t>
            </a:fld>
            <a:endParaRPr lang="fr-FR" altLang="fr-FR" sz="1000" i="1">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11" tIns="46356" rIns="92711" bIns="46356"/>
          <a:lstStyle/>
          <a:p>
            <a:endParaRPr lang="fr-FR" altLang="fr-FR" smtClean="0"/>
          </a:p>
        </p:txBody>
      </p:sp>
    </p:spTree>
    <p:extLst>
      <p:ext uri="{BB962C8B-B14F-4D97-AF65-F5344CB8AC3E}">
        <p14:creationId xmlns:p14="http://schemas.microsoft.com/office/powerpoint/2010/main" val="375090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7ADD8913-1CAF-4CE3-8CCE-EBA04B9D1F16}" type="datetimeFigureOut">
              <a:rPr lang="fr-FR"/>
              <a:pPr>
                <a:defRPr/>
              </a:pPr>
              <a:t>02/10/2018</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663D719-442F-4337-8911-4CEB8BC7C2F5}"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CC600AD-8BFC-44DA-8C37-865935FDD77B}" type="datetimeFigureOut">
              <a:rPr lang="fr-FR"/>
              <a:pPr>
                <a:defRPr/>
              </a:pPr>
              <a:t>02/10/2018</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58C8AEB-6A69-4967-842F-5EB40D18CC3B}"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2B0A81F4-70E6-4907-9141-DEF60585EB79}" type="datetimeFigureOut">
              <a:rPr lang="fr-FR"/>
              <a:pPr>
                <a:defRPr/>
              </a:pPr>
              <a:t>02/10/2018</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0FCE767-6794-4A26-85B9-CBEFC99E806A}"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D6637597-C07E-4C8E-83DF-C4A29D6D04D3}" type="datetimeFigureOut">
              <a:rPr lang="fr-FR"/>
              <a:pPr>
                <a:defRPr/>
              </a:pPr>
              <a:t>02/10/2018</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8AD600E-5D7A-461A-8B54-20F6605601A6}"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F1FBEA23-9747-4A3E-B0F6-4387EA07A3A3}" type="datetimeFigureOut">
              <a:rPr lang="fr-FR"/>
              <a:pPr>
                <a:defRPr/>
              </a:pPr>
              <a:t>02/10/2018</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3D9E61D-7F2D-4842-856D-068FE6C780E7}"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51CE7913-4850-4C7D-8279-347D021A8F7E}" type="datetimeFigureOut">
              <a:rPr lang="fr-FR"/>
              <a:pPr>
                <a:defRPr/>
              </a:pPr>
              <a:t>02/10/2018</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04DBA2C-728F-4146-A79B-47B06973EA5A}"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ABC03D99-A33C-49FF-97C8-83113586CB27}" type="datetimeFigureOut">
              <a:rPr lang="fr-FR"/>
              <a:pPr>
                <a:defRPr/>
              </a:pPr>
              <a:t>02/10/2018</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52115C8A-5E3E-472B-8711-924C8451F107}"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262383E7-FD6C-4B90-AB95-023FBBD311B2}" type="datetimeFigureOut">
              <a:rPr lang="fr-FR"/>
              <a:pPr>
                <a:defRPr/>
              </a:pPr>
              <a:t>02/10/2018</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72B60F4E-DD74-4712-8068-DA4031D67BF8}"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00B0730-93EA-4000-BBEB-264495135469}" type="datetimeFigureOut">
              <a:rPr lang="fr-FR"/>
              <a:pPr>
                <a:defRPr/>
              </a:pPr>
              <a:t>02/10/2018</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15D334A7-AB09-4049-BD3E-CD119F3963B9}"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D957B36B-5DA4-4CF9-8E55-C1D51397646D}" type="datetimeFigureOut">
              <a:rPr lang="fr-FR"/>
              <a:pPr>
                <a:defRPr/>
              </a:pPr>
              <a:t>02/10/2018</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91E80724-5A83-4D32-BE95-82D67BB2148E}"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A52E0F71-1C90-4040-B7AF-36E8735537B4}" type="datetimeFigureOut">
              <a:rPr lang="fr-FR"/>
              <a:pPr>
                <a:defRPr/>
              </a:pPr>
              <a:t>02/10/2018</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DA6598E8-641A-4D53-946D-656B0B257DE6}"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auto">
          <a:xfrm>
            <a:off x="-7938" y="0"/>
            <a:ext cx="9151938" cy="819150"/>
          </a:xfrm>
          <a:prstGeom prst="rect">
            <a:avLst/>
          </a:prstGeom>
          <a:solidFill>
            <a:srgbClr val="0594B6"/>
          </a:solidFill>
          <a:ln w="12700" cap="flat" cmpd="sng" algn="ctr">
            <a:noFill/>
            <a:prstDash val="solid"/>
            <a:round/>
            <a:headEnd type="none" w="med" len="med"/>
            <a:tailEnd type="none" w="med" len="med"/>
          </a:ln>
          <a:effectLst/>
          <a:extLst/>
        </p:spPr>
        <p:txBody>
          <a:bodyPr lIns="190800" tIns="93600" rIns="190800" bIns="93600" anchor="ctr">
            <a:spAutoFit/>
          </a:bodyPr>
          <a:lstStyle/>
          <a:p>
            <a:pPr eaLnBrk="0" hangingPunct="0">
              <a:defRPr/>
            </a:pPr>
            <a:endParaRPr lang="fr-FR">
              <a:cs typeface="+mn-cs"/>
            </a:endParaRPr>
          </a:p>
        </p:txBody>
      </p:sp>
      <p:sp>
        <p:nvSpPr>
          <p:cNvPr id="1028"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BF2E55A-BE68-4DA3-928F-9BFC4188B2F8}" type="datetimeFigureOut">
              <a:rPr lang="fr-FR"/>
              <a:pPr>
                <a:defRPr/>
              </a:pPr>
              <a:t>02/10/2018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0694419-41F4-4D21-9A29-394E8C10E225}" type="slidenum">
              <a:rPr lang="fr-FR"/>
              <a:pPr>
                <a:defRPr/>
              </a:pPr>
              <a:t>‹N°›</a:t>
            </a:fld>
            <a:endParaRPr lang="fr-FR"/>
          </a:p>
        </p:txBody>
      </p:sp>
      <p:pic>
        <p:nvPicPr>
          <p:cNvPr id="1032" name="Image 8"/>
          <p:cNvPicPr>
            <a:picLocks noChangeAspect="1"/>
          </p:cNvPicPr>
          <p:nvPr userDrawn="1"/>
        </p:nvPicPr>
        <p:blipFill>
          <a:blip r:embed="rId13"/>
          <a:srcRect/>
          <a:stretch>
            <a:fillRect/>
          </a:stretch>
        </p:blipFill>
        <p:spPr bwMode="auto">
          <a:xfrm>
            <a:off x="200025" y="17463"/>
            <a:ext cx="1819275" cy="819150"/>
          </a:xfrm>
          <a:prstGeom prst="rect">
            <a:avLst/>
          </a:prstGeom>
          <a:noFill/>
          <a:ln w="9525">
            <a:noFill/>
            <a:miter lim="800000"/>
            <a:headEnd/>
            <a:tailEnd/>
          </a:ln>
        </p:spPr>
      </p:pic>
      <p:sp>
        <p:nvSpPr>
          <p:cNvPr id="1033" name="Titre 2"/>
          <p:cNvSpPr>
            <a:spLocks/>
          </p:cNvSpPr>
          <p:nvPr userDrawn="1"/>
        </p:nvSpPr>
        <p:spPr bwMode="auto">
          <a:xfrm>
            <a:off x="2700338" y="115888"/>
            <a:ext cx="5543550" cy="692150"/>
          </a:xfrm>
          <a:prstGeom prst="rect">
            <a:avLst/>
          </a:prstGeom>
          <a:noFill/>
          <a:ln w="9525">
            <a:noFill/>
            <a:miter lim="800000"/>
            <a:headEnd/>
            <a:tailEnd/>
          </a:ln>
        </p:spPr>
        <p:txBody>
          <a:bodyPr anchor="ctr"/>
          <a:lstStyle/>
          <a:p>
            <a:pPr algn="ctr" eaLnBrk="0" hangingPunct="0"/>
            <a:r>
              <a:rPr lang="fr-FR" sz="2400">
                <a:solidFill>
                  <a:schemeClr val="bg1"/>
                </a:solidFill>
                <a:latin typeface="Calibri" pitchFamily="34" charset="0"/>
              </a:rPr>
              <a:t>FONDAMENTAUX DU MANAGEMENT</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3600" kern="12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Calibri" pitchFamily="34" charset="0"/>
        </a:defRPr>
      </a:lvl2pPr>
      <a:lvl3pPr algn="ctr" rtl="0" eaLnBrk="0" fontAlgn="base" hangingPunct="0">
        <a:spcBef>
          <a:spcPct val="0"/>
        </a:spcBef>
        <a:spcAft>
          <a:spcPct val="0"/>
        </a:spcAft>
        <a:defRPr sz="3600">
          <a:solidFill>
            <a:schemeClr val="bg1"/>
          </a:solidFill>
          <a:latin typeface="Calibri" pitchFamily="34" charset="0"/>
        </a:defRPr>
      </a:lvl3pPr>
      <a:lvl4pPr algn="ctr" rtl="0" eaLnBrk="0" fontAlgn="base" hangingPunct="0">
        <a:spcBef>
          <a:spcPct val="0"/>
        </a:spcBef>
        <a:spcAft>
          <a:spcPct val="0"/>
        </a:spcAft>
        <a:defRPr sz="3600">
          <a:solidFill>
            <a:schemeClr val="bg1"/>
          </a:solidFill>
          <a:latin typeface="Calibri" pitchFamily="34" charset="0"/>
        </a:defRPr>
      </a:lvl4pPr>
      <a:lvl5pPr algn="ctr" rtl="0" eaLnBrk="0" fontAlgn="base" hangingPunct="0">
        <a:spcBef>
          <a:spcPct val="0"/>
        </a:spcBef>
        <a:spcAft>
          <a:spcPct val="0"/>
        </a:spcAft>
        <a:defRPr sz="3600">
          <a:solidFill>
            <a:schemeClr val="bg1"/>
          </a:solidFill>
          <a:latin typeface="Calibri" pitchFamily="34" charset="0"/>
        </a:defRPr>
      </a:lvl5pPr>
      <a:lvl6pPr marL="457200" algn="ctr" rtl="0" fontAlgn="base">
        <a:spcBef>
          <a:spcPct val="0"/>
        </a:spcBef>
        <a:spcAft>
          <a:spcPct val="0"/>
        </a:spcAft>
        <a:defRPr sz="3600">
          <a:solidFill>
            <a:schemeClr val="bg1"/>
          </a:solidFill>
          <a:latin typeface="Calibri" pitchFamily="34" charset="0"/>
        </a:defRPr>
      </a:lvl6pPr>
      <a:lvl7pPr marL="914400" algn="ctr" rtl="0" fontAlgn="base">
        <a:spcBef>
          <a:spcPct val="0"/>
        </a:spcBef>
        <a:spcAft>
          <a:spcPct val="0"/>
        </a:spcAft>
        <a:defRPr sz="3600">
          <a:solidFill>
            <a:schemeClr val="bg1"/>
          </a:solidFill>
          <a:latin typeface="Calibri" pitchFamily="34" charset="0"/>
        </a:defRPr>
      </a:lvl7pPr>
      <a:lvl8pPr marL="1371600" algn="ctr" rtl="0" fontAlgn="base">
        <a:spcBef>
          <a:spcPct val="0"/>
        </a:spcBef>
        <a:spcAft>
          <a:spcPct val="0"/>
        </a:spcAft>
        <a:defRPr sz="3600">
          <a:solidFill>
            <a:schemeClr val="bg1"/>
          </a:solidFill>
          <a:latin typeface="Calibri" pitchFamily="34" charset="0"/>
        </a:defRPr>
      </a:lvl8pPr>
      <a:lvl9pPr marL="1828800" algn="ctr" rtl="0" fontAlgn="base">
        <a:spcBef>
          <a:spcPct val="0"/>
        </a:spcBef>
        <a:spcAft>
          <a:spcPct val="0"/>
        </a:spcAft>
        <a:defRPr sz="36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jupiter\commun\COMM\Photos\2016-09-reportage let it be\_JPEG BD\EMLV\DSC06347.jpg"/>
          <p:cNvPicPr>
            <a:picLocks noChangeAspect="1" noChangeArrowheads="1"/>
          </p:cNvPicPr>
          <p:nvPr/>
        </p:nvPicPr>
        <p:blipFill>
          <a:blip r:embed="rId2"/>
          <a:srcRect l="113" t="43005" r="-113" b="7394"/>
          <a:stretch>
            <a:fillRect/>
          </a:stretch>
        </p:blipFill>
        <p:spPr bwMode="auto">
          <a:xfrm>
            <a:off x="0" y="836712"/>
            <a:ext cx="9144000" cy="6858000"/>
          </a:xfrm>
          <a:prstGeom prst="rect">
            <a:avLst/>
          </a:prstGeom>
          <a:noFill/>
          <a:ln w="9525">
            <a:noFill/>
            <a:miter lim="800000"/>
            <a:headEnd/>
            <a:tailEnd/>
          </a:ln>
        </p:spPr>
      </p:pic>
      <p:sp>
        <p:nvSpPr>
          <p:cNvPr id="4" name="Rectangle 3"/>
          <p:cNvSpPr/>
          <p:nvPr/>
        </p:nvSpPr>
        <p:spPr>
          <a:xfrm>
            <a:off x="0" y="4941888"/>
            <a:ext cx="9144000" cy="1916112"/>
          </a:xfrm>
          <a:prstGeom prst="rect">
            <a:avLst/>
          </a:prstGeom>
          <a:solidFill>
            <a:srgbClr val="0594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srgbClr val="0594B6"/>
              </a:solidFill>
            </a:endParaRPr>
          </a:p>
        </p:txBody>
      </p:sp>
      <p:pic>
        <p:nvPicPr>
          <p:cNvPr id="14340" name="Image 4"/>
          <p:cNvPicPr>
            <a:picLocks noChangeAspect="1"/>
          </p:cNvPicPr>
          <p:nvPr/>
        </p:nvPicPr>
        <p:blipFill>
          <a:blip r:embed="rId3"/>
          <a:srcRect/>
          <a:stretch>
            <a:fillRect/>
          </a:stretch>
        </p:blipFill>
        <p:spPr bwMode="auto">
          <a:xfrm>
            <a:off x="2538413" y="4941888"/>
            <a:ext cx="4067175" cy="1831975"/>
          </a:xfrm>
          <a:prstGeom prst="rect">
            <a:avLst/>
          </a:prstGeom>
          <a:noFill/>
          <a:ln w="9525">
            <a:noFill/>
            <a:miter lim="800000"/>
            <a:headEnd/>
            <a:tailEnd/>
          </a:ln>
        </p:spPr>
      </p:pic>
      <p:sp>
        <p:nvSpPr>
          <p:cNvPr id="6" name="ZoneTexte 5"/>
          <p:cNvSpPr txBox="1"/>
          <p:nvPr/>
        </p:nvSpPr>
        <p:spPr>
          <a:xfrm>
            <a:off x="250825" y="908050"/>
            <a:ext cx="3810000" cy="457200"/>
          </a:xfrm>
          <a:prstGeom prst="rect">
            <a:avLst/>
          </a:prstGeom>
          <a:solidFill>
            <a:schemeClr val="tx1">
              <a:lumMod val="85000"/>
              <a:lumOff val="15000"/>
            </a:schemeClr>
          </a:solidFill>
        </p:spPr>
        <p:txBody>
          <a:bodyPr>
            <a:spAutoFit/>
          </a:bodyPr>
          <a:lstStyle/>
          <a:p>
            <a:pPr>
              <a:defRPr/>
            </a:pPr>
            <a:r>
              <a:rPr lang="fr-FR" sz="2400" b="1" dirty="0" smtClean="0">
                <a:solidFill>
                  <a:schemeClr val="bg1"/>
                </a:solidFill>
                <a:latin typeface="Calibri" pitchFamily="34" charset="0"/>
              </a:rPr>
              <a:t>Motivation et implication</a:t>
            </a:r>
            <a:endParaRPr lang="fr-FR" sz="2400" b="1" dirty="0">
              <a:solidFill>
                <a:schemeClr val="bg1"/>
              </a:solidFill>
              <a:latin typeface="Calibri" pitchFamily="34" charset="0"/>
            </a:endParaRPr>
          </a:p>
        </p:txBody>
      </p:sp>
      <p:sp>
        <p:nvSpPr>
          <p:cNvPr id="2" name="ZoneTexte 5"/>
          <p:cNvSpPr txBox="1"/>
          <p:nvPr/>
        </p:nvSpPr>
        <p:spPr>
          <a:xfrm>
            <a:off x="6737350" y="4508500"/>
            <a:ext cx="2406650" cy="396875"/>
          </a:xfrm>
          <a:prstGeom prst="rect">
            <a:avLst/>
          </a:prstGeom>
          <a:solidFill>
            <a:schemeClr val="tx1">
              <a:lumMod val="85000"/>
              <a:lumOff val="15000"/>
            </a:schemeClr>
          </a:solidFill>
        </p:spPr>
        <p:txBody>
          <a:bodyPr>
            <a:spAutoFit/>
          </a:bodyPr>
          <a:lstStyle/>
          <a:p>
            <a:pPr>
              <a:defRPr/>
            </a:pPr>
            <a:r>
              <a:rPr lang="fr-FR" sz="2000" b="1">
                <a:solidFill>
                  <a:schemeClr val="bg1"/>
                </a:solidFill>
                <a:latin typeface="Calibri" pitchFamily="34" charset="0"/>
              </a:rPr>
              <a:t>Année 1 </a:t>
            </a:r>
            <a:r>
              <a:rPr lang="fr-FR" b="1" i="1">
                <a:solidFill>
                  <a:schemeClr val="bg1"/>
                </a:solidFill>
                <a:latin typeface="Calibri" pitchFamily="34" charset="0"/>
              </a:rPr>
              <a:t>Semestre 1</a:t>
            </a:r>
          </a:p>
        </p:txBody>
      </p:sp>
      <p:sp>
        <p:nvSpPr>
          <p:cNvPr id="3" name="Titre 2"/>
          <p:cNvSpPr>
            <a:spLocks noGrp="1"/>
          </p:cNvSpPr>
          <p:nvPr>
            <p:ph type="ctrTitle"/>
          </p:nvPr>
        </p:nvSpPr>
        <p:spPr>
          <a:xfrm>
            <a:off x="1401214" y="3284984"/>
            <a:ext cx="7772400" cy="1470025"/>
          </a:xfrm>
        </p:spPr>
        <p:txBody>
          <a:bodyPr/>
          <a:lstStyle/>
          <a:p>
            <a:r>
              <a:rPr lang="fr-FR" b="1" dirty="0" smtClean="0"/>
              <a:t>FONDAMENTAUX DU MANAGEMENT</a:t>
            </a:r>
            <a:endParaRPr lang="fr-FR" b="1"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9692" tIns="49847" rIns="99692" bIns="49847" anchor="t"/>
          <a:lstStyle/>
          <a:p>
            <a:pPr algn="ctr"/>
            <a:r>
              <a:rPr lang="fr-FR" altLang="fr-FR" sz="2800" dirty="0" smtClean="0"/>
              <a:t>													Maslow et les motivations de l</a:t>
            </a:r>
            <a:r>
              <a:rPr lang="ja-JP" altLang="fr-FR" sz="2800" dirty="0" smtClean="0"/>
              <a:t>’</a:t>
            </a:r>
            <a:r>
              <a:rPr lang="fr-FR" altLang="ja-JP" sz="2800" dirty="0" smtClean="0"/>
              <a:t>homme au travail</a:t>
            </a:r>
            <a:endParaRPr lang="fr-FR" altLang="fr-FR" sz="2800" dirty="0" smtClean="0"/>
          </a:p>
        </p:txBody>
      </p:sp>
      <p:sp>
        <p:nvSpPr>
          <p:cNvPr id="58371" name="Rectangle 3"/>
          <p:cNvSpPr>
            <a:spLocks noGrp="1" noChangeArrowheads="1"/>
          </p:cNvSpPr>
          <p:nvPr>
            <p:ph type="body" idx="4294967295"/>
          </p:nvPr>
        </p:nvSpPr>
        <p:spPr>
          <a:xfrm>
            <a:off x="684213" y="1700213"/>
            <a:ext cx="8459787" cy="4241800"/>
          </a:xfrm>
        </p:spPr>
        <p:txBody>
          <a:bodyPr/>
          <a:lstStyle/>
          <a:p>
            <a:pPr marL="268288" indent="-268288">
              <a:lnSpc>
                <a:spcPct val="80000"/>
              </a:lnSpc>
              <a:tabLst>
                <a:tab pos="268288" algn="l"/>
                <a:tab pos="981075" algn="l"/>
              </a:tabLst>
            </a:pPr>
            <a:r>
              <a:rPr lang="fr-FR" altLang="fr-FR" sz="2000" b="1" smtClean="0"/>
              <a:t>(c) Les besoins de rapports sociaux et d’</a:t>
            </a:r>
            <a:r>
              <a:rPr lang="fr-FR" altLang="ja-JP" sz="2000" b="1" smtClean="0"/>
              <a:t>échange </a:t>
            </a:r>
          </a:p>
          <a:p>
            <a:pPr marL="268288" indent="-268288">
              <a:lnSpc>
                <a:spcPct val="80000"/>
              </a:lnSpc>
              <a:buFont typeface="Wingdings 3" panose="05040102010807070707" pitchFamily="18" charset="2"/>
              <a:buNone/>
              <a:tabLst>
                <a:tab pos="268288" algn="l"/>
                <a:tab pos="981075" algn="l"/>
              </a:tabLst>
            </a:pPr>
            <a:r>
              <a:rPr lang="fr-FR" altLang="fr-FR" sz="2000" smtClean="0"/>
              <a:t>	Ils correspondent à la nécessité de donner et de recevoir de l</a:t>
            </a:r>
            <a:r>
              <a:rPr lang="ja-JP" altLang="fr-FR" sz="2000" smtClean="0"/>
              <a:t>’</a:t>
            </a:r>
            <a:r>
              <a:rPr lang="fr-FR" altLang="ja-JP" sz="2000" smtClean="0"/>
              <a:t>affection, de se sentir accepté, d</a:t>
            </a:r>
            <a:r>
              <a:rPr lang="ja-JP" altLang="fr-FR" sz="2000" smtClean="0"/>
              <a:t>’</a:t>
            </a:r>
            <a:r>
              <a:rPr lang="fr-FR" altLang="ja-JP" sz="2000" smtClean="0"/>
              <a:t>appartenir à un groupe. L</a:t>
            </a:r>
            <a:r>
              <a:rPr lang="ja-JP" altLang="fr-FR" sz="2000" smtClean="0"/>
              <a:t>’</a:t>
            </a:r>
            <a:r>
              <a:rPr lang="fr-FR" altLang="ja-JP" sz="2000" smtClean="0"/>
              <a:t>organisation peut répondre à ce besoin , en promouvant une cohésion dans les équipes, par l</a:t>
            </a:r>
            <a:r>
              <a:rPr lang="ja-JP" altLang="fr-FR" sz="2000" smtClean="0"/>
              <a:t>’</a:t>
            </a:r>
            <a:r>
              <a:rPr lang="fr-FR" altLang="ja-JP" sz="2000" smtClean="0"/>
              <a:t>existence d</a:t>
            </a:r>
            <a:r>
              <a:rPr lang="ja-JP" altLang="fr-FR" sz="2000" smtClean="0"/>
              <a:t>’</a:t>
            </a:r>
            <a:r>
              <a:rPr lang="fr-FR" altLang="ja-JP" sz="2000" smtClean="0"/>
              <a:t>une supervision bienveillante. </a:t>
            </a:r>
          </a:p>
          <a:p>
            <a:pPr marL="268288" indent="-268288">
              <a:lnSpc>
                <a:spcPct val="80000"/>
              </a:lnSpc>
              <a:buFont typeface="Wingdings 3" panose="05040102010807070707" pitchFamily="18" charset="2"/>
              <a:buNone/>
              <a:tabLst>
                <a:tab pos="268288" algn="l"/>
                <a:tab pos="981075" algn="l"/>
              </a:tabLst>
            </a:pPr>
            <a:endParaRPr lang="fr-FR" altLang="fr-FR" sz="2000" smtClean="0"/>
          </a:p>
          <a:p>
            <a:pPr marL="268288" indent="-268288">
              <a:lnSpc>
                <a:spcPct val="80000"/>
              </a:lnSpc>
              <a:tabLst>
                <a:tab pos="268288" algn="l"/>
                <a:tab pos="981075" algn="l"/>
              </a:tabLst>
            </a:pPr>
            <a:r>
              <a:rPr lang="fr-FR" altLang="fr-FR" sz="2000" b="1" smtClean="0"/>
              <a:t>(d) Les besoins d’</a:t>
            </a:r>
            <a:r>
              <a:rPr lang="fr-FR" altLang="ja-JP" sz="2000" b="1" smtClean="0"/>
              <a:t>estime</a:t>
            </a:r>
          </a:p>
          <a:p>
            <a:pPr marL="268288" indent="-268288">
              <a:lnSpc>
                <a:spcPct val="80000"/>
              </a:lnSpc>
              <a:buFont typeface="Wingdings 3" panose="05040102010807070707" pitchFamily="18" charset="2"/>
              <a:buNone/>
              <a:tabLst>
                <a:tab pos="268288" algn="l"/>
                <a:tab pos="981075" algn="l"/>
              </a:tabLst>
            </a:pPr>
            <a:r>
              <a:rPr lang="fr-FR" altLang="fr-FR" sz="2000" smtClean="0"/>
              <a:t>	Ils correspondent à la nécessité d</a:t>
            </a:r>
            <a:r>
              <a:rPr lang="ja-JP" altLang="fr-FR" sz="2000" smtClean="0"/>
              <a:t>’</a:t>
            </a:r>
            <a:r>
              <a:rPr lang="fr-FR" altLang="ja-JP" sz="2000" smtClean="0"/>
              <a:t>être reconnu et estimé par autrui. L</a:t>
            </a:r>
            <a:r>
              <a:rPr lang="ja-JP" altLang="fr-FR" sz="2000" smtClean="0"/>
              <a:t>’</a:t>
            </a:r>
            <a:r>
              <a:rPr lang="fr-FR" altLang="ja-JP" sz="2000" smtClean="0"/>
              <a:t>organisation peut répondre, en permettant à l</a:t>
            </a:r>
            <a:r>
              <a:rPr lang="ja-JP" altLang="fr-FR" sz="2000" smtClean="0"/>
              <a:t>’</a:t>
            </a:r>
            <a:r>
              <a:rPr lang="fr-FR" altLang="ja-JP" sz="2000" smtClean="0"/>
              <a:t>individu de trouver, grâce à son travail, une reconnaissance sociale.</a:t>
            </a:r>
            <a:endParaRPr lang="fr-FR" altLang="fr-FR" sz="2000" smtClean="0"/>
          </a:p>
        </p:txBody>
      </p:sp>
      <p:sp>
        <p:nvSpPr>
          <p:cNvPr id="5837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5837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13C7968-6C78-4A2C-80F9-1E8DCDF40ADB}" type="slidenum">
              <a:rPr lang="fr-FR" altLang="fr-FR" sz="1400" smtClean="0">
                <a:solidFill>
                  <a:schemeClr val="tx2"/>
                </a:solidFill>
              </a:rPr>
              <a:pPr>
                <a:spcBef>
                  <a:spcPct val="0"/>
                </a:spcBef>
                <a:buClrTx/>
                <a:buSzTx/>
                <a:buFontTx/>
                <a:buNone/>
              </a:pPr>
              <a:t>10</a:t>
            </a:fld>
            <a:endParaRPr lang="fr-FR" altLang="fr-FR" sz="1400" smtClean="0">
              <a:solidFill>
                <a:schemeClr val="tx2"/>
              </a:solidFill>
            </a:endParaRPr>
          </a:p>
        </p:txBody>
      </p:sp>
    </p:spTree>
    <p:extLst>
      <p:ext uri="{BB962C8B-B14F-4D97-AF65-F5344CB8AC3E}">
        <p14:creationId xmlns:p14="http://schemas.microsoft.com/office/powerpoint/2010/main" val="285230763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lIns="99692" tIns="49847" rIns="99692" bIns="49847" anchor="t"/>
          <a:lstStyle/>
          <a:p>
            <a:pPr algn="ctr"/>
            <a:r>
              <a:rPr lang="fr-FR" altLang="fr-FR" sz="2800" dirty="0" smtClean="0"/>
              <a:t>												Maslow et les motivations de l</a:t>
            </a:r>
            <a:r>
              <a:rPr lang="ja-JP" altLang="fr-FR" sz="2800" dirty="0" smtClean="0"/>
              <a:t>’</a:t>
            </a:r>
            <a:r>
              <a:rPr lang="fr-FR" altLang="ja-JP" sz="2800" dirty="0" smtClean="0"/>
              <a:t>homme au travail</a:t>
            </a:r>
            <a:endParaRPr lang="fr-FR" altLang="fr-FR" sz="2800" dirty="0" smtClean="0"/>
          </a:p>
        </p:txBody>
      </p:sp>
      <p:sp>
        <p:nvSpPr>
          <p:cNvPr id="60419" name="Rectangle 3"/>
          <p:cNvSpPr>
            <a:spLocks noGrp="1" noChangeArrowheads="1"/>
          </p:cNvSpPr>
          <p:nvPr>
            <p:ph type="body" idx="4294967295"/>
          </p:nvPr>
        </p:nvSpPr>
        <p:spPr/>
        <p:txBody>
          <a:bodyPr/>
          <a:lstStyle/>
          <a:p>
            <a:pPr marL="268288" indent="-268288">
              <a:tabLst>
                <a:tab pos="268288" algn="l"/>
                <a:tab pos="981075" algn="l"/>
              </a:tabLst>
            </a:pPr>
            <a:r>
              <a:rPr lang="fr-FR" altLang="fr-FR" sz="2000" b="1" smtClean="0"/>
              <a:t>(e)  Le développement personnel. </a:t>
            </a:r>
          </a:p>
          <a:p>
            <a:pPr marL="268288" indent="-268288">
              <a:buFont typeface="Wingdings 3" panose="05040102010807070707" pitchFamily="18" charset="2"/>
              <a:buNone/>
              <a:tabLst>
                <a:tab pos="268288" algn="l"/>
                <a:tab pos="981075" algn="l"/>
              </a:tabLst>
            </a:pPr>
            <a:r>
              <a:rPr lang="fr-FR" altLang="fr-FR" sz="2000" b="1" smtClean="0"/>
              <a:t>	</a:t>
            </a:r>
            <a:r>
              <a:rPr lang="fr-FR" altLang="fr-FR" sz="2000" smtClean="0"/>
              <a:t>Il correspond au désir de se développer, de s</a:t>
            </a:r>
            <a:r>
              <a:rPr lang="ja-JP" altLang="fr-FR" sz="2000" smtClean="0"/>
              <a:t>’</a:t>
            </a:r>
            <a:r>
              <a:rPr lang="fr-FR" altLang="ja-JP" sz="2000" smtClean="0"/>
              <a:t>épanouir, et en particulier, par la reconnaissance d</a:t>
            </a:r>
            <a:r>
              <a:rPr lang="ja-JP" altLang="fr-FR" sz="2000" smtClean="0"/>
              <a:t>’</a:t>
            </a:r>
            <a:r>
              <a:rPr lang="fr-FR" altLang="ja-JP" sz="2000" smtClean="0"/>
              <a:t>une activité créatrice et innovante. </a:t>
            </a:r>
          </a:p>
          <a:p>
            <a:pPr marL="268288" indent="-268288">
              <a:buFont typeface="Wingdings 3" panose="05040102010807070707" pitchFamily="18" charset="2"/>
              <a:buNone/>
              <a:tabLst>
                <a:tab pos="268288" algn="l"/>
                <a:tab pos="981075" algn="l"/>
              </a:tabLst>
            </a:pPr>
            <a:endParaRPr lang="fr-FR" altLang="fr-FR" sz="2000" smtClean="0"/>
          </a:p>
          <a:p>
            <a:pPr marL="268288" indent="-268288" algn="ctr">
              <a:buFont typeface="Wingdings 3" panose="05040102010807070707" pitchFamily="18" charset="2"/>
              <a:buNone/>
              <a:tabLst>
                <a:tab pos="268288" algn="l"/>
                <a:tab pos="981075" algn="l"/>
              </a:tabLst>
            </a:pPr>
            <a:r>
              <a:rPr lang="fr-FR" altLang="fr-FR" sz="2700" smtClean="0"/>
              <a:t>	   </a:t>
            </a:r>
            <a:r>
              <a:rPr lang="fr-FR" altLang="fr-FR" sz="2200" smtClean="0"/>
              <a:t>L</a:t>
            </a:r>
            <a:r>
              <a:rPr lang="ja-JP" altLang="fr-FR" sz="2200" smtClean="0"/>
              <a:t>’</a:t>
            </a:r>
            <a:r>
              <a:rPr lang="fr-FR" altLang="ja-JP" sz="2200" smtClean="0"/>
              <a:t>organisation peut y répondre en proposant par exemple des challenges.</a:t>
            </a:r>
          </a:p>
          <a:p>
            <a:pPr marL="268288" indent="-268288">
              <a:tabLst>
                <a:tab pos="268288" algn="l"/>
                <a:tab pos="981075" algn="l"/>
              </a:tabLst>
            </a:pPr>
            <a:endParaRPr lang="fr-FR" altLang="fr-FR" sz="2200" smtClean="0"/>
          </a:p>
        </p:txBody>
      </p:sp>
      <p:sp>
        <p:nvSpPr>
          <p:cNvPr id="60420" name="AutoShape 4"/>
          <p:cNvSpPr>
            <a:spLocks noChangeArrowheads="1"/>
          </p:cNvSpPr>
          <p:nvPr/>
        </p:nvSpPr>
        <p:spPr bwMode="auto">
          <a:xfrm>
            <a:off x="467544" y="3212976"/>
            <a:ext cx="504825" cy="288925"/>
          </a:xfrm>
          <a:prstGeom prst="rightArrow">
            <a:avLst>
              <a:gd name="adj1" fmla="val 50000"/>
              <a:gd name="adj2" fmla="val 43681"/>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6042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6042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45C7FBF-7B50-4046-BB0B-08E9FA16C72A}" type="slidenum">
              <a:rPr lang="fr-FR" altLang="fr-FR" sz="1400" smtClean="0">
                <a:solidFill>
                  <a:schemeClr val="tx2"/>
                </a:solidFill>
              </a:rPr>
              <a:pPr>
                <a:spcBef>
                  <a:spcPct val="0"/>
                </a:spcBef>
                <a:buClrTx/>
                <a:buSzTx/>
                <a:buFontTx/>
                <a:buNone/>
              </a:pPr>
              <a:t>11</a:t>
            </a:fld>
            <a:endParaRPr lang="fr-FR" altLang="fr-FR" sz="1400" smtClean="0">
              <a:solidFill>
                <a:schemeClr val="tx2"/>
              </a:solidFill>
            </a:endParaRPr>
          </a:p>
        </p:txBody>
      </p:sp>
    </p:spTree>
    <p:extLst>
      <p:ext uri="{BB962C8B-B14F-4D97-AF65-F5344CB8AC3E}">
        <p14:creationId xmlns:p14="http://schemas.microsoft.com/office/powerpoint/2010/main" val="12697920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lIns="99692" tIns="49847" rIns="99692" bIns="49847" anchor="t"/>
          <a:lstStyle/>
          <a:p>
            <a:pPr algn="ctr"/>
            <a:r>
              <a:rPr lang="fr-FR" altLang="fr-FR" sz="2800" dirty="0" smtClean="0"/>
              <a:t>												Mac Gregor et la théorie des variables X et Y</a:t>
            </a:r>
            <a:br>
              <a:rPr lang="fr-FR" altLang="fr-FR" sz="2800" dirty="0" smtClean="0"/>
            </a:br>
            <a:endParaRPr lang="fr-FR" altLang="fr-FR" sz="2800" dirty="0" smtClean="0"/>
          </a:p>
        </p:txBody>
      </p:sp>
      <p:sp>
        <p:nvSpPr>
          <p:cNvPr id="62467" name="Rectangle 3"/>
          <p:cNvSpPr>
            <a:spLocks noGrp="1" noChangeArrowheads="1"/>
          </p:cNvSpPr>
          <p:nvPr>
            <p:ph type="body" idx="4294967295"/>
          </p:nvPr>
        </p:nvSpPr>
        <p:spPr>
          <a:xfrm>
            <a:off x="457200" y="1293813"/>
            <a:ext cx="8229600" cy="4911725"/>
          </a:xfrm>
        </p:spPr>
        <p:txBody>
          <a:bodyPr/>
          <a:lstStyle/>
          <a:p>
            <a:pPr marL="268288" indent="-268288">
              <a:tabLst>
                <a:tab pos="268288" algn="l"/>
                <a:tab pos="981075" algn="l"/>
              </a:tabLst>
            </a:pPr>
            <a:r>
              <a:rPr lang="fr-FR" altLang="fr-FR" sz="2200" smtClean="0"/>
              <a:t>Selon l’auteur, il est possible d’avoir deux approches fondamentales vis-à-vis de la nature humaine :</a:t>
            </a:r>
          </a:p>
          <a:p>
            <a:pPr marL="268288" indent="-268288">
              <a:buFont typeface="Wingdings 3" panose="05040102010807070707" pitchFamily="18" charset="2"/>
              <a:buNone/>
              <a:tabLst>
                <a:tab pos="268288" algn="l"/>
                <a:tab pos="981075" algn="l"/>
              </a:tabLst>
            </a:pPr>
            <a:endParaRPr lang="fr-FR" altLang="fr-FR" sz="2200" smtClean="0"/>
          </a:p>
          <a:p>
            <a:pPr marL="631825" lvl="1" indent="-184150">
              <a:tabLst>
                <a:tab pos="268288" algn="l"/>
                <a:tab pos="981075" algn="l"/>
              </a:tabLst>
            </a:pPr>
            <a:r>
              <a:rPr lang="fr-FR" altLang="fr-FR" sz="2100" b="1" smtClean="0"/>
              <a:t>Variable X :</a:t>
            </a:r>
            <a:r>
              <a:rPr lang="fr-FR" altLang="fr-FR" sz="2100" smtClean="0"/>
              <a:t> les besoins physiologiques et les besoins de sécurité dominent l</a:t>
            </a:r>
            <a:r>
              <a:rPr lang="ja-JP" altLang="fr-FR" sz="2100" smtClean="0"/>
              <a:t>’</a:t>
            </a:r>
            <a:r>
              <a:rPr lang="fr-FR" altLang="ja-JP" sz="2100" smtClean="0"/>
              <a:t>individu.</a:t>
            </a:r>
          </a:p>
          <a:p>
            <a:pPr marL="631825" lvl="1" indent="-184150">
              <a:tabLst>
                <a:tab pos="268288" algn="l"/>
                <a:tab pos="981075" algn="l"/>
              </a:tabLst>
            </a:pPr>
            <a:r>
              <a:rPr lang="fr-FR" altLang="fr-FR" sz="2100" b="1" smtClean="0"/>
              <a:t>Variable Y :</a:t>
            </a:r>
            <a:r>
              <a:rPr lang="fr-FR" altLang="fr-FR" sz="2100" smtClean="0"/>
              <a:t> les besoins d</a:t>
            </a:r>
            <a:r>
              <a:rPr lang="ja-JP" altLang="fr-FR" sz="2100" smtClean="0"/>
              <a:t>’</a:t>
            </a:r>
            <a:r>
              <a:rPr lang="fr-FR" altLang="ja-JP" sz="2100" smtClean="0"/>
              <a:t>appartenance et d’estime de soi dominent l</a:t>
            </a:r>
            <a:r>
              <a:rPr lang="ja-JP" altLang="fr-FR" sz="2100" smtClean="0"/>
              <a:t>’</a:t>
            </a:r>
            <a:r>
              <a:rPr lang="fr-FR" altLang="ja-JP" sz="2100" smtClean="0"/>
              <a:t>individu.</a:t>
            </a:r>
          </a:p>
          <a:p>
            <a:pPr marL="631825" lvl="1" indent="-184150">
              <a:tabLst>
                <a:tab pos="268288" algn="l"/>
                <a:tab pos="981075" algn="l"/>
              </a:tabLst>
            </a:pPr>
            <a:r>
              <a:rPr lang="fr-FR" altLang="fr-FR" sz="2100" smtClean="0"/>
              <a:t>La question est donc: qu’</a:t>
            </a:r>
            <a:r>
              <a:rPr lang="fr-FR" altLang="ja-JP" sz="2100" smtClean="0"/>
              <a:t>est ce qui prédomine pour chaque personne ? </a:t>
            </a:r>
          </a:p>
          <a:p>
            <a:pPr marL="631825" lvl="1" indent="-184150">
              <a:tabLst>
                <a:tab pos="268288" algn="l"/>
                <a:tab pos="981075" algn="l"/>
              </a:tabLst>
            </a:pPr>
            <a:r>
              <a:rPr lang="fr-FR" altLang="fr-FR" sz="2100" smtClean="0"/>
              <a:t>Répondre à cette question permet de déterminer un mode de management adapté. </a:t>
            </a:r>
          </a:p>
        </p:txBody>
      </p:sp>
      <p:sp>
        <p:nvSpPr>
          <p:cNvPr id="6246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6246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5F9822E-D35F-4E64-ABA4-80087CDB4B0C}" type="slidenum">
              <a:rPr lang="fr-FR" altLang="fr-FR" sz="1400" smtClean="0">
                <a:solidFill>
                  <a:schemeClr val="tx2"/>
                </a:solidFill>
              </a:rPr>
              <a:pPr>
                <a:spcBef>
                  <a:spcPct val="0"/>
                </a:spcBef>
                <a:buClrTx/>
                <a:buSzTx/>
                <a:buFontTx/>
                <a:buNone/>
              </a:pPr>
              <a:t>12</a:t>
            </a:fld>
            <a:endParaRPr lang="fr-FR" altLang="fr-FR" sz="1400" smtClean="0">
              <a:solidFill>
                <a:schemeClr val="tx2"/>
              </a:solidFill>
            </a:endParaRPr>
          </a:p>
        </p:txBody>
      </p:sp>
    </p:spTree>
    <p:extLst>
      <p:ext uri="{BB962C8B-B14F-4D97-AF65-F5344CB8AC3E}">
        <p14:creationId xmlns:p14="http://schemas.microsoft.com/office/powerpoint/2010/main" val="41599228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lIns="99692" tIns="49847" rIns="99692" bIns="49847" anchor="t"/>
          <a:lstStyle/>
          <a:p>
            <a:pPr algn="ctr"/>
            <a:r>
              <a:rPr lang="fr-FR" altLang="fr-FR" sz="2800" dirty="0" smtClean="0"/>
              <a:t>																	V	</a:t>
            </a:r>
            <a:r>
              <a:rPr lang="fr-FR" altLang="fr-FR" sz="2800" dirty="0" err="1" smtClean="0"/>
              <a:t>ariable</a:t>
            </a:r>
            <a:r>
              <a:rPr lang="fr-FR" altLang="fr-FR" sz="2800" dirty="0" smtClean="0"/>
              <a:t> X</a:t>
            </a:r>
          </a:p>
        </p:txBody>
      </p:sp>
      <p:sp>
        <p:nvSpPr>
          <p:cNvPr id="64515" name="Rectangle 3"/>
          <p:cNvSpPr>
            <a:spLocks noGrp="1" noChangeArrowheads="1"/>
          </p:cNvSpPr>
          <p:nvPr>
            <p:ph type="body" idx="4294967295"/>
          </p:nvPr>
        </p:nvSpPr>
        <p:spPr>
          <a:xfrm>
            <a:off x="1116013" y="1700213"/>
            <a:ext cx="7726362" cy="2341562"/>
          </a:xfrm>
        </p:spPr>
        <p:txBody>
          <a:bodyPr/>
          <a:lstStyle/>
          <a:p>
            <a:pPr marL="268288" indent="-268288">
              <a:lnSpc>
                <a:spcPct val="80000"/>
              </a:lnSpc>
              <a:tabLst>
                <a:tab pos="268288" algn="l"/>
                <a:tab pos="981075" algn="l"/>
              </a:tabLst>
            </a:pPr>
            <a:r>
              <a:rPr lang="fr-FR" altLang="fr-FR" sz="2200" smtClean="0"/>
              <a:t>Les </a:t>
            </a:r>
            <a:r>
              <a:rPr lang="fr-FR" altLang="ja-JP" sz="2200" smtClean="0"/>
              <a:t>individus éprouvent une aversion spontanée pour le travail.</a:t>
            </a:r>
          </a:p>
          <a:p>
            <a:pPr marL="268288" indent="-268288">
              <a:lnSpc>
                <a:spcPct val="80000"/>
              </a:lnSpc>
              <a:tabLst>
                <a:tab pos="268288" algn="l"/>
                <a:tab pos="981075" algn="l"/>
              </a:tabLst>
            </a:pPr>
            <a:r>
              <a:rPr lang="fr-FR" altLang="fr-FR" sz="2200" smtClean="0"/>
              <a:t>Ils doivent donc être contraints, contrôlés, dirigés.</a:t>
            </a:r>
          </a:p>
          <a:p>
            <a:pPr marL="268288" indent="-268288">
              <a:lnSpc>
                <a:spcPct val="80000"/>
              </a:lnSpc>
              <a:tabLst>
                <a:tab pos="268288" algn="l"/>
                <a:tab pos="981075" algn="l"/>
              </a:tabLst>
            </a:pPr>
            <a:r>
              <a:rPr lang="fr-FR" altLang="fr-FR" sz="2200" smtClean="0"/>
              <a:t>Ils </a:t>
            </a:r>
            <a:r>
              <a:rPr lang="fr-FR" altLang="ja-JP" sz="2200" smtClean="0"/>
              <a:t>recherchent en toute franchise la sécurité.</a:t>
            </a:r>
          </a:p>
          <a:p>
            <a:pPr marL="268288" indent="-268288">
              <a:lnSpc>
                <a:spcPct val="80000"/>
              </a:lnSpc>
              <a:buFont typeface="Wingdings 3" panose="05040102010807070707" pitchFamily="18" charset="2"/>
              <a:buNone/>
              <a:tabLst>
                <a:tab pos="268288" algn="l"/>
                <a:tab pos="981075" algn="l"/>
              </a:tabLst>
            </a:pPr>
            <a:r>
              <a:rPr lang="fr-FR" altLang="fr-FR" sz="2200" smtClean="0"/>
              <a:t>          </a:t>
            </a:r>
          </a:p>
          <a:p>
            <a:pPr marL="268288" indent="-268288">
              <a:lnSpc>
                <a:spcPct val="80000"/>
              </a:lnSpc>
              <a:tabLst>
                <a:tab pos="268288" algn="l"/>
                <a:tab pos="981075" algn="l"/>
              </a:tabLst>
            </a:pPr>
            <a:endParaRPr lang="fr-FR" altLang="fr-FR" sz="2200" smtClean="0"/>
          </a:p>
          <a:p>
            <a:pPr marL="268288" indent="-268288" algn="ctr">
              <a:lnSpc>
                <a:spcPct val="80000"/>
              </a:lnSpc>
              <a:buFont typeface="Wingdings 3" panose="05040102010807070707" pitchFamily="18" charset="2"/>
              <a:buNone/>
              <a:tabLst>
                <a:tab pos="268288" algn="l"/>
                <a:tab pos="981075" algn="l"/>
              </a:tabLst>
            </a:pPr>
            <a:r>
              <a:rPr lang="fr-FR" altLang="fr-FR" sz="2200" b="1" smtClean="0"/>
              <a:t>Conséquence / </a:t>
            </a:r>
            <a:r>
              <a:rPr lang="fr-FR" altLang="fr-FR" sz="2000" b="1" smtClean="0"/>
              <a:t>Management de cœrcition et de contrôle</a:t>
            </a:r>
          </a:p>
          <a:p>
            <a:pPr marL="268288" indent="-268288">
              <a:lnSpc>
                <a:spcPct val="80000"/>
              </a:lnSpc>
              <a:tabLst>
                <a:tab pos="268288" algn="l"/>
                <a:tab pos="981075" algn="l"/>
              </a:tabLst>
            </a:pPr>
            <a:endParaRPr lang="fr-FR" altLang="fr-FR" sz="2200" b="1" smtClean="0"/>
          </a:p>
          <a:p>
            <a:pPr marL="268288" indent="-268288">
              <a:lnSpc>
                <a:spcPct val="80000"/>
              </a:lnSpc>
              <a:tabLst>
                <a:tab pos="268288" algn="l"/>
                <a:tab pos="981075" algn="l"/>
              </a:tabLst>
            </a:pPr>
            <a:endParaRPr lang="fr-FR" altLang="fr-FR" sz="2200" smtClean="0"/>
          </a:p>
        </p:txBody>
      </p:sp>
      <p:sp>
        <p:nvSpPr>
          <p:cNvPr id="64516" name="AutoShape 4"/>
          <p:cNvSpPr>
            <a:spLocks noChangeArrowheads="1"/>
          </p:cNvSpPr>
          <p:nvPr/>
        </p:nvSpPr>
        <p:spPr bwMode="auto">
          <a:xfrm>
            <a:off x="396875" y="3457575"/>
            <a:ext cx="935038" cy="360363"/>
          </a:xfrm>
          <a:prstGeom prst="rightArrow">
            <a:avLst>
              <a:gd name="adj1" fmla="val 50000"/>
              <a:gd name="adj2" fmla="val 64868"/>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solidFill>
                <a:schemeClr val="bg2"/>
              </a:solidFill>
              <a:latin typeface="Arial" panose="020B0604020202020204" pitchFamily="34" charset="0"/>
            </a:endParaRPr>
          </a:p>
        </p:txBody>
      </p:sp>
      <p:sp>
        <p:nvSpPr>
          <p:cNvPr id="64517"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64518"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28A20AF-3920-446A-9F83-295B18F12084}" type="slidenum">
              <a:rPr lang="fr-FR" altLang="fr-FR" sz="1400" smtClean="0">
                <a:solidFill>
                  <a:schemeClr val="tx2"/>
                </a:solidFill>
              </a:rPr>
              <a:pPr>
                <a:spcBef>
                  <a:spcPct val="0"/>
                </a:spcBef>
                <a:buClrTx/>
                <a:buSzTx/>
                <a:buFontTx/>
                <a:buNone/>
              </a:pPr>
              <a:t>13</a:t>
            </a:fld>
            <a:endParaRPr lang="fr-FR" altLang="fr-FR" sz="1400" smtClean="0">
              <a:solidFill>
                <a:schemeClr val="tx2"/>
              </a:solidFill>
            </a:endParaRPr>
          </a:p>
        </p:txBody>
      </p:sp>
    </p:spTree>
    <p:extLst>
      <p:ext uri="{BB962C8B-B14F-4D97-AF65-F5344CB8AC3E}">
        <p14:creationId xmlns:p14="http://schemas.microsoft.com/office/powerpoint/2010/main" val="305086118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lIns="99692" tIns="49847" rIns="99692" bIns="49847" anchor="t"/>
          <a:lstStyle/>
          <a:p>
            <a:pPr algn="ctr"/>
            <a:r>
              <a:rPr lang="fr-FR" altLang="fr-FR" sz="2800" dirty="0" smtClean="0"/>
              <a:t>																			Variable Y</a:t>
            </a:r>
          </a:p>
        </p:txBody>
      </p:sp>
      <p:sp>
        <p:nvSpPr>
          <p:cNvPr id="66563" name="Rectangle 3"/>
          <p:cNvSpPr>
            <a:spLocks noGrp="1" noChangeArrowheads="1"/>
          </p:cNvSpPr>
          <p:nvPr>
            <p:ph type="body" idx="4294967295"/>
          </p:nvPr>
        </p:nvSpPr>
        <p:spPr>
          <a:xfrm>
            <a:off x="1042988" y="1516063"/>
            <a:ext cx="7737475" cy="3346450"/>
          </a:xfrm>
        </p:spPr>
        <p:txBody>
          <a:bodyPr/>
          <a:lstStyle/>
          <a:p>
            <a:pPr marL="268288" indent="-268288">
              <a:tabLst>
                <a:tab pos="268288" algn="l"/>
                <a:tab pos="981075" algn="l"/>
              </a:tabLst>
            </a:pPr>
            <a:r>
              <a:rPr lang="fr-FR" altLang="fr-FR" sz="2200" smtClean="0"/>
              <a:t>L</a:t>
            </a:r>
            <a:r>
              <a:rPr lang="ja-JP" altLang="fr-FR" sz="2200" smtClean="0"/>
              <a:t>’</a:t>
            </a:r>
            <a:r>
              <a:rPr lang="fr-FR" altLang="ja-JP" sz="2200" smtClean="0"/>
              <a:t>individu peut s’auto-diriger et s’autocontrôler.</a:t>
            </a:r>
          </a:p>
          <a:p>
            <a:pPr marL="268288" indent="-268288">
              <a:tabLst>
                <a:tab pos="268288" algn="l"/>
                <a:tab pos="981075" algn="l"/>
              </a:tabLst>
            </a:pPr>
            <a:r>
              <a:rPr lang="fr-FR" altLang="fr-FR" sz="2200" smtClean="0"/>
              <a:t>Il recherche les responsabilités.</a:t>
            </a:r>
          </a:p>
          <a:p>
            <a:pPr marL="268288" indent="-268288">
              <a:tabLst>
                <a:tab pos="268288" algn="l"/>
                <a:tab pos="981075" algn="l"/>
              </a:tabLst>
            </a:pPr>
            <a:r>
              <a:rPr lang="fr-FR" altLang="fr-FR" sz="2200" smtClean="0"/>
              <a:t>Il a une capacité à </a:t>
            </a:r>
            <a:r>
              <a:rPr lang="fr-FR" altLang="ja-JP" sz="2200" smtClean="0"/>
              <a:t>exercer son imagination, sa créativité, au service d</a:t>
            </a:r>
            <a:r>
              <a:rPr lang="ja-JP" altLang="fr-FR" sz="2200" smtClean="0"/>
              <a:t>’</a:t>
            </a:r>
            <a:r>
              <a:rPr lang="fr-FR" altLang="ja-JP" sz="2200" smtClean="0"/>
              <a:t>une organisation.</a:t>
            </a:r>
          </a:p>
          <a:p>
            <a:pPr marL="268288" indent="-268288">
              <a:tabLst>
                <a:tab pos="268288" algn="l"/>
                <a:tab pos="981075" algn="l"/>
              </a:tabLst>
            </a:pPr>
            <a:r>
              <a:rPr lang="fr-FR" altLang="fr-FR" sz="2200" smtClean="0"/>
              <a:t>Il est nécessaire de donner les possibilités intellectuelles aux Y de se développer.</a:t>
            </a:r>
          </a:p>
          <a:p>
            <a:pPr marL="268288" indent="-268288">
              <a:tabLst>
                <a:tab pos="268288" algn="l"/>
                <a:tab pos="981075" algn="l"/>
              </a:tabLst>
            </a:pPr>
            <a:endParaRPr lang="fr-FR" altLang="fr-FR" sz="2200" smtClean="0"/>
          </a:p>
          <a:p>
            <a:pPr marL="268288" indent="-268288">
              <a:tabLst>
                <a:tab pos="268288" algn="l"/>
                <a:tab pos="981075" algn="l"/>
              </a:tabLst>
            </a:pPr>
            <a:endParaRPr lang="fr-FR" altLang="fr-FR" sz="2000" b="1" smtClean="0"/>
          </a:p>
          <a:p>
            <a:pPr marL="268288" indent="-268288">
              <a:buFont typeface="Wingdings 3" panose="05040102010807070707" pitchFamily="18" charset="2"/>
              <a:buNone/>
              <a:tabLst>
                <a:tab pos="268288" algn="l"/>
                <a:tab pos="981075" algn="l"/>
              </a:tabLst>
            </a:pPr>
            <a:r>
              <a:rPr lang="fr-FR" altLang="fr-FR" sz="2000" b="1" smtClean="0"/>
              <a:t>         Management basé sur la confiance et la délégation</a:t>
            </a:r>
          </a:p>
        </p:txBody>
      </p:sp>
      <p:sp>
        <p:nvSpPr>
          <p:cNvPr id="66564" name="AutoShape 4"/>
          <p:cNvSpPr>
            <a:spLocks noChangeArrowheads="1"/>
          </p:cNvSpPr>
          <p:nvPr/>
        </p:nvSpPr>
        <p:spPr bwMode="auto">
          <a:xfrm>
            <a:off x="395288" y="4652963"/>
            <a:ext cx="1008062" cy="433387"/>
          </a:xfrm>
          <a:prstGeom prst="rightArrow">
            <a:avLst>
              <a:gd name="adj1" fmla="val 50000"/>
              <a:gd name="adj2" fmla="val 58150"/>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66565"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66566"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E6546110-0604-4EC1-9ABB-DFECCAF6C867}" type="slidenum">
              <a:rPr lang="fr-FR" altLang="fr-FR" sz="1400" smtClean="0">
                <a:solidFill>
                  <a:schemeClr val="tx2"/>
                </a:solidFill>
              </a:rPr>
              <a:pPr>
                <a:spcBef>
                  <a:spcPct val="0"/>
                </a:spcBef>
                <a:buClrTx/>
                <a:buSzTx/>
                <a:buFontTx/>
                <a:buNone/>
              </a:pPr>
              <a:t>14</a:t>
            </a:fld>
            <a:endParaRPr lang="fr-FR" altLang="fr-FR" sz="1400" smtClean="0">
              <a:solidFill>
                <a:schemeClr val="tx2"/>
              </a:solidFill>
            </a:endParaRPr>
          </a:p>
        </p:txBody>
      </p:sp>
    </p:spTree>
    <p:extLst>
      <p:ext uri="{BB962C8B-B14F-4D97-AF65-F5344CB8AC3E}">
        <p14:creationId xmlns:p14="http://schemas.microsoft.com/office/powerpoint/2010/main" val="30056362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algn="ctr"/>
            <a:r>
              <a:rPr lang="fr-FR" altLang="fr-FR" sz="2000" b="1" dirty="0" smtClean="0"/>
              <a:t>																	Mac Gregor et la théorie X et Y</a:t>
            </a:r>
            <a:br>
              <a:rPr lang="fr-FR" altLang="fr-FR" sz="2000" b="1" dirty="0" smtClean="0"/>
            </a:br>
            <a:endParaRPr lang="fr-FR" altLang="fr-FR" sz="2000" b="1" dirty="0" smtClean="0"/>
          </a:p>
        </p:txBody>
      </p:sp>
      <p:sp>
        <p:nvSpPr>
          <p:cNvPr id="100355" name="Rectangle 3"/>
          <p:cNvSpPr>
            <a:spLocks noGrp="1"/>
          </p:cNvSpPr>
          <p:nvPr>
            <p:ph type="body" idx="1"/>
          </p:nvPr>
        </p:nvSpPr>
        <p:spPr>
          <a:xfrm>
            <a:off x="0" y="2132013"/>
            <a:ext cx="8421688" cy="4095750"/>
          </a:xfrm>
        </p:spPr>
        <p:txBody>
          <a:bodyPr/>
          <a:lstStyle/>
          <a:p>
            <a:pPr>
              <a:lnSpc>
                <a:spcPct val="80000"/>
              </a:lnSpc>
            </a:pPr>
            <a:r>
              <a:rPr lang="fr-FR" altLang="fr-FR" sz="2200" smtClean="0"/>
              <a:t>Deux approches fondamentales de la nature humaine selon l</a:t>
            </a:r>
            <a:r>
              <a:rPr lang="ja-JP" altLang="fr-FR" sz="2200" smtClean="0"/>
              <a:t>’</a:t>
            </a:r>
            <a:r>
              <a:rPr lang="fr-FR" altLang="ja-JP" sz="2200" smtClean="0"/>
              <a:t>auteur</a:t>
            </a:r>
          </a:p>
          <a:p>
            <a:pPr>
              <a:lnSpc>
                <a:spcPct val="80000"/>
              </a:lnSpc>
              <a:buFont typeface="Wingdings 3" panose="05040102010807070707" pitchFamily="18" charset="2"/>
              <a:buNone/>
            </a:pPr>
            <a:endParaRPr lang="fr-FR" altLang="fr-FR" sz="2200" smtClean="0"/>
          </a:p>
          <a:p>
            <a:pPr lvl="1">
              <a:lnSpc>
                <a:spcPct val="80000"/>
              </a:lnSpc>
            </a:pPr>
            <a:r>
              <a:rPr lang="fr-FR" altLang="fr-FR" b="1" smtClean="0"/>
              <a:t>Approche selon théorie X :</a:t>
            </a:r>
            <a:r>
              <a:rPr lang="fr-FR" altLang="fr-FR" smtClean="0"/>
              <a:t> les besoins physiologiques et les besoins de sécurité dominent l</a:t>
            </a:r>
            <a:r>
              <a:rPr lang="ja-JP" altLang="fr-FR" smtClean="0"/>
              <a:t>’</a:t>
            </a:r>
            <a:r>
              <a:rPr lang="fr-FR" altLang="ja-JP" smtClean="0"/>
              <a:t>individu</a:t>
            </a:r>
          </a:p>
          <a:p>
            <a:pPr lvl="1">
              <a:lnSpc>
                <a:spcPct val="80000"/>
              </a:lnSpc>
              <a:buFont typeface="Wingdings 3" panose="05040102010807070707" pitchFamily="18" charset="2"/>
              <a:buNone/>
            </a:pPr>
            <a:endParaRPr lang="fr-FR" altLang="fr-FR" smtClean="0"/>
          </a:p>
          <a:p>
            <a:pPr lvl="1">
              <a:lnSpc>
                <a:spcPct val="80000"/>
              </a:lnSpc>
            </a:pPr>
            <a:r>
              <a:rPr lang="fr-FR" altLang="fr-FR" b="1" smtClean="0"/>
              <a:t>Approche selon la théorie Y :</a:t>
            </a:r>
            <a:r>
              <a:rPr lang="fr-FR" altLang="fr-FR" smtClean="0"/>
              <a:t> les besoins d</a:t>
            </a:r>
            <a:r>
              <a:rPr lang="ja-JP" altLang="fr-FR" smtClean="0"/>
              <a:t>’</a:t>
            </a:r>
            <a:r>
              <a:rPr lang="fr-FR" altLang="ja-JP" smtClean="0"/>
              <a:t>appartenance et d</a:t>
            </a:r>
            <a:r>
              <a:rPr lang="ja-JP" altLang="fr-FR" smtClean="0"/>
              <a:t>’</a:t>
            </a:r>
            <a:r>
              <a:rPr lang="fr-FR" altLang="ja-JP" smtClean="0"/>
              <a:t>estime de soi dominent l</a:t>
            </a:r>
            <a:r>
              <a:rPr lang="ja-JP" altLang="fr-FR" smtClean="0"/>
              <a:t>’</a:t>
            </a:r>
            <a:r>
              <a:rPr lang="fr-FR" altLang="ja-JP" smtClean="0"/>
              <a:t>individu</a:t>
            </a:r>
          </a:p>
          <a:p>
            <a:pPr lvl="1">
              <a:lnSpc>
                <a:spcPct val="80000"/>
              </a:lnSpc>
              <a:buFont typeface="Wingdings 3" panose="05040102010807070707" pitchFamily="18" charset="2"/>
              <a:buNone/>
            </a:pPr>
            <a:endParaRPr lang="fr-FR" altLang="fr-FR" smtClean="0"/>
          </a:p>
          <a:p>
            <a:pPr lvl="1">
              <a:lnSpc>
                <a:spcPct val="80000"/>
              </a:lnSpc>
            </a:pPr>
            <a:r>
              <a:rPr lang="fr-FR" altLang="fr-FR" smtClean="0"/>
              <a:t>Qu</a:t>
            </a:r>
            <a:r>
              <a:rPr lang="ja-JP" altLang="fr-FR" smtClean="0"/>
              <a:t>’</a:t>
            </a:r>
            <a:r>
              <a:rPr lang="fr-FR" altLang="ja-JP" smtClean="0"/>
              <a:t>est ce qui prédomine pour chaque personne ? </a:t>
            </a:r>
          </a:p>
          <a:p>
            <a:pPr lvl="1">
              <a:lnSpc>
                <a:spcPct val="80000"/>
              </a:lnSpc>
              <a:buFont typeface="Wingdings 3" panose="05040102010807070707" pitchFamily="18" charset="2"/>
              <a:buNone/>
            </a:pPr>
            <a:endParaRPr lang="fr-FR" altLang="fr-FR" smtClean="0"/>
          </a:p>
          <a:p>
            <a:pPr lvl="1">
              <a:lnSpc>
                <a:spcPct val="80000"/>
              </a:lnSpc>
            </a:pPr>
            <a:r>
              <a:rPr lang="fr-FR" altLang="fr-FR" smtClean="0"/>
              <a:t>La réponse à cette question permet de déterminer un mode de management adapté</a:t>
            </a:r>
          </a:p>
        </p:txBody>
      </p:sp>
      <p:sp>
        <p:nvSpPr>
          <p:cNvPr id="6861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6861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E6D20549-9593-4629-A7E9-4CD5129C2A65}" type="slidenum">
              <a:rPr lang="fr-FR" altLang="fr-FR" sz="1400" smtClean="0">
                <a:solidFill>
                  <a:schemeClr val="tx2"/>
                </a:solidFill>
              </a:rPr>
              <a:pPr>
                <a:spcBef>
                  <a:spcPct val="0"/>
                </a:spcBef>
                <a:buClrTx/>
                <a:buSzTx/>
                <a:buFontTx/>
                <a:buNone/>
              </a:pPr>
              <a:t>15</a:t>
            </a:fld>
            <a:endParaRPr lang="fr-FR" altLang="fr-FR" sz="1400" smtClean="0">
              <a:solidFill>
                <a:schemeClr val="tx2"/>
              </a:solidFill>
            </a:endParaRPr>
          </a:p>
        </p:txBody>
      </p:sp>
    </p:spTree>
    <p:extLst>
      <p:ext uri="{BB962C8B-B14F-4D97-AF65-F5344CB8AC3E}">
        <p14:creationId xmlns:p14="http://schemas.microsoft.com/office/powerpoint/2010/main" val="134482706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1000" fill="hold"/>
                                        <p:tgtEl>
                                          <p:spTgt spid="100354"/>
                                        </p:tgtEl>
                                        <p:attrNameLst>
                                          <p:attrName>ppt_x</p:attrName>
                                        </p:attrNameLst>
                                      </p:cBhvr>
                                      <p:tavLst>
                                        <p:tav tm="0">
                                          <p:val>
                                            <p:strVal val="#ppt_x-.2"/>
                                          </p:val>
                                        </p:tav>
                                        <p:tav tm="100000">
                                          <p:val>
                                            <p:strVal val="#ppt_x"/>
                                          </p:val>
                                        </p:tav>
                                      </p:tavLst>
                                    </p:anim>
                                    <p:anim calcmode="lin" valueType="num">
                                      <p:cBhvr>
                                        <p:cTn id="8" dur="1000" fill="hold"/>
                                        <p:tgtEl>
                                          <p:spTgt spid="1003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03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00355">
                                            <p:txEl>
                                              <p:pRg st="0" end="0"/>
                                            </p:txEl>
                                          </p:spTgt>
                                        </p:tgtEl>
                                        <p:attrNameLst>
                                          <p:attrName>style.visibility</p:attrName>
                                        </p:attrNameLst>
                                      </p:cBhvr>
                                      <p:to>
                                        <p:strVal val="visible"/>
                                      </p:to>
                                    </p:set>
                                    <p:animEffect transition="in" filter="fade">
                                      <p:cBhvr>
                                        <p:cTn id="14" dur="500"/>
                                        <p:tgtEl>
                                          <p:spTgt spid="100355">
                                            <p:txEl>
                                              <p:pRg st="0" end="0"/>
                                            </p:txEl>
                                          </p:spTgt>
                                        </p:tgtEl>
                                      </p:cBhvr>
                                    </p:animEffect>
                                    <p:anim calcmode="lin" valueType="num">
                                      <p:cBhvr>
                                        <p:cTn id="15"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035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Effect transition="in" filter="fade">
                                      <p:cBhvr>
                                        <p:cTn id="19" dur="500"/>
                                        <p:tgtEl>
                                          <p:spTgt spid="100355">
                                            <p:txEl>
                                              <p:pRg st="2" end="2"/>
                                            </p:txEl>
                                          </p:spTgt>
                                        </p:tgtEl>
                                      </p:cBhvr>
                                    </p:animEffect>
                                    <p:anim calcmode="lin" valueType="num">
                                      <p:cBhvr>
                                        <p:cTn id="20"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0355">
                                            <p:txEl>
                                              <p:pRg st="2" end="2"/>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100355">
                                            <p:txEl>
                                              <p:pRg st="4" end="4"/>
                                            </p:txEl>
                                          </p:spTgt>
                                        </p:tgtEl>
                                        <p:attrNameLst>
                                          <p:attrName>style.visibility</p:attrName>
                                        </p:attrNameLst>
                                      </p:cBhvr>
                                      <p:to>
                                        <p:strVal val="visible"/>
                                      </p:to>
                                    </p:set>
                                    <p:animEffect transition="in" filter="fade">
                                      <p:cBhvr>
                                        <p:cTn id="24" dur="500"/>
                                        <p:tgtEl>
                                          <p:spTgt spid="100355">
                                            <p:txEl>
                                              <p:pRg st="4" end="4"/>
                                            </p:txEl>
                                          </p:spTgt>
                                        </p:tgtEl>
                                      </p:cBhvr>
                                    </p:animEffect>
                                    <p:anim calcmode="lin" valueType="num">
                                      <p:cBhvr>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00355">
                                            <p:txEl>
                                              <p:pRg st="4" end="4"/>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100355">
                                            <p:txEl>
                                              <p:pRg st="6" end="6"/>
                                            </p:txEl>
                                          </p:spTgt>
                                        </p:tgtEl>
                                        <p:attrNameLst>
                                          <p:attrName>style.visibility</p:attrName>
                                        </p:attrNameLst>
                                      </p:cBhvr>
                                      <p:to>
                                        <p:strVal val="visible"/>
                                      </p:to>
                                    </p:set>
                                    <p:animEffect transition="in" filter="fade">
                                      <p:cBhvr>
                                        <p:cTn id="29" dur="500"/>
                                        <p:tgtEl>
                                          <p:spTgt spid="100355">
                                            <p:txEl>
                                              <p:pRg st="6" end="6"/>
                                            </p:txEl>
                                          </p:spTgt>
                                        </p:tgtEl>
                                      </p:cBhvr>
                                    </p:animEffect>
                                    <p:anim calcmode="lin" valueType="num">
                                      <p:cBhvr>
                                        <p:cTn id="30"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100355">
                                            <p:txEl>
                                              <p:pRg st="6" end="6"/>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100355">
                                            <p:txEl>
                                              <p:pRg st="8" end="8"/>
                                            </p:txEl>
                                          </p:spTgt>
                                        </p:tgtEl>
                                        <p:attrNameLst>
                                          <p:attrName>style.visibility</p:attrName>
                                        </p:attrNameLst>
                                      </p:cBhvr>
                                      <p:to>
                                        <p:strVal val="visible"/>
                                      </p:to>
                                    </p:set>
                                    <p:animEffect transition="in" filter="fade">
                                      <p:cBhvr>
                                        <p:cTn id="34" dur="500"/>
                                        <p:tgtEl>
                                          <p:spTgt spid="100355">
                                            <p:txEl>
                                              <p:pRg st="8" end="8"/>
                                            </p:txEl>
                                          </p:spTgt>
                                        </p:tgtEl>
                                      </p:cBhvr>
                                    </p:animEffect>
                                    <p:anim calcmode="lin" valueType="num">
                                      <p:cBhvr>
                                        <p:cTn id="35" dur="500" fill="hold"/>
                                        <p:tgtEl>
                                          <p:spTgt spid="100355">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100355">
                                            <p:txEl>
                                              <p:pRg st="8" end="8"/>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pPr algn="ctr"/>
            <a:r>
              <a:rPr lang="fr-FR" altLang="fr-FR" sz="2000" b="1" dirty="0" smtClean="0"/>
              <a:t>																			Théorie X</a:t>
            </a:r>
          </a:p>
        </p:txBody>
      </p:sp>
      <p:sp>
        <p:nvSpPr>
          <p:cNvPr id="102403" name="Rectangle 3"/>
          <p:cNvSpPr>
            <a:spLocks noGrp="1"/>
          </p:cNvSpPr>
          <p:nvPr>
            <p:ph type="body" idx="1"/>
          </p:nvPr>
        </p:nvSpPr>
        <p:spPr>
          <a:xfrm>
            <a:off x="457200" y="1328738"/>
            <a:ext cx="8229600" cy="4514850"/>
          </a:xfrm>
        </p:spPr>
        <p:txBody>
          <a:bodyPr/>
          <a:lstStyle/>
          <a:p>
            <a:pPr>
              <a:lnSpc>
                <a:spcPct val="80000"/>
              </a:lnSpc>
            </a:pPr>
            <a:r>
              <a:rPr lang="fr-FR" altLang="fr-FR" sz="2200" smtClean="0"/>
              <a:t>Les individus éprouvent une aversion pour le travail</a:t>
            </a:r>
          </a:p>
          <a:p>
            <a:pPr>
              <a:lnSpc>
                <a:spcPct val="80000"/>
              </a:lnSpc>
            </a:pPr>
            <a:r>
              <a:rPr lang="fr-FR" altLang="fr-FR" sz="2200" smtClean="0"/>
              <a:t>Ils doivent donc être contraints, contrôlés, dirigés</a:t>
            </a:r>
          </a:p>
          <a:p>
            <a:pPr>
              <a:lnSpc>
                <a:spcPct val="80000"/>
              </a:lnSpc>
            </a:pPr>
            <a:r>
              <a:rPr lang="fr-FR" altLang="fr-FR" sz="2200" smtClean="0"/>
              <a:t>Ils préfèrent être dirigés éviter les responsabilités, ont peu d</a:t>
            </a:r>
            <a:r>
              <a:rPr lang="ja-JP" altLang="fr-FR" sz="2200" smtClean="0"/>
              <a:t>’</a:t>
            </a:r>
            <a:r>
              <a:rPr lang="fr-FR" altLang="ja-JP" sz="2200" smtClean="0"/>
              <a:t>ambitions, et recherchent la sécurité.</a:t>
            </a:r>
          </a:p>
          <a:p>
            <a:pPr>
              <a:lnSpc>
                <a:spcPct val="80000"/>
              </a:lnSpc>
              <a:buFont typeface="Wingdings 3" panose="05040102010807070707" pitchFamily="18" charset="2"/>
              <a:buNone/>
            </a:pPr>
            <a:r>
              <a:rPr lang="fr-FR" altLang="fr-FR" sz="2200" smtClean="0"/>
              <a:t>          </a:t>
            </a:r>
          </a:p>
          <a:p>
            <a:pPr>
              <a:lnSpc>
                <a:spcPct val="80000"/>
              </a:lnSpc>
            </a:pPr>
            <a:endParaRPr lang="fr-FR" altLang="fr-FR" sz="2200" smtClean="0"/>
          </a:p>
          <a:p>
            <a:pPr algn="ctr">
              <a:lnSpc>
                <a:spcPct val="80000"/>
              </a:lnSpc>
              <a:buFont typeface="Wingdings 3" panose="05040102010807070707" pitchFamily="18" charset="2"/>
              <a:buNone/>
            </a:pPr>
            <a:r>
              <a:rPr lang="fr-FR" altLang="fr-FR" sz="2200" smtClean="0"/>
              <a:t>              </a:t>
            </a:r>
            <a:r>
              <a:rPr lang="fr-FR" altLang="fr-FR" sz="2000" smtClean="0"/>
              <a:t>Management de cœrcition et de contrôle</a:t>
            </a:r>
          </a:p>
          <a:p>
            <a:pPr>
              <a:lnSpc>
                <a:spcPct val="80000"/>
              </a:lnSpc>
            </a:pPr>
            <a:endParaRPr lang="fr-FR" altLang="fr-FR" sz="2200" smtClean="0"/>
          </a:p>
          <a:p>
            <a:pPr>
              <a:lnSpc>
                <a:spcPct val="80000"/>
              </a:lnSpc>
            </a:pPr>
            <a:endParaRPr lang="fr-FR" altLang="fr-FR" sz="2200" smtClean="0"/>
          </a:p>
        </p:txBody>
      </p:sp>
      <p:sp>
        <p:nvSpPr>
          <p:cNvPr id="70660" name="AutoShape 4"/>
          <p:cNvSpPr>
            <a:spLocks noChangeArrowheads="1"/>
          </p:cNvSpPr>
          <p:nvPr/>
        </p:nvSpPr>
        <p:spPr bwMode="auto">
          <a:xfrm>
            <a:off x="1692275" y="3357563"/>
            <a:ext cx="935038" cy="360362"/>
          </a:xfrm>
          <a:prstGeom prst="rightArrow">
            <a:avLst>
              <a:gd name="adj1" fmla="val 50000"/>
              <a:gd name="adj2" fmla="val 64868"/>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fr-FR" altLang="fr-FR" sz="1800">
              <a:latin typeface="Arial" panose="020B0604020202020204" pitchFamily="34" charset="0"/>
              <a:cs typeface="Arial" panose="020B0604020202020204" pitchFamily="34" charset="0"/>
            </a:endParaRPr>
          </a:p>
        </p:txBody>
      </p:sp>
      <p:sp>
        <p:nvSpPr>
          <p:cNvPr id="7066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7066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F56FCAF7-0EC3-4F7E-8FB9-92609020BE10}" type="slidenum">
              <a:rPr lang="fr-FR" altLang="fr-FR" sz="1400" smtClean="0">
                <a:solidFill>
                  <a:schemeClr val="tx2"/>
                </a:solidFill>
              </a:rPr>
              <a:pPr>
                <a:spcBef>
                  <a:spcPct val="0"/>
                </a:spcBef>
                <a:buClrTx/>
                <a:buSzTx/>
                <a:buFontTx/>
                <a:buNone/>
              </a:pPr>
              <a:t>16</a:t>
            </a:fld>
            <a:endParaRPr lang="fr-FR" altLang="fr-FR" sz="1400" smtClean="0">
              <a:solidFill>
                <a:schemeClr val="tx2"/>
              </a:solidFill>
            </a:endParaRPr>
          </a:p>
        </p:txBody>
      </p:sp>
    </p:spTree>
    <p:extLst>
      <p:ext uri="{BB962C8B-B14F-4D97-AF65-F5344CB8AC3E}">
        <p14:creationId xmlns:p14="http://schemas.microsoft.com/office/powerpoint/2010/main" val="302155124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1000" fill="hold"/>
                                        <p:tgtEl>
                                          <p:spTgt spid="102402"/>
                                        </p:tgtEl>
                                        <p:attrNameLst>
                                          <p:attrName>ppt_x</p:attrName>
                                        </p:attrNameLst>
                                      </p:cBhvr>
                                      <p:tavLst>
                                        <p:tav tm="0">
                                          <p:val>
                                            <p:strVal val="#ppt_x-.2"/>
                                          </p:val>
                                        </p:tav>
                                        <p:tav tm="100000">
                                          <p:val>
                                            <p:strVal val="#ppt_x"/>
                                          </p:val>
                                        </p:tav>
                                      </p:tavLst>
                                    </p:anim>
                                    <p:anim calcmode="lin" valueType="num">
                                      <p:cBhvr>
                                        <p:cTn id="8" dur="1000" fill="hold"/>
                                        <p:tgtEl>
                                          <p:spTgt spid="1024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02403">
                                            <p:txEl>
                                              <p:pRg st="0" end="0"/>
                                            </p:txEl>
                                          </p:spTgt>
                                        </p:tgtEl>
                                        <p:attrNameLst>
                                          <p:attrName>style.visibility</p:attrName>
                                        </p:attrNameLst>
                                      </p:cBhvr>
                                      <p:to>
                                        <p:strVal val="visible"/>
                                      </p:to>
                                    </p:set>
                                    <p:animEffect transition="in" filter="fade">
                                      <p:cBhvr>
                                        <p:cTn id="14" dur="500"/>
                                        <p:tgtEl>
                                          <p:spTgt spid="102403">
                                            <p:txEl>
                                              <p:pRg st="0" end="0"/>
                                            </p:txEl>
                                          </p:spTgt>
                                        </p:tgtEl>
                                      </p:cBhvr>
                                    </p:animEffect>
                                    <p:anim calcmode="lin" valueType="num">
                                      <p:cBhvr>
                                        <p:cTn id="15"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24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02403">
                                            <p:txEl>
                                              <p:pRg st="1" end="1"/>
                                            </p:txEl>
                                          </p:spTgt>
                                        </p:tgtEl>
                                        <p:attrNameLst>
                                          <p:attrName>style.visibility</p:attrName>
                                        </p:attrNameLst>
                                      </p:cBhvr>
                                      <p:to>
                                        <p:strVal val="visible"/>
                                      </p:to>
                                    </p:set>
                                    <p:animEffect transition="in" filter="fade">
                                      <p:cBhvr>
                                        <p:cTn id="21" dur="500"/>
                                        <p:tgtEl>
                                          <p:spTgt spid="102403">
                                            <p:txEl>
                                              <p:pRg st="1" end="1"/>
                                            </p:txEl>
                                          </p:spTgt>
                                        </p:tgtEl>
                                      </p:cBhvr>
                                    </p:animEffect>
                                    <p:anim calcmode="lin" valueType="num">
                                      <p:cBhvr>
                                        <p:cTn id="22"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024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102403">
                                            <p:txEl>
                                              <p:pRg st="2" end="2"/>
                                            </p:txEl>
                                          </p:spTgt>
                                        </p:tgtEl>
                                        <p:attrNameLst>
                                          <p:attrName>style.visibility</p:attrName>
                                        </p:attrNameLst>
                                      </p:cBhvr>
                                      <p:to>
                                        <p:strVal val="visible"/>
                                      </p:to>
                                    </p:set>
                                    <p:animEffect transition="in" filter="fade">
                                      <p:cBhvr>
                                        <p:cTn id="28" dur="500"/>
                                        <p:tgtEl>
                                          <p:spTgt spid="102403">
                                            <p:txEl>
                                              <p:pRg st="2" end="2"/>
                                            </p:txEl>
                                          </p:spTgt>
                                        </p:tgtEl>
                                      </p:cBhvr>
                                    </p:animEffect>
                                    <p:anim calcmode="lin" valueType="num">
                                      <p:cBhvr>
                                        <p:cTn id="29"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240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02403">
                                            <p:txEl>
                                              <p:pRg st="3" end="3"/>
                                            </p:txEl>
                                          </p:spTgt>
                                        </p:tgtEl>
                                        <p:attrNameLst>
                                          <p:attrName>style.visibility</p:attrName>
                                        </p:attrNameLst>
                                      </p:cBhvr>
                                      <p:to>
                                        <p:strVal val="visible"/>
                                      </p:to>
                                    </p:set>
                                    <p:animEffect transition="in" filter="fade">
                                      <p:cBhvr>
                                        <p:cTn id="35" dur="500"/>
                                        <p:tgtEl>
                                          <p:spTgt spid="102403">
                                            <p:txEl>
                                              <p:pRg st="3" end="3"/>
                                            </p:txEl>
                                          </p:spTgt>
                                        </p:tgtEl>
                                      </p:cBhvr>
                                    </p:animEffect>
                                    <p:anim calcmode="lin" valueType="num">
                                      <p:cBhvr>
                                        <p:cTn id="36"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0240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102403">
                                            <p:txEl>
                                              <p:pRg st="5" end="5"/>
                                            </p:txEl>
                                          </p:spTgt>
                                        </p:tgtEl>
                                        <p:attrNameLst>
                                          <p:attrName>style.visibility</p:attrName>
                                        </p:attrNameLst>
                                      </p:cBhvr>
                                      <p:to>
                                        <p:strVal val="visible"/>
                                      </p:to>
                                    </p:set>
                                    <p:animEffect transition="in" filter="fade">
                                      <p:cBhvr>
                                        <p:cTn id="42" dur="500"/>
                                        <p:tgtEl>
                                          <p:spTgt spid="102403">
                                            <p:txEl>
                                              <p:pRg st="5" end="5"/>
                                            </p:txEl>
                                          </p:spTgt>
                                        </p:tgtEl>
                                      </p:cBhvr>
                                    </p:animEffect>
                                    <p:anim calcmode="lin" valueType="num">
                                      <p:cBhvr>
                                        <p:cTn id="43"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02403">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pPr algn="ctr"/>
            <a:r>
              <a:rPr lang="fr-FR" altLang="fr-FR" sz="2000" b="1" dirty="0" smtClean="0"/>
              <a:t>																			Théorie Y</a:t>
            </a:r>
          </a:p>
        </p:txBody>
      </p:sp>
      <p:sp>
        <p:nvSpPr>
          <p:cNvPr id="104451" name="Rectangle 3"/>
          <p:cNvSpPr>
            <a:spLocks noGrp="1"/>
          </p:cNvSpPr>
          <p:nvPr>
            <p:ph type="body" idx="1"/>
          </p:nvPr>
        </p:nvSpPr>
        <p:spPr>
          <a:xfrm>
            <a:off x="457200" y="1219200"/>
            <a:ext cx="8229600" cy="4910138"/>
          </a:xfrm>
        </p:spPr>
        <p:txBody>
          <a:bodyPr/>
          <a:lstStyle/>
          <a:p>
            <a:r>
              <a:rPr lang="fr-FR" altLang="fr-FR" smtClean="0"/>
              <a:t>L</a:t>
            </a:r>
            <a:r>
              <a:rPr lang="ja-JP" altLang="fr-FR" smtClean="0"/>
              <a:t>’</a:t>
            </a:r>
            <a:r>
              <a:rPr lang="fr-FR" altLang="ja-JP" smtClean="0"/>
              <a:t>individu peut s</a:t>
            </a:r>
            <a:r>
              <a:rPr lang="ja-JP" altLang="fr-FR" smtClean="0"/>
              <a:t>’</a:t>
            </a:r>
            <a:r>
              <a:rPr lang="fr-FR" altLang="ja-JP" smtClean="0"/>
              <a:t>auto-diriger et s</a:t>
            </a:r>
            <a:r>
              <a:rPr lang="ja-JP" altLang="fr-FR" smtClean="0"/>
              <a:t>’</a:t>
            </a:r>
            <a:r>
              <a:rPr lang="fr-FR" altLang="ja-JP" smtClean="0"/>
              <a:t>autocontrôler</a:t>
            </a:r>
          </a:p>
          <a:p>
            <a:r>
              <a:rPr lang="fr-FR" altLang="fr-FR" smtClean="0"/>
              <a:t>Il recherche les responsabilités</a:t>
            </a:r>
          </a:p>
          <a:p>
            <a:r>
              <a:rPr lang="fr-FR" altLang="fr-FR" smtClean="0"/>
              <a:t>La capacité d</a:t>
            </a:r>
            <a:r>
              <a:rPr lang="ja-JP" altLang="fr-FR" smtClean="0"/>
              <a:t>’</a:t>
            </a:r>
            <a:r>
              <a:rPr lang="fr-FR" altLang="ja-JP" smtClean="0"/>
              <a:t>exercer son imagination, sa créativité, au service d</a:t>
            </a:r>
            <a:r>
              <a:rPr lang="ja-JP" altLang="fr-FR" smtClean="0"/>
              <a:t>’</a:t>
            </a:r>
            <a:r>
              <a:rPr lang="fr-FR" altLang="ja-JP" smtClean="0"/>
              <a:t>une organisation est largement répandue</a:t>
            </a:r>
          </a:p>
          <a:p>
            <a:r>
              <a:rPr lang="fr-FR" altLang="fr-FR" smtClean="0"/>
              <a:t>Il est nécessaire de donner les possibilités intellectuelles aux hommes de se développer</a:t>
            </a:r>
          </a:p>
          <a:p>
            <a:pPr>
              <a:buFont typeface="Wingdings 3" panose="05040102010807070707" pitchFamily="18" charset="2"/>
              <a:buNone/>
            </a:pPr>
            <a:r>
              <a:rPr lang="fr-FR" altLang="fr-FR" smtClean="0"/>
              <a:t>                 </a:t>
            </a:r>
          </a:p>
          <a:p>
            <a:pPr lvl="3">
              <a:buFont typeface="Wingdings" panose="05000000000000000000" pitchFamily="2" charset="2"/>
              <a:buNone/>
            </a:pPr>
            <a:r>
              <a:rPr lang="fr-FR" altLang="fr-FR" b="1" smtClean="0"/>
              <a:t>Management par l</a:t>
            </a:r>
            <a:r>
              <a:rPr lang="ja-JP" altLang="fr-FR" b="1" smtClean="0"/>
              <a:t>’</a:t>
            </a:r>
            <a:r>
              <a:rPr lang="fr-FR" altLang="ja-JP" b="1" smtClean="0"/>
              <a:t>autonomie et par la confiance</a:t>
            </a:r>
            <a:endParaRPr lang="fr-FR" altLang="fr-FR" b="1" smtClean="0"/>
          </a:p>
        </p:txBody>
      </p:sp>
      <p:sp>
        <p:nvSpPr>
          <p:cNvPr id="72708" name="AutoShape 4"/>
          <p:cNvSpPr>
            <a:spLocks noChangeArrowheads="1"/>
          </p:cNvSpPr>
          <p:nvPr/>
        </p:nvSpPr>
        <p:spPr bwMode="auto">
          <a:xfrm>
            <a:off x="539552" y="6093296"/>
            <a:ext cx="1008062" cy="433388"/>
          </a:xfrm>
          <a:prstGeom prst="rightArrow">
            <a:avLst>
              <a:gd name="adj1" fmla="val 50000"/>
              <a:gd name="adj2" fmla="val 58150"/>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endParaRPr lang="fr-FR" altLang="fr-FR" sz="1800">
              <a:latin typeface="Arial" panose="020B0604020202020204" pitchFamily="34" charset="0"/>
              <a:cs typeface="Arial" panose="020B0604020202020204" pitchFamily="34" charset="0"/>
            </a:endParaRPr>
          </a:p>
        </p:txBody>
      </p:sp>
      <p:sp>
        <p:nvSpPr>
          <p:cNvPr id="72709"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72710"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AD07BB00-6715-40CA-A4F4-5F6783D37644}" type="slidenum">
              <a:rPr lang="fr-FR" altLang="fr-FR" sz="1400" smtClean="0">
                <a:solidFill>
                  <a:schemeClr val="tx2"/>
                </a:solidFill>
              </a:rPr>
              <a:pPr>
                <a:spcBef>
                  <a:spcPct val="0"/>
                </a:spcBef>
                <a:buClrTx/>
                <a:buSzTx/>
                <a:buFontTx/>
                <a:buNone/>
              </a:pPr>
              <a:t>17</a:t>
            </a:fld>
            <a:endParaRPr lang="fr-FR" altLang="fr-FR" sz="1400" smtClean="0">
              <a:solidFill>
                <a:schemeClr val="tx2"/>
              </a:solidFill>
            </a:endParaRPr>
          </a:p>
        </p:txBody>
      </p:sp>
    </p:spTree>
    <p:extLst>
      <p:ext uri="{BB962C8B-B14F-4D97-AF65-F5344CB8AC3E}">
        <p14:creationId xmlns:p14="http://schemas.microsoft.com/office/powerpoint/2010/main" val="134718138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1000" fill="hold"/>
                                        <p:tgtEl>
                                          <p:spTgt spid="104450"/>
                                        </p:tgtEl>
                                        <p:attrNameLst>
                                          <p:attrName>ppt_x</p:attrName>
                                        </p:attrNameLst>
                                      </p:cBhvr>
                                      <p:tavLst>
                                        <p:tav tm="0">
                                          <p:val>
                                            <p:strVal val="#ppt_x-.2"/>
                                          </p:val>
                                        </p:tav>
                                        <p:tav tm="100000">
                                          <p:val>
                                            <p:strVal val="#ppt_x"/>
                                          </p:val>
                                        </p:tav>
                                      </p:tavLst>
                                    </p:anim>
                                    <p:anim calcmode="lin" valueType="num">
                                      <p:cBhvr>
                                        <p:cTn id="8" dur="1000" fill="hold"/>
                                        <p:tgtEl>
                                          <p:spTgt spid="1044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4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04451">
                                            <p:txEl>
                                              <p:pRg st="0" end="0"/>
                                            </p:txEl>
                                          </p:spTgt>
                                        </p:tgtEl>
                                        <p:attrNameLst>
                                          <p:attrName>style.visibility</p:attrName>
                                        </p:attrNameLst>
                                      </p:cBhvr>
                                      <p:to>
                                        <p:strVal val="visible"/>
                                      </p:to>
                                    </p:set>
                                    <p:animEffect transition="in" filter="fade">
                                      <p:cBhvr>
                                        <p:cTn id="14" dur="500"/>
                                        <p:tgtEl>
                                          <p:spTgt spid="104451">
                                            <p:txEl>
                                              <p:pRg st="0" end="0"/>
                                            </p:txEl>
                                          </p:spTgt>
                                        </p:tgtEl>
                                      </p:cBhvr>
                                    </p:animEffect>
                                    <p:anim calcmode="lin" valueType="num">
                                      <p:cBhvr>
                                        <p:cTn id="15"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445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04451">
                                            <p:txEl>
                                              <p:pRg st="1" end="1"/>
                                            </p:txEl>
                                          </p:spTgt>
                                        </p:tgtEl>
                                        <p:attrNameLst>
                                          <p:attrName>style.visibility</p:attrName>
                                        </p:attrNameLst>
                                      </p:cBhvr>
                                      <p:to>
                                        <p:strVal val="visible"/>
                                      </p:to>
                                    </p:set>
                                    <p:animEffect transition="in" filter="fade">
                                      <p:cBhvr>
                                        <p:cTn id="21" dur="500"/>
                                        <p:tgtEl>
                                          <p:spTgt spid="104451">
                                            <p:txEl>
                                              <p:pRg st="1" end="1"/>
                                            </p:txEl>
                                          </p:spTgt>
                                        </p:tgtEl>
                                      </p:cBhvr>
                                    </p:animEffect>
                                    <p:anim calcmode="lin" valueType="num">
                                      <p:cBhvr>
                                        <p:cTn id="22"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0445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104451">
                                            <p:txEl>
                                              <p:pRg st="2" end="2"/>
                                            </p:txEl>
                                          </p:spTgt>
                                        </p:tgtEl>
                                        <p:attrNameLst>
                                          <p:attrName>style.visibility</p:attrName>
                                        </p:attrNameLst>
                                      </p:cBhvr>
                                      <p:to>
                                        <p:strVal val="visible"/>
                                      </p:to>
                                    </p:set>
                                    <p:animEffect transition="in" filter="fade">
                                      <p:cBhvr>
                                        <p:cTn id="28" dur="500"/>
                                        <p:tgtEl>
                                          <p:spTgt spid="104451">
                                            <p:txEl>
                                              <p:pRg st="2" end="2"/>
                                            </p:txEl>
                                          </p:spTgt>
                                        </p:tgtEl>
                                      </p:cBhvr>
                                    </p:animEffect>
                                    <p:anim calcmode="lin" valueType="num">
                                      <p:cBhvr>
                                        <p:cTn id="29"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445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04451">
                                            <p:txEl>
                                              <p:pRg st="3" end="3"/>
                                            </p:txEl>
                                          </p:spTgt>
                                        </p:tgtEl>
                                        <p:attrNameLst>
                                          <p:attrName>style.visibility</p:attrName>
                                        </p:attrNameLst>
                                      </p:cBhvr>
                                      <p:to>
                                        <p:strVal val="visible"/>
                                      </p:to>
                                    </p:set>
                                    <p:animEffect transition="in" filter="fade">
                                      <p:cBhvr>
                                        <p:cTn id="35" dur="500"/>
                                        <p:tgtEl>
                                          <p:spTgt spid="104451">
                                            <p:txEl>
                                              <p:pRg st="3" end="3"/>
                                            </p:txEl>
                                          </p:spTgt>
                                        </p:tgtEl>
                                      </p:cBhvr>
                                    </p:animEffect>
                                    <p:anim calcmode="lin" valueType="num">
                                      <p:cBhvr>
                                        <p:cTn id="36"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0445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104451">
                                            <p:txEl>
                                              <p:pRg st="4" end="4"/>
                                            </p:txEl>
                                          </p:spTgt>
                                        </p:tgtEl>
                                        <p:attrNameLst>
                                          <p:attrName>style.visibility</p:attrName>
                                        </p:attrNameLst>
                                      </p:cBhvr>
                                      <p:to>
                                        <p:strVal val="visible"/>
                                      </p:to>
                                    </p:set>
                                    <p:animEffect transition="in" filter="fade">
                                      <p:cBhvr>
                                        <p:cTn id="42" dur="500"/>
                                        <p:tgtEl>
                                          <p:spTgt spid="104451">
                                            <p:txEl>
                                              <p:pRg st="4" end="4"/>
                                            </p:txEl>
                                          </p:spTgt>
                                        </p:tgtEl>
                                      </p:cBhvr>
                                    </p:animEffect>
                                    <p:anim calcmode="lin" valueType="num">
                                      <p:cBhvr>
                                        <p:cTn id="43"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04451">
                                            <p:txEl>
                                              <p:pRg st="4" end="4"/>
                                            </p:txEl>
                                          </p:spTgt>
                                        </p:tgtEl>
                                        <p:attrNameLst>
                                          <p:attrName>ppt_y</p:attrName>
                                        </p:attrNameLst>
                                      </p:cBhvr>
                                      <p:tavLst>
                                        <p:tav tm="0">
                                          <p:val>
                                            <p:strVal val="#ppt_y+.05"/>
                                          </p:val>
                                        </p:tav>
                                        <p:tav tm="100000">
                                          <p:val>
                                            <p:strVal val="#ppt_y"/>
                                          </p:val>
                                        </p:tav>
                                      </p:tavLst>
                                    </p:anim>
                                  </p:childTnLst>
                                </p:cTn>
                              </p:par>
                              <p:par>
                                <p:cTn id="45" presetID="44" presetClass="entr" presetSubtype="0" fill="hold" grpId="0" nodeType="withEffect">
                                  <p:stCondLst>
                                    <p:cond delay="0"/>
                                  </p:stCondLst>
                                  <p:childTnLst>
                                    <p:set>
                                      <p:cBhvr>
                                        <p:cTn id="46" dur="1" fill="hold">
                                          <p:stCondLst>
                                            <p:cond delay="0"/>
                                          </p:stCondLst>
                                        </p:cTn>
                                        <p:tgtEl>
                                          <p:spTgt spid="104451">
                                            <p:txEl>
                                              <p:pRg st="5" end="5"/>
                                            </p:txEl>
                                          </p:spTgt>
                                        </p:tgtEl>
                                        <p:attrNameLst>
                                          <p:attrName>style.visibility</p:attrName>
                                        </p:attrNameLst>
                                      </p:cBhvr>
                                      <p:to>
                                        <p:strVal val="visible"/>
                                      </p:to>
                                    </p:set>
                                    <p:animEffect transition="in" filter="fade">
                                      <p:cBhvr>
                                        <p:cTn id="47" dur="500"/>
                                        <p:tgtEl>
                                          <p:spTgt spid="104451">
                                            <p:txEl>
                                              <p:pRg st="5" end="5"/>
                                            </p:txEl>
                                          </p:spTgt>
                                        </p:tgtEl>
                                      </p:cBhvr>
                                    </p:animEffect>
                                    <p:anim calcmode="lin" valueType="num">
                                      <p:cBhvr>
                                        <p:cTn id="48"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104451">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044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539750" y="692150"/>
            <a:ext cx="7920038" cy="781050"/>
          </a:xfrm>
        </p:spPr>
        <p:txBody>
          <a:bodyPr lIns="99692" tIns="49847" rIns="99692" bIns="49847" anchor="t"/>
          <a:lstStyle/>
          <a:p>
            <a:pPr algn="ctr"/>
            <a:r>
              <a:rPr lang="fr-FR" altLang="fr-FR" sz="2400" smtClean="0"/>
              <a:t>Herzberg et la satisfaction au travail</a:t>
            </a:r>
            <a:r>
              <a:rPr lang="fr-FR" altLang="fr-FR" sz="2400" b="1" smtClean="0"/>
              <a:t/>
            </a:r>
            <a:br>
              <a:rPr lang="fr-FR" altLang="fr-FR" sz="2400" b="1" smtClean="0"/>
            </a:br>
            <a:endParaRPr lang="fr-FR" altLang="fr-FR" sz="2400" b="1" smtClean="0"/>
          </a:p>
        </p:txBody>
      </p:sp>
      <p:sp>
        <p:nvSpPr>
          <p:cNvPr id="74755" name="Rectangle 3"/>
          <p:cNvSpPr>
            <a:spLocks noGrp="1" noChangeArrowheads="1"/>
          </p:cNvSpPr>
          <p:nvPr>
            <p:ph type="body" idx="4294967295"/>
          </p:nvPr>
        </p:nvSpPr>
        <p:spPr>
          <a:xfrm>
            <a:off x="914400" y="1482725"/>
            <a:ext cx="7772400" cy="2660650"/>
          </a:xfrm>
        </p:spPr>
        <p:txBody>
          <a:bodyPr/>
          <a:lstStyle/>
          <a:p>
            <a:pPr marL="268288" indent="-268288">
              <a:buFont typeface="Wingdings 3" panose="05040102010807070707" pitchFamily="18" charset="2"/>
              <a:buNone/>
              <a:tabLst>
                <a:tab pos="268288" algn="l"/>
                <a:tab pos="981075" algn="l"/>
              </a:tabLst>
            </a:pPr>
            <a:r>
              <a:rPr lang="fr-FR" altLang="fr-FR" sz="3500" smtClean="0">
                <a:latin typeface="Times New Roman" panose="02020603050405020304" pitchFamily="18" charset="0"/>
              </a:rPr>
              <a:t>   </a:t>
            </a:r>
          </a:p>
          <a:p>
            <a:pPr marL="268288" indent="-268288">
              <a:buFont typeface="Wingdings 3" panose="05040102010807070707" pitchFamily="18" charset="2"/>
              <a:buNone/>
              <a:tabLst>
                <a:tab pos="268288" algn="l"/>
                <a:tab pos="981075" algn="l"/>
              </a:tabLst>
            </a:pPr>
            <a:r>
              <a:rPr lang="fr-FR" altLang="fr-FR" b="1" u="sng" smtClean="0">
                <a:latin typeface="Times" panose="02020603050405020304" pitchFamily="18" charset="0"/>
              </a:rPr>
              <a:t>Idée générale</a:t>
            </a:r>
            <a:r>
              <a:rPr lang="fr-FR" altLang="fr-FR" b="1" smtClean="0">
                <a:latin typeface="Times" panose="02020603050405020304" pitchFamily="18" charset="0"/>
              </a:rPr>
              <a:t> : certains facteurs influencent la satisfaction au travail…</a:t>
            </a:r>
          </a:p>
          <a:p>
            <a:pPr marL="268288" indent="-268288">
              <a:buFont typeface="Wingdings 3" panose="05040102010807070707" pitchFamily="18" charset="2"/>
              <a:buNone/>
              <a:tabLst>
                <a:tab pos="268288" algn="l"/>
                <a:tab pos="981075" algn="l"/>
              </a:tabLst>
            </a:pPr>
            <a:endParaRPr lang="fr-FR" altLang="fr-FR" b="1" smtClean="0">
              <a:latin typeface="Times" panose="02020603050405020304" pitchFamily="18" charset="0"/>
            </a:endParaRPr>
          </a:p>
          <a:p>
            <a:pPr marL="268288" indent="-268288">
              <a:buFont typeface="Wingdings 3" panose="05040102010807070707" pitchFamily="18" charset="2"/>
              <a:buNone/>
              <a:tabLst>
                <a:tab pos="268288" algn="l"/>
                <a:tab pos="981075" algn="l"/>
              </a:tabLst>
            </a:pPr>
            <a:r>
              <a:rPr lang="fr-FR" altLang="fr-FR" b="1" smtClean="0">
                <a:latin typeface="Times New Roman" panose="02020603050405020304" pitchFamily="18" charset="0"/>
              </a:rPr>
              <a:t>Mais ils peuvent être cependant de deux natures</a:t>
            </a:r>
          </a:p>
          <a:p>
            <a:pPr marL="268288" indent="-268288">
              <a:buFont typeface="Wingdings 3" panose="05040102010807070707" pitchFamily="18" charset="2"/>
              <a:buNone/>
              <a:tabLst>
                <a:tab pos="268288" algn="l"/>
                <a:tab pos="981075" algn="l"/>
              </a:tabLst>
            </a:pPr>
            <a:r>
              <a:rPr lang="fr-FR" altLang="fr-FR" b="1" smtClean="0">
                <a:latin typeface="Times New Roman" panose="02020603050405020304" pitchFamily="18" charset="0"/>
              </a:rPr>
              <a:t>    </a:t>
            </a:r>
            <a:endParaRPr lang="fr-FR" altLang="fr-FR" sz="3500" smtClean="0">
              <a:latin typeface="Times New Roman" panose="02020603050405020304" pitchFamily="18" charset="0"/>
            </a:endParaRPr>
          </a:p>
        </p:txBody>
      </p:sp>
      <p:sp>
        <p:nvSpPr>
          <p:cNvPr id="7475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7475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97DDF33-8832-44B5-9F7B-3A56761F9884}" type="slidenum">
              <a:rPr lang="fr-FR" altLang="fr-FR" sz="1400" smtClean="0">
                <a:solidFill>
                  <a:schemeClr val="tx2"/>
                </a:solidFill>
              </a:rPr>
              <a:pPr>
                <a:spcBef>
                  <a:spcPct val="0"/>
                </a:spcBef>
                <a:buClrTx/>
                <a:buSzTx/>
                <a:buFontTx/>
                <a:buNone/>
              </a:pPr>
              <a:t>18</a:t>
            </a:fld>
            <a:endParaRPr lang="fr-FR" altLang="fr-FR" sz="1400" smtClean="0">
              <a:solidFill>
                <a:schemeClr val="tx2"/>
              </a:solidFill>
            </a:endParaRPr>
          </a:p>
        </p:txBody>
      </p:sp>
    </p:spTree>
    <p:extLst>
      <p:ext uri="{BB962C8B-B14F-4D97-AF65-F5344CB8AC3E}">
        <p14:creationId xmlns:p14="http://schemas.microsoft.com/office/powerpoint/2010/main" val="375094724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71500" y="908720"/>
            <a:ext cx="8178800" cy="462880"/>
          </a:xfrm>
        </p:spPr>
        <p:txBody>
          <a:bodyPr lIns="99692" tIns="49847" rIns="99692" bIns="49847" anchor="t"/>
          <a:lstStyle/>
          <a:p>
            <a:pPr algn="ctr"/>
            <a:r>
              <a:rPr lang="fr-FR" altLang="fr-FR" sz="2800" dirty="0" smtClean="0">
                <a:solidFill>
                  <a:schemeClr val="tx1"/>
                </a:solidFill>
              </a:rPr>
              <a:t>La théorie bi-factorielle d’Herzberg</a:t>
            </a:r>
          </a:p>
        </p:txBody>
      </p:sp>
      <p:sp>
        <p:nvSpPr>
          <p:cNvPr id="76803" name="Rectangle 3"/>
          <p:cNvSpPr>
            <a:spLocks noGrp="1" noChangeArrowheads="1"/>
          </p:cNvSpPr>
          <p:nvPr>
            <p:ph type="body" idx="4294967295"/>
          </p:nvPr>
        </p:nvSpPr>
        <p:spPr>
          <a:xfrm>
            <a:off x="625475" y="1628775"/>
            <a:ext cx="8172450" cy="4114800"/>
          </a:xfrm>
        </p:spPr>
        <p:txBody>
          <a:bodyPr/>
          <a:lstStyle/>
          <a:p>
            <a:pPr marL="268288" indent="-268288">
              <a:lnSpc>
                <a:spcPct val="79000"/>
              </a:lnSpc>
              <a:buFont typeface="Wingdings 3" panose="05040102010807070707" pitchFamily="18" charset="2"/>
              <a:buNone/>
              <a:tabLst>
                <a:tab pos="268288" algn="l"/>
                <a:tab pos="981075" algn="l"/>
              </a:tabLst>
            </a:pPr>
            <a:r>
              <a:rPr lang="fr-FR" altLang="fr-FR" sz="2200" b="1" u="sng" smtClean="0">
                <a:latin typeface="Times New Roman" panose="02020603050405020304" pitchFamily="18" charset="0"/>
              </a:rPr>
              <a:t>Principe</a:t>
            </a:r>
            <a:r>
              <a:rPr lang="fr-FR" altLang="fr-FR" sz="2200" b="1" smtClean="0">
                <a:latin typeface="Times New Roman" panose="02020603050405020304" pitchFamily="18" charset="0"/>
              </a:rPr>
              <a:t> : th</a:t>
            </a:r>
            <a:r>
              <a:rPr lang="fr-FR" altLang="fr-FR" sz="2200" b="1" smtClean="0"/>
              <a:t>é</a:t>
            </a:r>
            <a:r>
              <a:rPr lang="fr-FR" altLang="fr-FR" sz="2200" b="1" smtClean="0">
                <a:latin typeface="Times New Roman" panose="02020603050405020304" pitchFamily="18" charset="0"/>
              </a:rPr>
              <a:t>orie des 2 facteurs dite « bi-factorielle »</a:t>
            </a:r>
            <a:endParaRPr lang="fr-FR" altLang="fr-FR" sz="2200" smtClean="0">
              <a:latin typeface="Times New Roman" panose="02020603050405020304" pitchFamily="18" charset="0"/>
            </a:endParaRPr>
          </a:p>
          <a:p>
            <a:pPr marL="268288" indent="-268288">
              <a:lnSpc>
                <a:spcPct val="79000"/>
              </a:lnSpc>
              <a:buFont typeface="Wingdings 3" panose="05040102010807070707" pitchFamily="18" charset="2"/>
              <a:buNone/>
              <a:tabLst>
                <a:tab pos="268288" algn="l"/>
                <a:tab pos="981075" algn="l"/>
              </a:tabLst>
            </a:pPr>
            <a:r>
              <a:rPr lang="fr-FR" altLang="fr-FR" sz="2200" smtClean="0">
                <a:latin typeface="Times New Roman" panose="02020603050405020304" pitchFamily="18" charset="0"/>
              </a:rPr>
              <a:t> </a:t>
            </a:r>
          </a:p>
          <a:p>
            <a:pPr marL="268288" indent="-268288">
              <a:lnSpc>
                <a:spcPct val="79000"/>
              </a:lnSpc>
              <a:buFontTx/>
              <a:buChar char="-"/>
              <a:tabLst>
                <a:tab pos="268288" algn="l"/>
                <a:tab pos="981075" algn="l"/>
              </a:tabLst>
            </a:pPr>
            <a:r>
              <a:rPr lang="fr-FR" altLang="fr-FR" sz="2200" smtClean="0">
                <a:latin typeface="Times" panose="02020603050405020304" pitchFamily="18" charset="0"/>
              </a:rPr>
              <a:t>Les circonstances qui conduisent à la </a:t>
            </a:r>
            <a:r>
              <a:rPr lang="fr-FR" altLang="fr-FR" sz="2200" b="1" smtClean="0">
                <a:latin typeface="Times" panose="02020603050405020304" pitchFamily="18" charset="0"/>
              </a:rPr>
              <a:t>satisfaction et à la motivation au travail</a:t>
            </a:r>
            <a:r>
              <a:rPr lang="fr-FR" altLang="fr-FR" sz="2200" smtClean="0">
                <a:latin typeface="Times" panose="02020603050405020304" pitchFamily="18" charset="0"/>
              </a:rPr>
              <a:t>, ne sont pas de même nature que celles qui conduisent à l</a:t>
            </a:r>
            <a:r>
              <a:rPr lang="ja-JP" altLang="fr-FR" sz="2200" smtClean="0">
                <a:latin typeface="Times" panose="02020603050405020304" pitchFamily="18" charset="0"/>
              </a:rPr>
              <a:t>’</a:t>
            </a:r>
            <a:r>
              <a:rPr lang="fr-FR" altLang="ja-JP" sz="2200" b="1" smtClean="0">
                <a:latin typeface="Times" panose="02020603050405020304" pitchFamily="18" charset="0"/>
              </a:rPr>
              <a:t>insatisfaction </a:t>
            </a:r>
            <a:r>
              <a:rPr lang="fr-FR" altLang="ja-JP" sz="2200" smtClean="0">
                <a:latin typeface="Times" panose="02020603050405020304" pitchFamily="18" charset="0"/>
              </a:rPr>
              <a:t>et au mécontentement.</a:t>
            </a:r>
          </a:p>
          <a:p>
            <a:pPr marL="268288" indent="-268288">
              <a:lnSpc>
                <a:spcPct val="79000"/>
              </a:lnSpc>
              <a:buFontTx/>
              <a:buNone/>
              <a:tabLst>
                <a:tab pos="268288" algn="l"/>
                <a:tab pos="981075" algn="l"/>
              </a:tabLst>
            </a:pPr>
            <a:endParaRPr lang="fr-FR" altLang="fr-FR" sz="2200" smtClean="0">
              <a:latin typeface="Times" panose="02020603050405020304" pitchFamily="18" charset="0"/>
            </a:endParaRPr>
          </a:p>
          <a:p>
            <a:pPr marL="268288" indent="-268288">
              <a:lnSpc>
                <a:spcPct val="79000"/>
              </a:lnSpc>
              <a:buFontTx/>
              <a:buChar char="-"/>
              <a:tabLst>
                <a:tab pos="268288" algn="l"/>
                <a:tab pos="981075" algn="l"/>
              </a:tabLst>
            </a:pPr>
            <a:r>
              <a:rPr lang="fr-FR" altLang="fr-FR" sz="2200" smtClean="0">
                <a:latin typeface="Times" panose="02020603050405020304" pitchFamily="18" charset="0"/>
              </a:rPr>
              <a:t>Réponses différentes des individus selon qu’</a:t>
            </a:r>
            <a:r>
              <a:rPr lang="fr-FR" altLang="ja-JP" sz="2200" smtClean="0">
                <a:latin typeface="Times" panose="02020603050405020304" pitchFamily="18" charset="0"/>
              </a:rPr>
              <a:t>on leur demande ce qui provoque leur motivation au travail ou leur mécontentement.</a:t>
            </a:r>
          </a:p>
          <a:p>
            <a:pPr marL="268288" indent="-268288">
              <a:lnSpc>
                <a:spcPct val="79000"/>
              </a:lnSpc>
              <a:buFontTx/>
              <a:buNone/>
              <a:tabLst>
                <a:tab pos="268288" algn="l"/>
                <a:tab pos="981075" algn="l"/>
              </a:tabLst>
            </a:pPr>
            <a:endParaRPr lang="fr-FR" altLang="fr-FR" sz="2200" smtClean="0">
              <a:latin typeface="Times" panose="02020603050405020304" pitchFamily="18" charset="0"/>
            </a:endParaRPr>
          </a:p>
          <a:p>
            <a:pPr marL="268288" indent="-268288">
              <a:lnSpc>
                <a:spcPct val="79000"/>
              </a:lnSpc>
              <a:buFontTx/>
              <a:buChar char="-"/>
              <a:tabLst>
                <a:tab pos="268288" algn="l"/>
                <a:tab pos="981075" algn="l"/>
              </a:tabLst>
            </a:pPr>
            <a:endParaRPr lang="fr-FR" altLang="fr-FR" sz="2200" b="1" smtClean="0">
              <a:latin typeface="Times New Roman" panose="02020603050405020304" pitchFamily="18" charset="0"/>
            </a:endParaRPr>
          </a:p>
          <a:p>
            <a:pPr marL="268288" indent="-268288">
              <a:lnSpc>
                <a:spcPct val="79000"/>
              </a:lnSpc>
              <a:buFontTx/>
              <a:buNone/>
              <a:tabLst>
                <a:tab pos="268288" algn="l"/>
                <a:tab pos="981075" algn="l"/>
              </a:tabLst>
            </a:pPr>
            <a:endParaRPr lang="fr-FR" altLang="fr-FR" sz="2200" b="1" smtClean="0">
              <a:latin typeface="Times New Roman" panose="02020603050405020304" pitchFamily="18" charset="0"/>
            </a:endParaRPr>
          </a:p>
        </p:txBody>
      </p:sp>
      <p:sp>
        <p:nvSpPr>
          <p:cNvPr id="7680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7680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D58E3550-3B6F-4B4C-AEB6-0963BF7E6696}" type="slidenum">
              <a:rPr lang="fr-FR" altLang="fr-FR" sz="1400" smtClean="0">
                <a:solidFill>
                  <a:schemeClr val="tx2"/>
                </a:solidFill>
              </a:rPr>
              <a:pPr>
                <a:spcBef>
                  <a:spcPct val="0"/>
                </a:spcBef>
                <a:buClrTx/>
                <a:buSzTx/>
                <a:buFontTx/>
                <a:buNone/>
              </a:pPr>
              <a:t>19</a:t>
            </a:fld>
            <a:endParaRPr lang="fr-FR" altLang="fr-FR" sz="1400" smtClean="0">
              <a:solidFill>
                <a:schemeClr val="tx2"/>
              </a:solidFill>
            </a:endParaRPr>
          </a:p>
        </p:txBody>
      </p:sp>
    </p:spTree>
    <p:extLst>
      <p:ext uri="{BB962C8B-B14F-4D97-AF65-F5344CB8AC3E}">
        <p14:creationId xmlns:p14="http://schemas.microsoft.com/office/powerpoint/2010/main" val="14091502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3"/>
          <p:cNvSpPr>
            <a:spLocks noGrp="1"/>
          </p:cNvSpPr>
          <p:nvPr>
            <p:ph type="title"/>
          </p:nvPr>
        </p:nvSpPr>
        <p:spPr/>
        <p:txBody>
          <a:bodyPr/>
          <a:lstStyle/>
          <a:p>
            <a:pPr algn="ctr"/>
            <a:endParaRPr lang="fr-FR" altLang="fr-FR" dirty="0" smtClean="0"/>
          </a:p>
        </p:txBody>
      </p:sp>
      <p:sp>
        <p:nvSpPr>
          <p:cNvPr id="5" name="Espace réservé du contenu 4"/>
          <p:cNvSpPr>
            <a:spLocks noGrp="1"/>
          </p:cNvSpPr>
          <p:nvPr>
            <p:ph sz="quarter" idx="1"/>
          </p:nvPr>
        </p:nvSpPr>
        <p:spPr>
          <a:xfrm>
            <a:off x="457200" y="2132856"/>
            <a:ext cx="8229600" cy="4223494"/>
          </a:xfrm>
        </p:spPr>
        <p:txBody>
          <a:bodyPr/>
          <a:lstStyle/>
          <a:p>
            <a:pPr marL="514350" indent="-514350">
              <a:buFont typeface="+mj-lt"/>
              <a:buAutoNum type="arabicPeriod"/>
              <a:defRPr/>
            </a:pPr>
            <a:r>
              <a:rPr lang="fr-FR" dirty="0" smtClean="0"/>
              <a:t>Théorie </a:t>
            </a:r>
            <a:r>
              <a:rPr lang="fr-FR" dirty="0" smtClean="0"/>
              <a:t>de Maslow</a:t>
            </a:r>
          </a:p>
          <a:p>
            <a:pPr marL="514350" indent="-514350">
              <a:buFont typeface="+mj-lt"/>
              <a:buAutoNum type="arabicPeriod"/>
              <a:defRPr/>
            </a:pPr>
            <a:r>
              <a:rPr lang="fr-FR" dirty="0" smtClean="0"/>
              <a:t>Théorie de Mac Gregor</a:t>
            </a:r>
          </a:p>
          <a:p>
            <a:pPr marL="514350" indent="-514350">
              <a:buFont typeface="+mj-lt"/>
              <a:buAutoNum type="arabicPeriod"/>
              <a:defRPr/>
            </a:pPr>
            <a:r>
              <a:rPr lang="fr-FR" dirty="0" smtClean="0"/>
              <a:t>Théorie d’Herzberg</a:t>
            </a:r>
          </a:p>
          <a:p>
            <a:pPr marL="514350" indent="-514350">
              <a:buFont typeface="+mj-lt"/>
              <a:buAutoNum type="arabicPeriod"/>
              <a:defRPr/>
            </a:pPr>
            <a:r>
              <a:rPr lang="fr-FR" dirty="0" smtClean="0"/>
              <a:t>Théorie d’</a:t>
            </a:r>
            <a:r>
              <a:rPr lang="fr-FR" dirty="0" err="1" smtClean="0"/>
              <a:t>Hackman</a:t>
            </a:r>
            <a:r>
              <a:rPr lang="fr-FR" dirty="0" smtClean="0"/>
              <a:t> et Oldham</a:t>
            </a:r>
          </a:p>
          <a:p>
            <a:pPr marL="514350" indent="-514350">
              <a:buFont typeface="+mj-lt"/>
              <a:buAutoNum type="arabicPeriod"/>
              <a:defRPr/>
            </a:pPr>
            <a:r>
              <a:rPr lang="fr-FR" dirty="0" smtClean="0"/>
              <a:t>Théorie de Vroom</a:t>
            </a:r>
          </a:p>
          <a:p>
            <a:pPr marL="0" indent="0">
              <a:buNone/>
              <a:defRPr/>
            </a:pPr>
            <a:endParaRPr lang="fr-FR" dirty="0" smtClean="0"/>
          </a:p>
          <a:p>
            <a:pPr>
              <a:defRPr/>
            </a:pPr>
            <a:endParaRPr lang="fr-FR" dirty="0"/>
          </a:p>
        </p:txBody>
      </p:sp>
      <p:sp>
        <p:nvSpPr>
          <p:cNvPr id="1024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24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F7F2F48-6D8D-4AA9-AE14-6AB4F6E8471C}" type="slidenum">
              <a:rPr lang="fr-FR" altLang="fr-FR" sz="1400" smtClean="0">
                <a:solidFill>
                  <a:schemeClr val="tx2"/>
                </a:solidFill>
              </a:rPr>
              <a:pPr>
                <a:spcBef>
                  <a:spcPct val="0"/>
                </a:spcBef>
                <a:buClrTx/>
                <a:buSzTx/>
                <a:buFontTx/>
                <a:buNone/>
              </a:pPr>
              <a:t>2</a:t>
            </a:fld>
            <a:endParaRPr lang="fr-FR" altLang="fr-FR" sz="1400" smtClean="0">
              <a:solidFill>
                <a:schemeClr val="tx2"/>
              </a:solidFill>
            </a:endParaRPr>
          </a:p>
        </p:txBody>
      </p:sp>
    </p:spTree>
    <p:extLst>
      <p:ext uri="{BB962C8B-B14F-4D97-AF65-F5344CB8AC3E}">
        <p14:creationId xmlns:p14="http://schemas.microsoft.com/office/powerpoint/2010/main" val="237883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900113" y="836712"/>
            <a:ext cx="7837487" cy="782538"/>
          </a:xfrm>
        </p:spPr>
        <p:txBody>
          <a:bodyPr lIns="99692" tIns="49847" rIns="99692" bIns="49847" anchor="t"/>
          <a:lstStyle/>
          <a:p>
            <a:pPr algn="ctr"/>
            <a:r>
              <a:rPr lang="fr-FR" altLang="fr-FR" sz="2800" dirty="0" smtClean="0">
                <a:solidFill>
                  <a:schemeClr val="tx1"/>
                </a:solidFill>
              </a:rPr>
              <a:t>Herzberg et la théorie bi-factorielle</a:t>
            </a:r>
          </a:p>
        </p:txBody>
      </p:sp>
      <p:sp>
        <p:nvSpPr>
          <p:cNvPr id="78851" name="Rectangle 3"/>
          <p:cNvSpPr>
            <a:spLocks noGrp="1" noChangeArrowheads="1"/>
          </p:cNvSpPr>
          <p:nvPr>
            <p:ph type="body" idx="4294967295"/>
          </p:nvPr>
        </p:nvSpPr>
        <p:spPr/>
        <p:txBody>
          <a:bodyPr/>
          <a:lstStyle/>
          <a:p>
            <a:pPr marL="268288" indent="-268288">
              <a:lnSpc>
                <a:spcPct val="79000"/>
              </a:lnSpc>
              <a:buFontTx/>
              <a:buNone/>
              <a:tabLst>
                <a:tab pos="268288" algn="l"/>
                <a:tab pos="981075" algn="l"/>
              </a:tabLst>
            </a:pPr>
            <a:r>
              <a:rPr lang="fr-FR" altLang="fr-FR" sz="2200" b="1" smtClean="0">
                <a:latin typeface="Times" panose="02020603050405020304" pitchFamily="18" charset="0"/>
              </a:rPr>
              <a:t>Facteurs de satisfaction</a:t>
            </a:r>
            <a:r>
              <a:rPr lang="fr-FR" altLang="fr-FR" sz="2200" smtClean="0">
                <a:latin typeface="Times" panose="02020603050405020304" pitchFamily="18" charset="0"/>
              </a:rPr>
              <a:t> (</a:t>
            </a:r>
            <a:r>
              <a:rPr lang="fr-FR" altLang="fr-FR" sz="2200" b="1" smtClean="0">
                <a:latin typeface="Times" panose="02020603050405020304" pitchFamily="18" charset="0"/>
              </a:rPr>
              <a:t>ou facteurs moteurs)</a:t>
            </a:r>
          </a:p>
          <a:p>
            <a:pPr marL="268288" indent="-268288">
              <a:lnSpc>
                <a:spcPct val="79000"/>
              </a:lnSpc>
              <a:buFontTx/>
              <a:buNone/>
              <a:tabLst>
                <a:tab pos="268288" algn="l"/>
                <a:tab pos="981075" algn="l"/>
              </a:tabLst>
            </a:pPr>
            <a:r>
              <a:rPr lang="fr-FR" altLang="fr-FR" sz="2200" b="1" smtClean="0">
                <a:latin typeface="Times" panose="02020603050405020304" pitchFamily="18" charset="0"/>
              </a:rPr>
              <a:t>  </a:t>
            </a:r>
          </a:p>
          <a:p>
            <a:pPr marL="268288" indent="-268288">
              <a:lnSpc>
                <a:spcPct val="79000"/>
              </a:lnSpc>
              <a:buFontTx/>
              <a:buChar char="-"/>
              <a:tabLst>
                <a:tab pos="268288" algn="l"/>
                <a:tab pos="981075" algn="l"/>
              </a:tabLst>
            </a:pPr>
            <a:r>
              <a:rPr lang="fr-FR" altLang="fr-FR" sz="2200" smtClean="0">
                <a:latin typeface="Times" panose="02020603050405020304" pitchFamily="18" charset="0"/>
              </a:rPr>
              <a:t>Appréhendés comme de réels facteurs de motivation de l</a:t>
            </a:r>
            <a:r>
              <a:rPr lang="ja-JP" altLang="fr-FR" sz="2200" smtClean="0">
                <a:latin typeface="Times" panose="02020603050405020304" pitchFamily="18" charset="0"/>
              </a:rPr>
              <a:t>’</a:t>
            </a:r>
            <a:r>
              <a:rPr lang="fr-FR" altLang="ja-JP" sz="2200" smtClean="0">
                <a:latin typeface="Times" panose="02020603050405020304" pitchFamily="18" charset="0"/>
              </a:rPr>
              <a:t>homme au travail.</a:t>
            </a:r>
          </a:p>
          <a:p>
            <a:pPr marL="268288" indent="-268288">
              <a:lnSpc>
                <a:spcPct val="79000"/>
              </a:lnSpc>
              <a:buFontTx/>
              <a:buChar char="-"/>
              <a:tabLst>
                <a:tab pos="268288" algn="l"/>
                <a:tab pos="981075" algn="l"/>
              </a:tabLst>
            </a:pPr>
            <a:endParaRPr lang="fr-FR" altLang="fr-FR" sz="2200" smtClean="0">
              <a:latin typeface="Times" panose="02020603050405020304" pitchFamily="18" charset="0"/>
            </a:endParaRPr>
          </a:p>
          <a:p>
            <a:pPr marL="268288" indent="-268288">
              <a:lnSpc>
                <a:spcPct val="79000"/>
              </a:lnSpc>
              <a:buFontTx/>
              <a:buChar char="-"/>
              <a:tabLst>
                <a:tab pos="268288" algn="l"/>
                <a:tab pos="981075" algn="l"/>
              </a:tabLst>
            </a:pPr>
            <a:r>
              <a:rPr lang="fr-FR" altLang="fr-FR" sz="2200" smtClean="0">
                <a:latin typeface="Times" panose="02020603050405020304" pitchFamily="18" charset="0"/>
              </a:rPr>
              <a:t>Liés à des </a:t>
            </a:r>
            <a:r>
              <a:rPr lang="fr-FR" altLang="fr-FR" sz="2200" b="1" smtClean="0">
                <a:latin typeface="Times" panose="02020603050405020304" pitchFamily="18" charset="0"/>
              </a:rPr>
              <a:t>facteurs intrinsèques</a:t>
            </a:r>
            <a:r>
              <a:rPr lang="fr-FR" altLang="fr-FR" sz="2200" smtClean="0">
                <a:latin typeface="Times" panose="02020603050405020304" pitchFamily="18" charset="0"/>
              </a:rPr>
              <a:t> au travail : réalisation de soi, reconnaissance, intérêt au travail, responsabilité, possibilité de promotion. </a:t>
            </a:r>
          </a:p>
          <a:p>
            <a:pPr marL="268288" indent="-268288">
              <a:lnSpc>
                <a:spcPct val="79000"/>
              </a:lnSpc>
              <a:buFontTx/>
              <a:buChar char="-"/>
              <a:tabLst>
                <a:tab pos="268288" algn="l"/>
                <a:tab pos="981075" algn="l"/>
              </a:tabLst>
            </a:pPr>
            <a:endParaRPr lang="fr-FR" altLang="fr-FR" sz="2200" smtClean="0">
              <a:latin typeface="Times" panose="02020603050405020304" pitchFamily="18" charset="0"/>
            </a:endParaRPr>
          </a:p>
          <a:p>
            <a:pPr marL="268288" indent="-268288">
              <a:lnSpc>
                <a:spcPct val="79000"/>
              </a:lnSpc>
              <a:buFontTx/>
              <a:buChar char="-"/>
              <a:tabLst>
                <a:tab pos="268288" algn="l"/>
                <a:tab pos="981075" algn="l"/>
              </a:tabLst>
            </a:pPr>
            <a:r>
              <a:rPr lang="fr-FR" altLang="fr-FR" sz="2200" smtClean="0">
                <a:latin typeface="Times" panose="02020603050405020304" pitchFamily="18" charset="0"/>
              </a:rPr>
              <a:t> Déterminent quand ils sont présents</a:t>
            </a:r>
            <a:r>
              <a:rPr lang="fr-FR" altLang="fr-FR" sz="2200" b="1" smtClean="0">
                <a:latin typeface="Times" panose="02020603050405020304" pitchFamily="18" charset="0"/>
              </a:rPr>
              <a:t>  satisfaction </a:t>
            </a:r>
            <a:r>
              <a:rPr lang="fr-FR" altLang="fr-FR" sz="2200" smtClean="0">
                <a:latin typeface="Times" panose="02020603050405020304" pitchFamily="18" charset="0"/>
              </a:rPr>
              <a:t>des individus et par conséquent leur motivation.</a:t>
            </a:r>
          </a:p>
          <a:p>
            <a:pPr marL="268288" indent="-268288">
              <a:lnSpc>
                <a:spcPct val="79000"/>
              </a:lnSpc>
              <a:buFontTx/>
              <a:buChar char="-"/>
              <a:tabLst>
                <a:tab pos="268288" algn="l"/>
                <a:tab pos="981075" algn="l"/>
              </a:tabLst>
            </a:pPr>
            <a:endParaRPr lang="fr-FR" altLang="fr-FR" sz="2200" b="1" smtClean="0">
              <a:latin typeface="Times" panose="02020603050405020304" pitchFamily="18" charset="0"/>
            </a:endParaRPr>
          </a:p>
          <a:p>
            <a:pPr marL="268288" indent="-268288">
              <a:tabLst>
                <a:tab pos="268288" algn="l"/>
                <a:tab pos="981075" algn="l"/>
              </a:tabLst>
            </a:pPr>
            <a:endParaRPr lang="fr-FR" altLang="fr-FR" sz="2000" smtClean="0"/>
          </a:p>
        </p:txBody>
      </p:sp>
      <p:sp>
        <p:nvSpPr>
          <p:cNvPr id="7885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7885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058F9D8B-8AC1-4DA0-85E6-69053575DA8F}" type="slidenum">
              <a:rPr lang="fr-FR" altLang="fr-FR" sz="1400" smtClean="0">
                <a:solidFill>
                  <a:schemeClr val="tx2"/>
                </a:solidFill>
              </a:rPr>
              <a:pPr>
                <a:spcBef>
                  <a:spcPct val="0"/>
                </a:spcBef>
                <a:buClrTx/>
                <a:buSzTx/>
                <a:buFontTx/>
                <a:buNone/>
              </a:pPr>
              <a:t>20</a:t>
            </a:fld>
            <a:endParaRPr lang="fr-FR" altLang="fr-FR" sz="1400" smtClean="0">
              <a:solidFill>
                <a:schemeClr val="tx2"/>
              </a:solidFill>
            </a:endParaRPr>
          </a:p>
        </p:txBody>
      </p:sp>
    </p:spTree>
    <p:extLst>
      <p:ext uri="{BB962C8B-B14F-4D97-AF65-F5344CB8AC3E}">
        <p14:creationId xmlns:p14="http://schemas.microsoft.com/office/powerpoint/2010/main" val="21577673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971550" y="908720"/>
            <a:ext cx="8172450" cy="691480"/>
          </a:xfrm>
        </p:spPr>
        <p:txBody>
          <a:bodyPr lIns="99692" tIns="49847" rIns="99692" bIns="49847" anchor="t"/>
          <a:lstStyle/>
          <a:p>
            <a:pPr algn="ctr"/>
            <a:r>
              <a:rPr lang="fr-FR" altLang="fr-FR" sz="2800" dirty="0" smtClean="0">
                <a:solidFill>
                  <a:schemeClr val="tx1"/>
                </a:solidFill>
              </a:rPr>
              <a:t>Herzberg et la théorie bi-factorielle</a:t>
            </a:r>
          </a:p>
        </p:txBody>
      </p:sp>
      <p:sp>
        <p:nvSpPr>
          <p:cNvPr id="80899" name="Rectangle 3"/>
          <p:cNvSpPr>
            <a:spLocks noGrp="1" noChangeArrowheads="1"/>
          </p:cNvSpPr>
          <p:nvPr>
            <p:ph type="body" idx="4294967295"/>
          </p:nvPr>
        </p:nvSpPr>
        <p:spPr/>
        <p:txBody>
          <a:bodyPr/>
          <a:lstStyle/>
          <a:p>
            <a:pPr marL="268288" indent="-268288">
              <a:lnSpc>
                <a:spcPct val="79000"/>
              </a:lnSpc>
              <a:buFontTx/>
              <a:buNone/>
              <a:tabLst>
                <a:tab pos="268288" algn="l"/>
                <a:tab pos="981075" algn="l"/>
              </a:tabLst>
            </a:pPr>
            <a:r>
              <a:rPr lang="fr-FR" altLang="fr-FR" sz="2000" b="1" smtClean="0">
                <a:latin typeface="Times" panose="02020603050405020304" pitchFamily="18" charset="0"/>
              </a:rPr>
              <a:t>Facteurs d</a:t>
            </a:r>
            <a:r>
              <a:rPr lang="ja-JP" altLang="fr-FR" sz="2000" b="1" smtClean="0">
                <a:latin typeface="Times" panose="02020603050405020304" pitchFamily="18" charset="0"/>
              </a:rPr>
              <a:t>’</a:t>
            </a:r>
            <a:r>
              <a:rPr lang="fr-FR" altLang="ja-JP" sz="2000" b="1" smtClean="0">
                <a:latin typeface="Times" panose="02020603050405020304" pitchFamily="18" charset="0"/>
              </a:rPr>
              <a:t>insatisfaction (ou facteurs d</a:t>
            </a:r>
            <a:r>
              <a:rPr lang="ja-JP" altLang="fr-FR" sz="2000" b="1" smtClean="0">
                <a:latin typeface="Times" panose="02020603050405020304" pitchFamily="18" charset="0"/>
              </a:rPr>
              <a:t>’</a:t>
            </a:r>
            <a:r>
              <a:rPr lang="fr-FR" altLang="ja-JP" sz="2000" b="1" smtClean="0">
                <a:latin typeface="Times" panose="02020603050405020304" pitchFamily="18" charset="0"/>
              </a:rPr>
              <a:t>hygiène):</a:t>
            </a:r>
          </a:p>
          <a:p>
            <a:pPr marL="268288" indent="-268288">
              <a:lnSpc>
                <a:spcPct val="79000"/>
              </a:lnSpc>
              <a:buFontTx/>
              <a:buNone/>
              <a:tabLst>
                <a:tab pos="268288" algn="l"/>
                <a:tab pos="981075" algn="l"/>
              </a:tabLst>
            </a:pPr>
            <a:endParaRPr lang="fr-FR" altLang="fr-FR" sz="2000" b="1" smtClean="0">
              <a:latin typeface="Times" panose="02020603050405020304" pitchFamily="18" charset="0"/>
            </a:endParaRPr>
          </a:p>
          <a:p>
            <a:pPr marL="268288" indent="-268288">
              <a:lnSpc>
                <a:spcPct val="79000"/>
              </a:lnSpc>
              <a:buFontTx/>
              <a:buChar char="-"/>
              <a:tabLst>
                <a:tab pos="268288" algn="l"/>
                <a:tab pos="981075" algn="l"/>
              </a:tabLst>
            </a:pPr>
            <a:r>
              <a:rPr lang="fr-FR" altLang="fr-FR" sz="2000" smtClean="0">
                <a:latin typeface="Times" panose="02020603050405020304" pitchFamily="18" charset="0"/>
              </a:rPr>
              <a:t>Appréhendés comme des facteurs réels de mécontentement.</a:t>
            </a:r>
          </a:p>
          <a:p>
            <a:pPr marL="268288" indent="-268288">
              <a:lnSpc>
                <a:spcPct val="79000"/>
              </a:lnSpc>
              <a:buFontTx/>
              <a:buNone/>
              <a:tabLst>
                <a:tab pos="268288" algn="l"/>
                <a:tab pos="981075" algn="l"/>
              </a:tabLst>
            </a:pPr>
            <a:endParaRPr lang="fr-FR" altLang="fr-FR" sz="2000" smtClean="0">
              <a:latin typeface="Times" panose="02020603050405020304" pitchFamily="18" charset="0"/>
            </a:endParaRPr>
          </a:p>
          <a:p>
            <a:pPr marL="268288" indent="-268288">
              <a:lnSpc>
                <a:spcPct val="79000"/>
              </a:lnSpc>
              <a:buFontTx/>
              <a:buChar char="-"/>
              <a:tabLst>
                <a:tab pos="268288" algn="l"/>
                <a:tab pos="981075" algn="l"/>
              </a:tabLst>
            </a:pPr>
            <a:r>
              <a:rPr lang="fr-FR" altLang="fr-FR" sz="2000" smtClean="0">
                <a:latin typeface="Times" panose="02020603050405020304" pitchFamily="18" charset="0"/>
              </a:rPr>
              <a:t>Liés à des </a:t>
            </a:r>
            <a:r>
              <a:rPr lang="fr-FR" altLang="fr-FR" sz="2000" b="1" smtClean="0">
                <a:latin typeface="Times" panose="02020603050405020304" pitchFamily="18" charset="0"/>
              </a:rPr>
              <a:t>facteurs extrinsèques au travail</a:t>
            </a:r>
            <a:r>
              <a:rPr lang="fr-FR" altLang="fr-FR" sz="2000" smtClean="0">
                <a:latin typeface="Times" panose="02020603050405020304" pitchFamily="18" charset="0"/>
              </a:rPr>
              <a:t> : conditions de travail et de salaire, politique du personnel, politique de l</a:t>
            </a:r>
            <a:r>
              <a:rPr lang="ja-JP" altLang="fr-FR" sz="2000" smtClean="0">
                <a:latin typeface="Times" panose="02020603050405020304" pitchFamily="18" charset="0"/>
              </a:rPr>
              <a:t>’</a:t>
            </a:r>
            <a:r>
              <a:rPr lang="fr-FR" altLang="ja-JP" sz="2000" smtClean="0">
                <a:latin typeface="Times" panose="02020603050405020304" pitchFamily="18" charset="0"/>
              </a:rPr>
              <a:t>entreprise et système de gestion l’environnement de l’individu.</a:t>
            </a:r>
          </a:p>
          <a:p>
            <a:pPr marL="268288" indent="-268288">
              <a:lnSpc>
                <a:spcPct val="79000"/>
              </a:lnSpc>
              <a:buFontTx/>
              <a:buChar char="-"/>
              <a:tabLst>
                <a:tab pos="268288" algn="l"/>
                <a:tab pos="981075" algn="l"/>
              </a:tabLst>
            </a:pPr>
            <a:endParaRPr lang="fr-FR" altLang="fr-FR" sz="2000" smtClean="0">
              <a:latin typeface="Times" panose="02020603050405020304" pitchFamily="18" charset="0"/>
            </a:endParaRPr>
          </a:p>
          <a:p>
            <a:pPr marL="268288" indent="-268288">
              <a:lnSpc>
                <a:spcPct val="79000"/>
              </a:lnSpc>
              <a:buFontTx/>
              <a:buChar char="-"/>
              <a:tabLst>
                <a:tab pos="268288" algn="l"/>
                <a:tab pos="981075" algn="l"/>
              </a:tabLst>
            </a:pPr>
            <a:r>
              <a:rPr lang="fr-FR" altLang="fr-FR" sz="2000" smtClean="0">
                <a:latin typeface="Times" panose="02020603050405020304" pitchFamily="18" charset="0"/>
              </a:rPr>
              <a:t>Entraînent un état d</a:t>
            </a:r>
            <a:r>
              <a:rPr lang="ja-JP" altLang="fr-FR" sz="2000" smtClean="0">
                <a:latin typeface="Times" panose="02020603050405020304" pitchFamily="18" charset="0"/>
              </a:rPr>
              <a:t>’</a:t>
            </a:r>
            <a:r>
              <a:rPr lang="fr-FR" altLang="ja-JP" sz="2000" b="1" smtClean="0">
                <a:latin typeface="Times" panose="02020603050405020304" pitchFamily="18" charset="0"/>
              </a:rPr>
              <a:t>insatisfaction </a:t>
            </a:r>
            <a:r>
              <a:rPr lang="fr-FR" altLang="ja-JP" sz="2000" smtClean="0">
                <a:latin typeface="Times" panose="02020603050405020304" pitchFamily="18" charset="0"/>
              </a:rPr>
              <a:t>quand ils sont absents et donc de la démotivation.</a:t>
            </a:r>
            <a:endParaRPr lang="fr-FR" altLang="ja-JP" sz="2000" b="1" smtClean="0">
              <a:latin typeface="Times" panose="02020603050405020304" pitchFamily="18" charset="0"/>
            </a:endParaRPr>
          </a:p>
          <a:p>
            <a:pPr marL="268288" indent="-268288">
              <a:tabLst>
                <a:tab pos="268288" algn="l"/>
                <a:tab pos="981075" algn="l"/>
              </a:tabLst>
            </a:pPr>
            <a:endParaRPr lang="fr-FR" altLang="fr-FR" sz="2000" smtClean="0"/>
          </a:p>
        </p:txBody>
      </p:sp>
      <p:sp>
        <p:nvSpPr>
          <p:cNvPr id="8090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8090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B5B00DA4-A769-42BE-B343-B8B518E40E4F}" type="slidenum">
              <a:rPr lang="fr-FR" altLang="fr-FR" sz="1400" smtClean="0">
                <a:solidFill>
                  <a:schemeClr val="tx2"/>
                </a:solidFill>
              </a:rPr>
              <a:pPr>
                <a:spcBef>
                  <a:spcPct val="0"/>
                </a:spcBef>
                <a:buClrTx/>
                <a:buSzTx/>
                <a:buFontTx/>
                <a:buNone/>
              </a:pPr>
              <a:t>21</a:t>
            </a:fld>
            <a:endParaRPr lang="fr-FR" altLang="fr-FR" sz="1400" smtClean="0">
              <a:solidFill>
                <a:schemeClr val="tx2"/>
              </a:solidFill>
            </a:endParaRPr>
          </a:p>
        </p:txBody>
      </p:sp>
    </p:spTree>
    <p:extLst>
      <p:ext uri="{BB962C8B-B14F-4D97-AF65-F5344CB8AC3E}">
        <p14:creationId xmlns:p14="http://schemas.microsoft.com/office/powerpoint/2010/main" val="24434262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113" y="1052736"/>
            <a:ext cx="8243887" cy="547464"/>
          </a:xfrm>
        </p:spPr>
        <p:txBody>
          <a:bodyPr lIns="99692" tIns="49847" rIns="99692" bIns="49847" anchor="t"/>
          <a:lstStyle/>
          <a:p>
            <a:pPr algn="ctr"/>
            <a:r>
              <a:rPr lang="fr-FR" altLang="fr-FR" sz="2800" dirty="0" smtClean="0">
                <a:solidFill>
                  <a:schemeClr val="tx1"/>
                </a:solidFill>
              </a:rPr>
              <a:t>Herzberg et la théorie bi-factorielle</a:t>
            </a:r>
          </a:p>
        </p:txBody>
      </p:sp>
      <p:sp>
        <p:nvSpPr>
          <p:cNvPr id="82947" name="Rectangle 3"/>
          <p:cNvSpPr>
            <a:spLocks noGrp="1" noChangeArrowheads="1"/>
          </p:cNvSpPr>
          <p:nvPr>
            <p:ph type="body" idx="4294967295"/>
          </p:nvPr>
        </p:nvSpPr>
        <p:spPr/>
        <p:txBody>
          <a:bodyPr/>
          <a:lstStyle/>
          <a:p>
            <a:pPr marL="268288" indent="-268288">
              <a:tabLst>
                <a:tab pos="268288" algn="l"/>
                <a:tab pos="981075" algn="l"/>
              </a:tabLst>
            </a:pPr>
            <a:endParaRPr lang="fr-FR" altLang="fr-FR" dirty="0" smtClean="0"/>
          </a:p>
          <a:p>
            <a:pPr marL="268288" indent="-268288">
              <a:tabLst>
                <a:tab pos="268288" algn="l"/>
                <a:tab pos="981075" algn="l"/>
              </a:tabLst>
            </a:pPr>
            <a:r>
              <a:rPr lang="fr-FR" altLang="fr-FR" b="1" dirty="0" smtClean="0">
                <a:latin typeface="Times" panose="02020603050405020304" pitchFamily="18" charset="0"/>
              </a:rPr>
              <a:t>Causes d’</a:t>
            </a:r>
            <a:r>
              <a:rPr lang="fr-FR" altLang="ja-JP" b="1" dirty="0" smtClean="0">
                <a:latin typeface="Times" panose="02020603050405020304" pitchFamily="18" charset="0"/>
              </a:rPr>
              <a:t>insatisfaction, relativement faciles à éliminer.</a:t>
            </a:r>
          </a:p>
          <a:p>
            <a:pPr marL="268288" indent="-268288">
              <a:tabLst>
                <a:tab pos="268288" algn="l"/>
                <a:tab pos="981075" algn="l"/>
              </a:tabLst>
            </a:pPr>
            <a:endParaRPr lang="fr-FR" altLang="fr-FR" b="1" dirty="0" smtClean="0">
              <a:latin typeface="Times" panose="02020603050405020304" pitchFamily="18" charset="0"/>
            </a:endParaRPr>
          </a:p>
          <a:p>
            <a:pPr marL="268288" indent="-268288">
              <a:tabLst>
                <a:tab pos="268288" algn="l"/>
                <a:tab pos="981075" algn="l"/>
              </a:tabLst>
            </a:pPr>
            <a:r>
              <a:rPr lang="fr-FR" altLang="fr-FR" b="1" dirty="0" smtClean="0">
                <a:latin typeface="Times" panose="02020603050405020304" pitchFamily="18" charset="0"/>
              </a:rPr>
              <a:t>Il est par contre plus difficile d’</a:t>
            </a:r>
            <a:r>
              <a:rPr lang="fr-FR" altLang="ja-JP" b="1" dirty="0" smtClean="0">
                <a:latin typeface="Times" panose="02020603050405020304" pitchFamily="18" charset="0"/>
              </a:rPr>
              <a:t>augmenter la satisfaction au travail des salariés.</a:t>
            </a:r>
            <a:endParaRPr lang="fr-FR" altLang="fr-FR" b="1" dirty="0" smtClean="0">
              <a:latin typeface="Times" panose="02020603050405020304" pitchFamily="18" charset="0"/>
            </a:endParaRPr>
          </a:p>
        </p:txBody>
      </p:sp>
      <p:sp>
        <p:nvSpPr>
          <p:cNvPr id="8294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8294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E0124281-D067-4061-8F03-EC7448C59461}" type="slidenum">
              <a:rPr lang="fr-FR" altLang="fr-FR" sz="1400" smtClean="0">
                <a:solidFill>
                  <a:schemeClr val="tx2"/>
                </a:solidFill>
              </a:rPr>
              <a:pPr>
                <a:spcBef>
                  <a:spcPct val="0"/>
                </a:spcBef>
                <a:buClrTx/>
                <a:buSzTx/>
                <a:buFontTx/>
                <a:buNone/>
              </a:pPr>
              <a:t>22</a:t>
            </a:fld>
            <a:endParaRPr lang="fr-FR" altLang="fr-FR" sz="1400" smtClean="0">
              <a:solidFill>
                <a:schemeClr val="tx2"/>
              </a:solidFill>
            </a:endParaRPr>
          </a:p>
        </p:txBody>
      </p:sp>
    </p:spTree>
    <p:extLst>
      <p:ext uri="{BB962C8B-B14F-4D97-AF65-F5344CB8AC3E}">
        <p14:creationId xmlns:p14="http://schemas.microsoft.com/office/powerpoint/2010/main" val="5657316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7088" y="764704"/>
            <a:ext cx="8569325" cy="638646"/>
          </a:xfrm>
        </p:spPr>
        <p:txBody>
          <a:bodyPr lIns="99692" tIns="49847" rIns="99692" bIns="49847" anchor="t"/>
          <a:lstStyle/>
          <a:p>
            <a:pPr algn="ctr"/>
            <a:r>
              <a:rPr lang="fr-FR" altLang="fr-FR" sz="2800" b="1" dirty="0" smtClean="0"/>
              <a:t> </a:t>
            </a:r>
            <a:r>
              <a:rPr lang="fr-FR" altLang="fr-FR" sz="2000" dirty="0" smtClean="0"/>
              <a:t> </a:t>
            </a:r>
            <a:r>
              <a:rPr lang="fr-FR" altLang="fr-FR" sz="2800" dirty="0" smtClean="0">
                <a:solidFill>
                  <a:schemeClr val="tx1"/>
                </a:solidFill>
              </a:rPr>
              <a:t>Herzberg et la théorie bi factorielle</a:t>
            </a:r>
          </a:p>
        </p:txBody>
      </p:sp>
      <p:sp>
        <p:nvSpPr>
          <p:cNvPr id="110594" name="Rectangle 3"/>
          <p:cNvSpPr>
            <a:spLocks noGrp="1" noChangeArrowheads="1"/>
          </p:cNvSpPr>
          <p:nvPr>
            <p:ph type="body" idx="4294967295"/>
          </p:nvPr>
        </p:nvSpPr>
        <p:spPr>
          <a:xfrm>
            <a:off x="1143000" y="1628775"/>
            <a:ext cx="8001000" cy="4010025"/>
          </a:xfrm>
        </p:spPr>
        <p:txBody>
          <a:bodyPr/>
          <a:lstStyle/>
          <a:p>
            <a:pPr marL="268288" indent="-268288">
              <a:buFont typeface="Wingdings 3" panose="05040102010807070707" pitchFamily="18" charset="2"/>
              <a:buNone/>
              <a:tabLst>
                <a:tab pos="268288" algn="l"/>
                <a:tab pos="981075" algn="l"/>
              </a:tabLst>
              <a:defRPr/>
            </a:pPr>
            <a:r>
              <a:rPr lang="fr-FR" altLang="fr-FR" sz="2200" b="1" u="sng" dirty="0" smtClean="0">
                <a:latin typeface="Times" panose="02020603050405020304" pitchFamily="18" charset="0"/>
              </a:rPr>
              <a:t>Résultat</a:t>
            </a:r>
            <a:endParaRPr lang="fr-FR" altLang="fr-FR" sz="2200" u="sng" dirty="0" smtClean="0">
              <a:latin typeface="Times" panose="02020603050405020304" pitchFamily="18" charset="0"/>
            </a:endParaRPr>
          </a:p>
          <a:p>
            <a:pPr marL="268288" indent="-268288">
              <a:buFontTx/>
              <a:buChar char="-"/>
              <a:tabLst>
                <a:tab pos="268288" algn="l"/>
                <a:tab pos="981075" algn="l"/>
              </a:tabLst>
              <a:defRPr/>
            </a:pPr>
            <a:r>
              <a:rPr lang="fr-FR" altLang="fr-FR" sz="2200" dirty="0" smtClean="0">
                <a:latin typeface="Times" panose="02020603050405020304" pitchFamily="18" charset="0"/>
              </a:rPr>
              <a:t>Pour participer à l’</a:t>
            </a:r>
            <a:r>
              <a:rPr lang="fr-FR" altLang="ja-JP" sz="2200" b="1" dirty="0" smtClean="0">
                <a:latin typeface="Times" panose="02020603050405020304" pitchFamily="18" charset="0"/>
              </a:rPr>
              <a:t>épanouissement</a:t>
            </a:r>
            <a:r>
              <a:rPr lang="fr-FR" altLang="ja-JP" sz="2200" dirty="0" smtClean="0">
                <a:latin typeface="Times" panose="02020603050405020304" pitchFamily="18" charset="0"/>
              </a:rPr>
              <a:t> personnel des individus et augmenter ainsi leur satisfaction, il faut modifier la</a:t>
            </a:r>
            <a:r>
              <a:rPr lang="fr-FR" altLang="ja-JP" sz="2200" b="1" dirty="0" smtClean="0">
                <a:latin typeface="Times" panose="02020603050405020304" pitchFamily="18" charset="0"/>
              </a:rPr>
              <a:t> répartition des tâches.</a:t>
            </a:r>
          </a:p>
          <a:p>
            <a:pPr marL="268288" indent="-268288">
              <a:buFontTx/>
              <a:buNone/>
              <a:tabLst>
                <a:tab pos="268288" algn="l"/>
                <a:tab pos="981075" algn="l"/>
              </a:tabLst>
              <a:defRPr/>
            </a:pPr>
            <a:endParaRPr lang="fr-FR" altLang="fr-FR" sz="2200" b="1" dirty="0" smtClean="0">
              <a:latin typeface="Times" panose="02020603050405020304" pitchFamily="18" charset="0"/>
            </a:endParaRPr>
          </a:p>
          <a:p>
            <a:pPr>
              <a:buFontTx/>
              <a:buChar char="-"/>
              <a:tabLst>
                <a:tab pos="268288" algn="l"/>
                <a:tab pos="981075" algn="l"/>
              </a:tabLst>
              <a:defRPr/>
            </a:pPr>
            <a:r>
              <a:rPr lang="fr-FR" altLang="fr-FR" sz="2200" dirty="0" smtClean="0">
                <a:latin typeface="Times" panose="02020603050405020304" pitchFamily="18" charset="0"/>
              </a:rPr>
              <a:t>Élaboration d</a:t>
            </a:r>
            <a:r>
              <a:rPr lang="ja-JP" altLang="fr-FR" sz="2200" dirty="0" smtClean="0">
                <a:latin typeface="Times" panose="02020603050405020304" pitchFamily="18" charset="0"/>
              </a:rPr>
              <a:t>’</a:t>
            </a:r>
            <a:r>
              <a:rPr lang="fr-FR" altLang="ja-JP" sz="2200" dirty="0" smtClean="0">
                <a:latin typeface="Times" panose="02020603050405020304" pitchFamily="18" charset="0"/>
              </a:rPr>
              <a:t>un modèle qui fournit des principes de base au modèle de</a:t>
            </a:r>
            <a:r>
              <a:rPr lang="fr-FR" altLang="ja-JP" sz="2200" b="1" dirty="0" smtClean="0">
                <a:latin typeface="Times" panose="02020603050405020304" pitchFamily="18" charset="0"/>
              </a:rPr>
              <a:t> l’enrichissement du travail : </a:t>
            </a:r>
            <a:r>
              <a:rPr lang="fr-FR" altLang="ja-JP" sz="2200" dirty="0" smtClean="0">
                <a:latin typeface="Times" panose="02020603050405020304" pitchFamily="18" charset="0"/>
              </a:rPr>
              <a:t> développement de l’autonomie, des responsabilités et augmentation des compétences de l</a:t>
            </a:r>
            <a:r>
              <a:rPr lang="ja-JP" altLang="fr-FR" sz="2200" dirty="0" smtClean="0">
                <a:latin typeface="Times" panose="02020603050405020304" pitchFamily="18" charset="0"/>
              </a:rPr>
              <a:t>’</a:t>
            </a:r>
            <a:r>
              <a:rPr lang="fr-FR" altLang="ja-JP" sz="2200" dirty="0" smtClean="0">
                <a:latin typeface="Times" panose="02020603050405020304" pitchFamily="18" charset="0"/>
              </a:rPr>
              <a:t>individu.</a:t>
            </a:r>
            <a:endParaRPr lang="fr-FR" altLang="ja-JP" sz="2200" b="1" dirty="0" smtClean="0">
              <a:latin typeface="Times" panose="02020603050405020304" pitchFamily="18" charset="0"/>
            </a:endParaRPr>
          </a:p>
          <a:p>
            <a:pPr marL="268288" indent="-268288">
              <a:buFont typeface="Wingdings 3" panose="05040102010807070707" pitchFamily="18" charset="2"/>
              <a:buNone/>
              <a:tabLst>
                <a:tab pos="268288" algn="l"/>
                <a:tab pos="981075" algn="l"/>
              </a:tabLst>
              <a:defRPr/>
            </a:pPr>
            <a:endParaRPr lang="fr-FR" altLang="fr-FR" sz="2200" b="1" dirty="0" smtClean="0">
              <a:latin typeface="Times" panose="02020603050405020304" pitchFamily="18" charset="0"/>
            </a:endParaRPr>
          </a:p>
          <a:p>
            <a:pPr marL="268288" indent="-268288">
              <a:buFont typeface="Wingdings 3" panose="05040102010807070707" pitchFamily="18" charset="2"/>
              <a:buNone/>
              <a:tabLst>
                <a:tab pos="268288" algn="l"/>
                <a:tab pos="981075" algn="l"/>
              </a:tabLst>
              <a:defRPr/>
            </a:pPr>
            <a:r>
              <a:rPr lang="fr-FR" altLang="fr-FR" sz="2200" b="1" dirty="0" smtClean="0"/>
              <a:t> </a:t>
            </a:r>
          </a:p>
        </p:txBody>
      </p:sp>
      <p:sp>
        <p:nvSpPr>
          <p:cNvPr id="8499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8499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7EBE5ADF-DB75-4262-8374-57EF7B3A62D2}" type="slidenum">
              <a:rPr lang="fr-FR" altLang="fr-FR" sz="1400" smtClean="0">
                <a:solidFill>
                  <a:schemeClr val="tx2"/>
                </a:solidFill>
              </a:rPr>
              <a:pPr>
                <a:spcBef>
                  <a:spcPct val="0"/>
                </a:spcBef>
                <a:buClrTx/>
                <a:buSzTx/>
                <a:buFontTx/>
                <a:buNone/>
              </a:pPr>
              <a:t>23</a:t>
            </a:fld>
            <a:endParaRPr lang="fr-FR" altLang="fr-FR" sz="1400" smtClean="0">
              <a:solidFill>
                <a:schemeClr val="tx2"/>
              </a:solidFill>
            </a:endParaRPr>
          </a:p>
        </p:txBody>
      </p:sp>
    </p:spTree>
    <p:extLst>
      <p:ext uri="{BB962C8B-B14F-4D97-AF65-F5344CB8AC3E}">
        <p14:creationId xmlns:p14="http://schemas.microsoft.com/office/powerpoint/2010/main" val="117486330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lIns="99692" tIns="49847" rIns="99692" bIns="49847" anchor="t"/>
          <a:lstStyle/>
          <a:p>
            <a:pPr algn="ctr"/>
            <a:r>
              <a:rPr lang="fr-FR" altLang="fr-FR" sz="2400" dirty="0" smtClean="0"/>
              <a:t>																		Plus précisément…</a:t>
            </a:r>
            <a:r>
              <a:rPr lang="fr-FR" altLang="fr-FR" sz="2800" b="1" dirty="0" smtClean="0"/>
              <a:t> </a:t>
            </a:r>
            <a:br>
              <a:rPr lang="fr-FR" altLang="fr-FR" sz="2800" b="1" dirty="0" smtClean="0"/>
            </a:br>
            <a:endParaRPr lang="fr-FR" altLang="fr-FR" sz="2800" b="1" dirty="0" smtClean="0"/>
          </a:p>
        </p:txBody>
      </p:sp>
      <p:sp>
        <p:nvSpPr>
          <p:cNvPr id="87043" name="Rectangle 3"/>
          <p:cNvSpPr>
            <a:spLocks noGrp="1" noChangeArrowheads="1"/>
          </p:cNvSpPr>
          <p:nvPr>
            <p:ph type="body" idx="4294967295"/>
          </p:nvPr>
        </p:nvSpPr>
        <p:spPr/>
        <p:txBody>
          <a:bodyPr/>
          <a:lstStyle/>
          <a:p>
            <a:pPr marL="268288" indent="-268288">
              <a:lnSpc>
                <a:spcPct val="110000"/>
              </a:lnSpc>
              <a:tabLst>
                <a:tab pos="268288" algn="l"/>
                <a:tab pos="981075" algn="l"/>
              </a:tabLst>
            </a:pPr>
            <a:r>
              <a:rPr lang="fr-FR" altLang="fr-FR" sz="2200" b="1" smtClean="0"/>
              <a:t>La première catégorie</a:t>
            </a:r>
            <a:r>
              <a:rPr lang="fr-FR" altLang="fr-FR" sz="2200" smtClean="0"/>
              <a:t> est composée de facteurs de satisfaction purs et donc de motivation.</a:t>
            </a:r>
          </a:p>
          <a:p>
            <a:pPr marL="268288" indent="-268288">
              <a:lnSpc>
                <a:spcPct val="80000"/>
              </a:lnSpc>
              <a:tabLst>
                <a:tab pos="268288" algn="l"/>
                <a:tab pos="981075" algn="l"/>
              </a:tabLst>
            </a:pPr>
            <a:endParaRPr lang="fr-FR" altLang="fr-FR" sz="2200" smtClean="0"/>
          </a:p>
          <a:p>
            <a:pPr marL="631825" lvl="1" indent="-184150">
              <a:lnSpc>
                <a:spcPct val="80000"/>
              </a:lnSpc>
              <a:tabLst>
                <a:tab pos="268288" algn="l"/>
                <a:tab pos="981075" algn="l"/>
              </a:tabLst>
            </a:pPr>
            <a:r>
              <a:rPr lang="fr-FR" altLang="fr-FR" sz="2100" smtClean="0"/>
              <a:t>les accomplissements,</a:t>
            </a:r>
          </a:p>
          <a:p>
            <a:pPr marL="631825" lvl="1" indent="-184150">
              <a:lnSpc>
                <a:spcPct val="80000"/>
              </a:lnSpc>
              <a:tabLst>
                <a:tab pos="268288" algn="l"/>
                <a:tab pos="981075" algn="l"/>
              </a:tabLst>
            </a:pPr>
            <a:r>
              <a:rPr lang="fr-FR" altLang="fr-FR" sz="2100" smtClean="0"/>
              <a:t>la reconnaissance des accomplissements,</a:t>
            </a:r>
          </a:p>
          <a:p>
            <a:pPr marL="631825" lvl="1" indent="-184150">
              <a:lnSpc>
                <a:spcPct val="80000"/>
              </a:lnSpc>
              <a:tabLst>
                <a:tab pos="268288" algn="l"/>
                <a:tab pos="981075" algn="l"/>
              </a:tabLst>
            </a:pPr>
            <a:r>
              <a:rPr lang="fr-FR" altLang="fr-FR" sz="2100" smtClean="0"/>
              <a:t>le travail,</a:t>
            </a:r>
          </a:p>
          <a:p>
            <a:pPr marL="631825" lvl="1" indent="-184150">
              <a:lnSpc>
                <a:spcPct val="80000"/>
              </a:lnSpc>
              <a:tabLst>
                <a:tab pos="268288" algn="l"/>
                <a:tab pos="981075" algn="l"/>
              </a:tabLst>
            </a:pPr>
            <a:r>
              <a:rPr lang="fr-FR" altLang="fr-FR" sz="2100" smtClean="0"/>
              <a:t>la responsabilité,</a:t>
            </a:r>
          </a:p>
          <a:p>
            <a:pPr marL="631825" lvl="1" indent="-184150">
              <a:lnSpc>
                <a:spcPct val="80000"/>
              </a:lnSpc>
              <a:tabLst>
                <a:tab pos="268288" algn="l"/>
                <a:tab pos="981075" algn="l"/>
              </a:tabLst>
            </a:pPr>
            <a:r>
              <a:rPr lang="fr-FR" altLang="fr-FR" sz="2100" smtClean="0"/>
              <a:t>l</a:t>
            </a:r>
            <a:r>
              <a:rPr lang="ja-JP" altLang="fr-FR" sz="2100" smtClean="0"/>
              <a:t>’</a:t>
            </a:r>
            <a:r>
              <a:rPr lang="fr-FR" altLang="ja-JP" sz="2100" smtClean="0"/>
              <a:t>avancement,</a:t>
            </a:r>
          </a:p>
          <a:p>
            <a:pPr marL="631825" lvl="1" indent="-184150">
              <a:lnSpc>
                <a:spcPct val="80000"/>
              </a:lnSpc>
              <a:tabLst>
                <a:tab pos="268288" algn="l"/>
                <a:tab pos="981075" algn="l"/>
              </a:tabLst>
            </a:pPr>
            <a:r>
              <a:rPr lang="fr-FR" altLang="fr-FR" sz="2100" smtClean="0"/>
              <a:t>le développement personnel.</a:t>
            </a:r>
          </a:p>
          <a:p>
            <a:pPr marL="268288" indent="-268288">
              <a:lnSpc>
                <a:spcPct val="80000"/>
              </a:lnSpc>
              <a:buFont typeface="Wingdings 3" panose="05040102010807070707" pitchFamily="18" charset="2"/>
              <a:buNone/>
              <a:tabLst>
                <a:tab pos="268288" algn="l"/>
                <a:tab pos="981075" algn="l"/>
              </a:tabLst>
            </a:pPr>
            <a:r>
              <a:rPr lang="fr-FR" altLang="fr-FR" sz="2200" smtClean="0"/>
              <a:t>	</a:t>
            </a:r>
          </a:p>
        </p:txBody>
      </p:sp>
      <p:sp>
        <p:nvSpPr>
          <p:cNvPr id="8704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8704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0DBB71B-6449-4795-AD6E-BACD08CF9BEA}" type="slidenum">
              <a:rPr lang="fr-FR" altLang="fr-FR" sz="1400" smtClean="0">
                <a:solidFill>
                  <a:schemeClr val="tx2"/>
                </a:solidFill>
              </a:rPr>
              <a:pPr>
                <a:spcBef>
                  <a:spcPct val="0"/>
                </a:spcBef>
                <a:buClrTx/>
                <a:buSzTx/>
                <a:buFontTx/>
                <a:buNone/>
              </a:pPr>
              <a:t>24</a:t>
            </a:fld>
            <a:endParaRPr lang="fr-FR" altLang="fr-FR" sz="1400" smtClean="0">
              <a:solidFill>
                <a:schemeClr val="tx2"/>
              </a:solidFill>
            </a:endParaRPr>
          </a:p>
        </p:txBody>
      </p:sp>
    </p:spTree>
    <p:extLst>
      <p:ext uri="{BB962C8B-B14F-4D97-AF65-F5344CB8AC3E}">
        <p14:creationId xmlns:p14="http://schemas.microsoft.com/office/powerpoint/2010/main" val="1990133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lIns="99692" tIns="49847" rIns="99692" bIns="49847" anchor="t"/>
          <a:lstStyle/>
          <a:p>
            <a:pPr algn="ctr"/>
            <a:r>
              <a:rPr lang="fr-FR" altLang="fr-FR" sz="2000" dirty="0" smtClean="0"/>
              <a:t> 																		</a:t>
            </a:r>
            <a:r>
              <a:rPr lang="fr-FR" altLang="fr-FR" sz="2400" dirty="0" smtClean="0"/>
              <a:t>Plus précisément…</a:t>
            </a:r>
          </a:p>
        </p:txBody>
      </p:sp>
      <p:sp>
        <p:nvSpPr>
          <p:cNvPr id="89091" name="Rectangle 3"/>
          <p:cNvSpPr>
            <a:spLocks noGrp="1" noChangeArrowheads="1"/>
          </p:cNvSpPr>
          <p:nvPr>
            <p:ph type="body" idx="4294967295"/>
          </p:nvPr>
        </p:nvSpPr>
        <p:spPr>
          <a:xfrm>
            <a:off x="827088" y="1628775"/>
            <a:ext cx="8316912" cy="4313238"/>
          </a:xfrm>
        </p:spPr>
        <p:txBody>
          <a:bodyPr/>
          <a:lstStyle/>
          <a:p>
            <a:pPr marL="268288" indent="-268288">
              <a:tabLst>
                <a:tab pos="268288" algn="l"/>
                <a:tab pos="981075" algn="l"/>
              </a:tabLst>
            </a:pPr>
            <a:r>
              <a:rPr lang="fr-FR" altLang="fr-FR" sz="2000" b="1" i="1" smtClean="0"/>
              <a:t>La seconde catégorie</a:t>
            </a:r>
            <a:r>
              <a:rPr lang="fr-FR" altLang="fr-FR" sz="2000" smtClean="0"/>
              <a:t> est composée est composée de facteurs qui, s</a:t>
            </a:r>
            <a:r>
              <a:rPr lang="ja-JP" altLang="fr-FR" sz="2000" smtClean="0"/>
              <a:t>’</a:t>
            </a:r>
            <a:r>
              <a:rPr lang="fr-FR" altLang="ja-JP" sz="2000" smtClean="0"/>
              <a:t>ils ne sont pas satisfaits, génèrent de l</a:t>
            </a:r>
            <a:r>
              <a:rPr lang="ja-JP" altLang="fr-FR" sz="2000" smtClean="0"/>
              <a:t>’</a:t>
            </a:r>
            <a:r>
              <a:rPr lang="fr-FR" altLang="ja-JP" sz="2000" smtClean="0"/>
              <a:t>insatisfaction, c’est à dire :</a:t>
            </a:r>
          </a:p>
          <a:p>
            <a:pPr marL="268288" indent="-268288">
              <a:buFont typeface="Wingdings 3" panose="05040102010807070707" pitchFamily="18" charset="2"/>
              <a:buNone/>
              <a:tabLst>
                <a:tab pos="268288" algn="l"/>
                <a:tab pos="981075" algn="l"/>
              </a:tabLst>
            </a:pPr>
            <a:endParaRPr lang="fr-FR" altLang="fr-FR" sz="2000" smtClean="0"/>
          </a:p>
          <a:p>
            <a:pPr marL="631825" lvl="1" indent="-184150">
              <a:lnSpc>
                <a:spcPct val="80000"/>
              </a:lnSpc>
              <a:tabLst>
                <a:tab pos="268288" algn="l"/>
                <a:tab pos="981075" algn="l"/>
              </a:tabLst>
            </a:pPr>
            <a:r>
              <a:rPr lang="fr-FR" altLang="fr-FR" sz="1800" smtClean="0"/>
              <a:t>la prise en compte du supérieur,</a:t>
            </a:r>
          </a:p>
          <a:p>
            <a:pPr marL="631825" lvl="1" indent="-184150">
              <a:lnSpc>
                <a:spcPct val="80000"/>
              </a:lnSpc>
              <a:tabLst>
                <a:tab pos="268288" algn="l"/>
                <a:tab pos="981075" algn="l"/>
              </a:tabLst>
            </a:pPr>
            <a:r>
              <a:rPr lang="fr-FR" altLang="fr-FR" sz="1800" smtClean="0"/>
              <a:t>la prise en compte de la politique de l</a:t>
            </a:r>
            <a:r>
              <a:rPr lang="ja-JP" altLang="fr-FR" sz="1800" smtClean="0"/>
              <a:t>’</a:t>
            </a:r>
            <a:r>
              <a:rPr lang="fr-FR" altLang="ja-JP" sz="1800" smtClean="0"/>
              <a:t>entreprise,</a:t>
            </a:r>
          </a:p>
          <a:p>
            <a:pPr marL="631825" lvl="1" indent="-184150">
              <a:lnSpc>
                <a:spcPct val="80000"/>
              </a:lnSpc>
              <a:tabLst>
                <a:tab pos="268288" algn="l"/>
                <a:tab pos="981075" algn="l"/>
              </a:tabLst>
            </a:pPr>
            <a:r>
              <a:rPr lang="fr-FR" altLang="fr-FR" sz="1800" smtClean="0"/>
              <a:t>la prise en compte des conditions de travail,</a:t>
            </a:r>
          </a:p>
          <a:p>
            <a:pPr marL="631825" lvl="1" indent="-184150">
              <a:lnSpc>
                <a:spcPct val="80000"/>
              </a:lnSpc>
              <a:tabLst>
                <a:tab pos="268288" algn="l"/>
                <a:tab pos="981075" algn="l"/>
              </a:tabLst>
            </a:pPr>
            <a:r>
              <a:rPr lang="fr-FR" altLang="fr-FR" sz="1800" smtClean="0"/>
              <a:t>la qualité des relations avec les collègues,</a:t>
            </a:r>
          </a:p>
          <a:p>
            <a:pPr marL="631825" lvl="1" indent="-184150">
              <a:lnSpc>
                <a:spcPct val="80000"/>
              </a:lnSpc>
              <a:tabLst>
                <a:tab pos="268288" algn="l"/>
                <a:tab pos="981075" algn="l"/>
              </a:tabLst>
            </a:pPr>
            <a:r>
              <a:rPr lang="fr-FR" altLang="fr-FR" sz="1800" smtClean="0"/>
              <a:t>La qualité des relations avec les subordonnés et les supérieurs,</a:t>
            </a:r>
          </a:p>
          <a:p>
            <a:pPr marL="631825" lvl="1" indent="-184150">
              <a:lnSpc>
                <a:spcPct val="80000"/>
              </a:lnSpc>
              <a:tabLst>
                <a:tab pos="268288" algn="l"/>
                <a:tab pos="981075" algn="l"/>
              </a:tabLst>
            </a:pPr>
            <a:r>
              <a:rPr lang="fr-FR" altLang="fr-FR" sz="1800" smtClean="0"/>
              <a:t>la recherche du prestige,</a:t>
            </a:r>
          </a:p>
          <a:p>
            <a:pPr marL="631825" lvl="1" indent="-184150">
              <a:lnSpc>
                <a:spcPct val="80000"/>
              </a:lnSpc>
              <a:tabLst>
                <a:tab pos="268288" algn="l"/>
                <a:tab pos="981075" algn="l"/>
              </a:tabLst>
            </a:pPr>
            <a:r>
              <a:rPr lang="fr-FR" altLang="fr-FR" sz="1800" smtClean="0"/>
              <a:t>la sécurité de l</a:t>
            </a:r>
            <a:r>
              <a:rPr lang="ja-JP" altLang="fr-FR" sz="1800" smtClean="0"/>
              <a:t>’</a:t>
            </a:r>
            <a:r>
              <a:rPr lang="fr-FR" altLang="ja-JP" sz="1800" smtClean="0"/>
              <a:t>emploi,</a:t>
            </a:r>
          </a:p>
          <a:p>
            <a:pPr marL="631825" lvl="1" indent="-184150">
              <a:lnSpc>
                <a:spcPct val="80000"/>
              </a:lnSpc>
              <a:tabLst>
                <a:tab pos="268288" algn="l"/>
                <a:tab pos="981075" algn="l"/>
              </a:tabLst>
            </a:pPr>
            <a:r>
              <a:rPr lang="fr-FR" altLang="fr-FR" sz="1800" smtClean="0"/>
              <a:t>le niveau de rémunération,</a:t>
            </a:r>
          </a:p>
          <a:p>
            <a:pPr marL="631825" lvl="1" indent="-184150">
              <a:lnSpc>
                <a:spcPct val="80000"/>
              </a:lnSpc>
              <a:tabLst>
                <a:tab pos="268288" algn="l"/>
                <a:tab pos="981075" algn="l"/>
              </a:tabLst>
            </a:pPr>
            <a:r>
              <a:rPr lang="fr-FR" altLang="fr-FR" sz="1800" smtClean="0"/>
              <a:t>les facteurs influant sur la vie personnelle (mutations)</a:t>
            </a:r>
          </a:p>
          <a:p>
            <a:pPr marL="268288" indent="-268288">
              <a:lnSpc>
                <a:spcPct val="80000"/>
              </a:lnSpc>
              <a:tabLst>
                <a:tab pos="268288" algn="l"/>
                <a:tab pos="981075" algn="l"/>
              </a:tabLst>
            </a:pPr>
            <a:endParaRPr lang="fr-FR" altLang="fr-FR" sz="1700" b="1" smtClean="0"/>
          </a:p>
        </p:txBody>
      </p:sp>
      <p:sp>
        <p:nvSpPr>
          <p:cNvPr id="8909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8909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D8898E6F-E32B-4091-B6A3-50A1C29D665E}" type="slidenum">
              <a:rPr lang="fr-FR" altLang="fr-FR" sz="1400" smtClean="0">
                <a:solidFill>
                  <a:schemeClr val="tx2"/>
                </a:solidFill>
              </a:rPr>
              <a:pPr>
                <a:spcBef>
                  <a:spcPct val="0"/>
                </a:spcBef>
                <a:buClrTx/>
                <a:buSzTx/>
                <a:buFontTx/>
                <a:buNone/>
              </a:pPr>
              <a:t>25</a:t>
            </a:fld>
            <a:endParaRPr lang="fr-FR" altLang="fr-FR" sz="1400" smtClean="0">
              <a:solidFill>
                <a:schemeClr val="tx2"/>
              </a:solidFill>
            </a:endParaRPr>
          </a:p>
        </p:txBody>
      </p:sp>
    </p:spTree>
    <p:extLst>
      <p:ext uri="{BB962C8B-B14F-4D97-AF65-F5344CB8AC3E}">
        <p14:creationId xmlns:p14="http://schemas.microsoft.com/office/powerpoint/2010/main" val="290320578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685800" y="1052736"/>
            <a:ext cx="8026400" cy="699864"/>
          </a:xfrm>
        </p:spPr>
        <p:txBody>
          <a:bodyPr lIns="99692" tIns="49847" rIns="99692" bIns="49847" anchor="t"/>
          <a:lstStyle/>
          <a:p>
            <a:pPr algn="ctr"/>
            <a:r>
              <a:rPr lang="fr-FR" altLang="fr-FR" sz="2400" b="1" dirty="0" smtClean="0">
                <a:solidFill>
                  <a:schemeClr val="accent1"/>
                </a:solidFill>
              </a:rPr>
              <a:t>Les caractéristiques du travail selon </a:t>
            </a:r>
            <a:r>
              <a:rPr lang="fr-FR" altLang="fr-FR" sz="2400" b="1" dirty="0" err="1" smtClean="0">
                <a:solidFill>
                  <a:schemeClr val="accent1"/>
                </a:solidFill>
              </a:rPr>
              <a:t>Hackman</a:t>
            </a:r>
            <a:r>
              <a:rPr lang="fr-FR" altLang="fr-FR" sz="2400" b="1" dirty="0" smtClean="0">
                <a:solidFill>
                  <a:schemeClr val="accent1"/>
                </a:solidFill>
              </a:rPr>
              <a:t> et Oldham</a:t>
            </a:r>
          </a:p>
        </p:txBody>
      </p:sp>
      <p:sp>
        <p:nvSpPr>
          <p:cNvPr id="91139"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dirty="0" smtClean="0"/>
          </a:p>
          <a:p>
            <a:pPr marL="268288" indent="-268288">
              <a:tabLst>
                <a:tab pos="268288" algn="l"/>
                <a:tab pos="981075" algn="l"/>
              </a:tabLst>
            </a:pPr>
            <a:r>
              <a:rPr lang="fr-FR" altLang="fr-FR" b="1" dirty="0" smtClean="0"/>
              <a:t>Sur quelles caractéristiques du travail peut-on agir pour augmenter l’autonomie des collaborateurs ?</a:t>
            </a:r>
          </a:p>
        </p:txBody>
      </p:sp>
      <p:sp>
        <p:nvSpPr>
          <p:cNvPr id="9114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114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D214C68D-0E14-4AFE-AA63-F2C512DEAA14}" type="slidenum">
              <a:rPr lang="fr-FR" altLang="fr-FR" sz="1400" smtClean="0">
                <a:solidFill>
                  <a:schemeClr val="tx2"/>
                </a:solidFill>
              </a:rPr>
              <a:pPr>
                <a:spcBef>
                  <a:spcPct val="0"/>
                </a:spcBef>
                <a:buClrTx/>
                <a:buSzTx/>
                <a:buFontTx/>
                <a:buNone/>
              </a:pPr>
              <a:t>26</a:t>
            </a:fld>
            <a:endParaRPr lang="fr-FR" altLang="fr-FR" sz="1400" smtClean="0">
              <a:solidFill>
                <a:schemeClr val="tx2"/>
              </a:solidFill>
            </a:endParaRPr>
          </a:p>
        </p:txBody>
      </p:sp>
    </p:spTree>
    <p:extLst>
      <p:ext uri="{BB962C8B-B14F-4D97-AF65-F5344CB8AC3E}">
        <p14:creationId xmlns:p14="http://schemas.microsoft.com/office/powerpoint/2010/main" val="5872679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685800" y="836712"/>
            <a:ext cx="7772400" cy="915888"/>
          </a:xfrm>
        </p:spPr>
        <p:txBody>
          <a:bodyPr lIns="99692" tIns="49847" rIns="99692" bIns="49847" anchor="t"/>
          <a:lstStyle/>
          <a:p>
            <a:pPr algn="ctr"/>
            <a:r>
              <a:rPr lang="fr-FR" altLang="fr-FR" sz="2800" b="1" dirty="0" smtClean="0">
                <a:solidFill>
                  <a:schemeClr val="accent1"/>
                </a:solidFill>
              </a:rPr>
              <a:t>Les cinq dimensions du travail</a:t>
            </a:r>
          </a:p>
        </p:txBody>
      </p:sp>
      <p:sp>
        <p:nvSpPr>
          <p:cNvPr id="92163"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endParaRPr lang="fr-FR" altLang="fr-FR" b="1" smtClean="0"/>
          </a:p>
        </p:txBody>
      </p:sp>
      <p:sp>
        <p:nvSpPr>
          <p:cNvPr id="9216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216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EFCAF9A-A80B-4883-A244-51EFBDA69ACF}" type="slidenum">
              <a:rPr lang="fr-FR" altLang="fr-FR" sz="1400" smtClean="0">
                <a:solidFill>
                  <a:schemeClr val="tx2"/>
                </a:solidFill>
              </a:rPr>
              <a:pPr>
                <a:spcBef>
                  <a:spcPct val="0"/>
                </a:spcBef>
                <a:buClrTx/>
                <a:buSzTx/>
                <a:buFontTx/>
                <a:buNone/>
              </a:pPr>
              <a:t>27</a:t>
            </a:fld>
            <a:endParaRPr lang="fr-FR" altLang="fr-FR" sz="1400" smtClean="0">
              <a:solidFill>
                <a:schemeClr val="tx2"/>
              </a:solidFill>
            </a:endParaRPr>
          </a:p>
        </p:txBody>
      </p:sp>
    </p:spTree>
    <p:extLst>
      <p:ext uri="{BB962C8B-B14F-4D97-AF65-F5344CB8AC3E}">
        <p14:creationId xmlns:p14="http://schemas.microsoft.com/office/powerpoint/2010/main" val="37306575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3187" name="Rectangle 3"/>
          <p:cNvSpPr>
            <a:spLocks noGrp="1" noChangeArrowheads="1"/>
          </p:cNvSpPr>
          <p:nvPr>
            <p:ph type="body" idx="4294967295"/>
          </p:nvPr>
        </p:nvSpPr>
        <p:spPr>
          <a:xfrm>
            <a:off x="685800" y="1981200"/>
            <a:ext cx="8207375" cy="4119563"/>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sz="2200" b="1" smtClean="0">
                <a:solidFill>
                  <a:srgbClr val="F7C120"/>
                </a:solidFill>
              </a:rPr>
              <a:t>La variété (tâches et compétences)</a:t>
            </a:r>
          </a:p>
          <a:p>
            <a:pPr marL="268288" indent="-268288">
              <a:tabLst>
                <a:tab pos="268288" algn="l"/>
                <a:tab pos="981075" algn="l"/>
              </a:tabLst>
            </a:pPr>
            <a:endParaRPr lang="fr-FR" altLang="fr-FR" sz="2200" b="1" smtClean="0"/>
          </a:p>
        </p:txBody>
      </p:sp>
      <p:sp>
        <p:nvSpPr>
          <p:cNvPr id="9318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318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7258DA00-6914-4F40-BD75-712E44BD3170}" type="slidenum">
              <a:rPr lang="fr-FR" altLang="fr-FR" sz="1400" smtClean="0">
                <a:solidFill>
                  <a:schemeClr val="tx2"/>
                </a:solidFill>
              </a:rPr>
              <a:pPr>
                <a:spcBef>
                  <a:spcPct val="0"/>
                </a:spcBef>
                <a:buClrTx/>
                <a:buSzTx/>
                <a:buFontTx/>
                <a:buNone/>
              </a:pPr>
              <a:t>28</a:t>
            </a:fld>
            <a:endParaRPr lang="fr-FR" altLang="fr-FR" sz="1400" smtClean="0">
              <a:solidFill>
                <a:schemeClr val="tx2"/>
              </a:solidFill>
            </a:endParaRPr>
          </a:p>
        </p:txBody>
      </p:sp>
    </p:spTree>
    <p:extLst>
      <p:ext uri="{BB962C8B-B14F-4D97-AF65-F5344CB8AC3E}">
        <p14:creationId xmlns:p14="http://schemas.microsoft.com/office/powerpoint/2010/main" val="280228329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4211"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identité de la tâche</a:t>
            </a:r>
          </a:p>
          <a:p>
            <a:pPr marL="268288" indent="-268288">
              <a:tabLst>
                <a:tab pos="268288" algn="l"/>
                <a:tab pos="981075" algn="l"/>
              </a:tabLst>
            </a:pPr>
            <a:endParaRPr lang="fr-FR" altLang="fr-FR" b="1" smtClean="0"/>
          </a:p>
        </p:txBody>
      </p:sp>
      <p:sp>
        <p:nvSpPr>
          <p:cNvPr id="9421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421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FF05B9C-19D7-4773-997C-DF230042225D}" type="slidenum">
              <a:rPr lang="fr-FR" altLang="fr-FR" sz="1400" smtClean="0">
                <a:solidFill>
                  <a:schemeClr val="tx2"/>
                </a:solidFill>
              </a:rPr>
              <a:pPr>
                <a:spcBef>
                  <a:spcPct val="0"/>
                </a:spcBef>
                <a:buClrTx/>
                <a:buSzTx/>
                <a:buFontTx/>
                <a:buNone/>
              </a:pPr>
              <a:t>29</a:t>
            </a:fld>
            <a:endParaRPr lang="fr-FR" altLang="fr-FR" sz="1400" smtClean="0">
              <a:solidFill>
                <a:schemeClr val="tx2"/>
              </a:solidFill>
            </a:endParaRPr>
          </a:p>
        </p:txBody>
      </p:sp>
    </p:spTree>
    <p:extLst>
      <p:ext uri="{BB962C8B-B14F-4D97-AF65-F5344CB8AC3E}">
        <p14:creationId xmlns:p14="http://schemas.microsoft.com/office/powerpoint/2010/main" val="3720752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mage 3" descr="systemsuppor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484784"/>
            <a:ext cx="215106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7"/>
          <p:cNvSpPr>
            <a:spLocks/>
          </p:cNvSpPr>
          <p:nvPr/>
        </p:nvSpPr>
        <p:spPr bwMode="auto">
          <a:xfrm>
            <a:off x="729483" y="4797152"/>
            <a:ext cx="84248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2900" dirty="0" smtClean="0">
                <a:latin typeface="Bookman Old Style" panose="02050604050505020204" pitchFamily="18" charset="0"/>
              </a:rPr>
              <a:t>Les théories </a:t>
            </a:r>
            <a:r>
              <a:rPr lang="fr-FR" altLang="fr-FR" sz="2900" smtClean="0">
                <a:latin typeface="Bookman Old Style" panose="02050604050505020204" pitchFamily="18" charset="0"/>
              </a:rPr>
              <a:t>du contenu</a:t>
            </a:r>
            <a:endParaRPr lang="fr-FR" altLang="fr-FR" sz="2900" dirty="0">
              <a:latin typeface="Bookman Old Style" panose="02050604050505020204" pitchFamily="18" charset="0"/>
            </a:endParaRPr>
          </a:p>
          <a:p>
            <a:pPr algn="ctr" eaLnBrk="1" hangingPunct="1">
              <a:spcBef>
                <a:spcPct val="0"/>
              </a:spcBef>
              <a:buClrTx/>
              <a:buSzTx/>
              <a:buFontTx/>
              <a:buNone/>
            </a:pPr>
            <a:endParaRPr lang="fr-FR" altLang="fr-FR" sz="2900" dirty="0">
              <a:latin typeface="Bookman Old Style" panose="02050604050505020204" pitchFamily="18" charset="0"/>
            </a:endParaRPr>
          </a:p>
        </p:txBody>
      </p:sp>
      <p:sp>
        <p:nvSpPr>
          <p:cNvPr id="3994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3994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D8525EF6-CD12-4A26-9983-74104826121F}" type="slidenum">
              <a:rPr lang="fr-FR" altLang="fr-FR" sz="1400" smtClean="0">
                <a:solidFill>
                  <a:schemeClr val="tx2"/>
                </a:solidFill>
              </a:rPr>
              <a:pPr>
                <a:spcBef>
                  <a:spcPct val="0"/>
                </a:spcBef>
                <a:buClrTx/>
                <a:buSzTx/>
                <a:buFontTx/>
                <a:buNone/>
              </a:pPr>
              <a:t>3</a:t>
            </a:fld>
            <a:endParaRPr lang="fr-FR" altLang="fr-FR" sz="1400" smtClean="0">
              <a:solidFill>
                <a:schemeClr val="tx2"/>
              </a:solidFill>
            </a:endParaRPr>
          </a:p>
        </p:txBody>
      </p:sp>
    </p:spTree>
    <p:extLst>
      <p:ext uri="{BB962C8B-B14F-4D97-AF65-F5344CB8AC3E}">
        <p14:creationId xmlns:p14="http://schemas.microsoft.com/office/powerpoint/2010/main" val="395973672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685800" y="609600"/>
            <a:ext cx="7772400" cy="1143000"/>
          </a:xfrm>
        </p:spPr>
        <p:txBody>
          <a:bodyPr lIns="99692" tIns="49847" rIns="99692" bIns="49847" anchor="t"/>
          <a:lstStyle/>
          <a:p>
            <a:r>
              <a:rPr lang="fr-FR" altLang="fr-FR" sz="2000" b="1" smtClean="0"/>
              <a:t>Les cinq dimensions du travail</a:t>
            </a:r>
          </a:p>
        </p:txBody>
      </p:sp>
      <p:sp>
        <p:nvSpPr>
          <p:cNvPr id="95235"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sz="2200" b="1" smtClean="0">
                <a:solidFill>
                  <a:srgbClr val="F7C120"/>
                </a:solidFill>
              </a:rPr>
              <a:t>La variété</a:t>
            </a:r>
          </a:p>
          <a:p>
            <a:pPr marL="268288" indent="-268288">
              <a:tabLst>
                <a:tab pos="268288" algn="l"/>
                <a:tab pos="981075" algn="l"/>
              </a:tabLst>
            </a:pPr>
            <a:r>
              <a:rPr lang="fr-FR" altLang="fr-FR" sz="2200" b="1" smtClean="0">
                <a:solidFill>
                  <a:srgbClr val="F7C120"/>
                </a:solidFill>
              </a:rPr>
              <a:t>L</a:t>
            </a:r>
            <a:r>
              <a:rPr lang="ja-JP" altLang="fr-FR" sz="2200" b="1" smtClean="0">
                <a:solidFill>
                  <a:srgbClr val="F7C120"/>
                </a:solidFill>
              </a:rPr>
              <a:t>’</a:t>
            </a:r>
            <a:r>
              <a:rPr lang="fr-FR" altLang="ja-JP" sz="2200" b="1" smtClean="0">
                <a:solidFill>
                  <a:srgbClr val="F7C120"/>
                </a:solidFill>
              </a:rPr>
              <a:t>identité de la tâche (résultat sur le produit)</a:t>
            </a:r>
          </a:p>
          <a:p>
            <a:pPr marL="268288" indent="-268288">
              <a:tabLst>
                <a:tab pos="268288" algn="l"/>
                <a:tab pos="981075" algn="l"/>
              </a:tabLst>
            </a:pPr>
            <a:endParaRPr lang="fr-FR" altLang="fr-FR" sz="2200" b="1" smtClean="0">
              <a:solidFill>
                <a:srgbClr val="F7C120"/>
              </a:solidFill>
            </a:endParaRPr>
          </a:p>
        </p:txBody>
      </p:sp>
      <p:sp>
        <p:nvSpPr>
          <p:cNvPr id="9523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523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CE8A503F-B6B3-4F8E-813C-549FE3693A31}" type="slidenum">
              <a:rPr lang="fr-FR" altLang="fr-FR" sz="1400" smtClean="0">
                <a:solidFill>
                  <a:schemeClr val="tx2"/>
                </a:solidFill>
              </a:rPr>
              <a:pPr>
                <a:spcBef>
                  <a:spcPct val="0"/>
                </a:spcBef>
                <a:buClrTx/>
                <a:buSzTx/>
                <a:buFontTx/>
                <a:buNone/>
              </a:pPr>
              <a:t>30</a:t>
            </a:fld>
            <a:endParaRPr lang="fr-FR" altLang="fr-FR" sz="1400" smtClean="0">
              <a:solidFill>
                <a:schemeClr val="tx2"/>
              </a:solidFill>
            </a:endParaRPr>
          </a:p>
        </p:txBody>
      </p:sp>
    </p:spTree>
    <p:extLst>
      <p:ext uri="{BB962C8B-B14F-4D97-AF65-F5344CB8AC3E}">
        <p14:creationId xmlns:p14="http://schemas.microsoft.com/office/powerpoint/2010/main" val="174089656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6259"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identité de la tâche</a:t>
            </a:r>
          </a:p>
          <a:p>
            <a:pPr marL="268288" indent="-268288">
              <a:tabLst>
                <a:tab pos="268288" algn="l"/>
                <a:tab pos="981075" algn="l"/>
              </a:tabLst>
            </a:pPr>
            <a:r>
              <a:rPr lang="fr-FR" altLang="fr-FR" b="1" smtClean="0">
                <a:solidFill>
                  <a:srgbClr val="F7C120"/>
                </a:solidFill>
              </a:rPr>
              <a:t>La signification du travail</a:t>
            </a:r>
          </a:p>
          <a:p>
            <a:pPr marL="268288" indent="-268288">
              <a:tabLst>
                <a:tab pos="268288" algn="l"/>
                <a:tab pos="981075" algn="l"/>
              </a:tabLst>
            </a:pPr>
            <a:endParaRPr lang="fr-FR" altLang="fr-FR" b="1" smtClean="0">
              <a:solidFill>
                <a:srgbClr val="F7C120"/>
              </a:solidFill>
            </a:endParaRPr>
          </a:p>
        </p:txBody>
      </p:sp>
      <p:sp>
        <p:nvSpPr>
          <p:cNvPr id="9626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626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AA4F450-71F6-4895-8ED2-85A35FFA8119}" type="slidenum">
              <a:rPr lang="fr-FR" altLang="fr-FR" sz="1400" smtClean="0">
                <a:solidFill>
                  <a:schemeClr val="tx2"/>
                </a:solidFill>
              </a:rPr>
              <a:pPr>
                <a:spcBef>
                  <a:spcPct val="0"/>
                </a:spcBef>
                <a:buClrTx/>
                <a:buSzTx/>
                <a:buFontTx/>
                <a:buNone/>
              </a:pPr>
              <a:t>31</a:t>
            </a:fld>
            <a:endParaRPr lang="fr-FR" altLang="fr-FR" sz="1400" smtClean="0">
              <a:solidFill>
                <a:schemeClr val="tx2"/>
              </a:solidFill>
            </a:endParaRPr>
          </a:p>
        </p:txBody>
      </p:sp>
    </p:spTree>
    <p:extLst>
      <p:ext uri="{BB962C8B-B14F-4D97-AF65-F5344CB8AC3E}">
        <p14:creationId xmlns:p14="http://schemas.microsoft.com/office/powerpoint/2010/main" val="41310925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7283"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solidFill>
                <a:srgbClr val="F7C120"/>
              </a:solidFill>
            </a:endParaRPr>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identité de la tâche</a:t>
            </a:r>
          </a:p>
          <a:p>
            <a:pPr marL="268288" indent="-268288">
              <a:tabLst>
                <a:tab pos="268288" algn="l"/>
                <a:tab pos="981075" algn="l"/>
              </a:tabLst>
            </a:pPr>
            <a:r>
              <a:rPr lang="fr-FR" altLang="fr-FR" b="1" smtClean="0">
                <a:solidFill>
                  <a:srgbClr val="F7C120"/>
                </a:solidFill>
              </a:rPr>
              <a:t>La signification du travail (sociale)</a:t>
            </a:r>
          </a:p>
          <a:p>
            <a:pPr marL="268288" indent="-268288">
              <a:tabLst>
                <a:tab pos="268288" algn="l"/>
                <a:tab pos="981075" algn="l"/>
              </a:tabLst>
            </a:pPr>
            <a:endParaRPr lang="fr-FR" altLang="fr-FR" b="1" smtClean="0">
              <a:solidFill>
                <a:srgbClr val="F7C120"/>
              </a:solidFill>
            </a:endParaRPr>
          </a:p>
        </p:txBody>
      </p:sp>
      <p:sp>
        <p:nvSpPr>
          <p:cNvPr id="9728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728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0D868489-AA5B-4458-AA72-5290F5C647EE}" type="slidenum">
              <a:rPr lang="fr-FR" altLang="fr-FR" sz="1400" smtClean="0">
                <a:solidFill>
                  <a:schemeClr val="tx2"/>
                </a:solidFill>
              </a:rPr>
              <a:pPr>
                <a:spcBef>
                  <a:spcPct val="0"/>
                </a:spcBef>
                <a:buClrTx/>
                <a:buSzTx/>
                <a:buFontTx/>
                <a:buNone/>
              </a:pPr>
              <a:t>32</a:t>
            </a:fld>
            <a:endParaRPr lang="fr-FR" altLang="fr-FR" sz="1400" smtClean="0">
              <a:solidFill>
                <a:schemeClr val="tx2"/>
              </a:solidFill>
            </a:endParaRPr>
          </a:p>
        </p:txBody>
      </p:sp>
    </p:spTree>
    <p:extLst>
      <p:ext uri="{BB962C8B-B14F-4D97-AF65-F5344CB8AC3E}">
        <p14:creationId xmlns:p14="http://schemas.microsoft.com/office/powerpoint/2010/main" val="106885492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8307"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identité de la tâche</a:t>
            </a:r>
          </a:p>
          <a:p>
            <a:pPr marL="268288" indent="-268288">
              <a:tabLst>
                <a:tab pos="268288" algn="l"/>
                <a:tab pos="981075" algn="l"/>
              </a:tabLst>
            </a:pPr>
            <a:r>
              <a:rPr lang="fr-FR" altLang="fr-FR" b="1" smtClean="0">
                <a:solidFill>
                  <a:srgbClr val="F7C120"/>
                </a:solidFill>
              </a:rPr>
              <a:t>La signification du travail</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autonomie</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information sur le travail effectué</a:t>
            </a:r>
            <a:endParaRPr lang="fr-FR" altLang="fr-FR" b="1" smtClean="0">
              <a:solidFill>
                <a:srgbClr val="F7C120"/>
              </a:solidFill>
            </a:endParaRPr>
          </a:p>
        </p:txBody>
      </p:sp>
      <p:sp>
        <p:nvSpPr>
          <p:cNvPr id="9830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830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01F85D26-B2E8-4F3D-97CE-426FD44323DE}" type="slidenum">
              <a:rPr lang="fr-FR" altLang="fr-FR" sz="1400" smtClean="0">
                <a:solidFill>
                  <a:schemeClr val="tx2"/>
                </a:solidFill>
              </a:rPr>
              <a:pPr>
                <a:spcBef>
                  <a:spcPct val="0"/>
                </a:spcBef>
                <a:buClrTx/>
                <a:buSzTx/>
                <a:buFontTx/>
                <a:buNone/>
              </a:pPr>
              <a:t>33</a:t>
            </a:fld>
            <a:endParaRPr lang="fr-FR" altLang="fr-FR" sz="1400" smtClean="0">
              <a:solidFill>
                <a:schemeClr val="tx2"/>
              </a:solidFill>
            </a:endParaRPr>
          </a:p>
        </p:txBody>
      </p:sp>
    </p:spTree>
    <p:extLst>
      <p:ext uri="{BB962C8B-B14F-4D97-AF65-F5344CB8AC3E}">
        <p14:creationId xmlns:p14="http://schemas.microsoft.com/office/powerpoint/2010/main" val="167300413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Les cinq dimensions du travail</a:t>
            </a:r>
          </a:p>
        </p:txBody>
      </p:sp>
      <p:sp>
        <p:nvSpPr>
          <p:cNvPr id="99331"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La variété</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identité de la tâche</a:t>
            </a:r>
          </a:p>
          <a:p>
            <a:pPr marL="268288" indent="-268288">
              <a:tabLst>
                <a:tab pos="268288" algn="l"/>
                <a:tab pos="981075" algn="l"/>
              </a:tabLst>
            </a:pPr>
            <a:r>
              <a:rPr lang="fr-FR" altLang="fr-FR" b="1" smtClean="0">
                <a:solidFill>
                  <a:srgbClr val="F7C120"/>
                </a:solidFill>
              </a:rPr>
              <a:t>La signification du travail</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autonomie</a:t>
            </a:r>
          </a:p>
          <a:p>
            <a:pPr marL="268288" indent="-268288">
              <a:tabLst>
                <a:tab pos="268288" algn="l"/>
                <a:tab pos="981075" algn="l"/>
              </a:tabLst>
            </a:pPr>
            <a:r>
              <a:rPr lang="fr-FR" altLang="fr-FR" b="1" smtClean="0">
                <a:solidFill>
                  <a:srgbClr val="F7C120"/>
                </a:solidFill>
              </a:rPr>
              <a:t>L</a:t>
            </a:r>
            <a:r>
              <a:rPr lang="ja-JP" altLang="fr-FR" b="1" smtClean="0">
                <a:solidFill>
                  <a:srgbClr val="F7C120"/>
                </a:solidFill>
              </a:rPr>
              <a:t>’</a:t>
            </a:r>
            <a:r>
              <a:rPr lang="fr-FR" altLang="ja-JP" b="1" smtClean="0">
                <a:solidFill>
                  <a:srgbClr val="F7C120"/>
                </a:solidFill>
              </a:rPr>
              <a:t>information sur le travail effectué (feed-back)</a:t>
            </a:r>
            <a:endParaRPr lang="fr-FR" altLang="fr-FR" b="1" smtClean="0">
              <a:solidFill>
                <a:srgbClr val="F7C120"/>
              </a:solidFill>
            </a:endParaRPr>
          </a:p>
        </p:txBody>
      </p:sp>
      <p:sp>
        <p:nvSpPr>
          <p:cNvPr id="9933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9933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7A09D6E4-2CFD-43A8-8224-9300A410ACFA}" type="slidenum">
              <a:rPr lang="fr-FR" altLang="fr-FR" sz="1400" smtClean="0">
                <a:solidFill>
                  <a:schemeClr val="tx2"/>
                </a:solidFill>
              </a:rPr>
              <a:pPr>
                <a:spcBef>
                  <a:spcPct val="0"/>
                </a:spcBef>
                <a:buClrTx/>
                <a:buSzTx/>
                <a:buFontTx/>
                <a:buNone/>
              </a:pPr>
              <a:t>34</a:t>
            </a:fld>
            <a:endParaRPr lang="fr-FR" altLang="fr-FR" sz="1400" smtClean="0">
              <a:solidFill>
                <a:schemeClr val="tx2"/>
              </a:solidFill>
            </a:endParaRPr>
          </a:p>
        </p:txBody>
      </p:sp>
    </p:spTree>
    <p:extLst>
      <p:ext uri="{BB962C8B-B14F-4D97-AF65-F5344CB8AC3E}">
        <p14:creationId xmlns:p14="http://schemas.microsoft.com/office/powerpoint/2010/main" val="17881004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Caractéristiques du travail et états psychologiques</a:t>
            </a:r>
          </a:p>
        </p:txBody>
      </p:sp>
      <p:sp>
        <p:nvSpPr>
          <p:cNvPr id="100355"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ces caractéristiques du travail ne créent pas directement la motivation et de l’autonomie</a:t>
            </a:r>
          </a:p>
          <a:p>
            <a:pPr marL="268288" indent="-268288">
              <a:tabLst>
                <a:tab pos="268288" algn="l"/>
                <a:tab pos="981075" algn="l"/>
              </a:tabLst>
            </a:pPr>
            <a:endParaRPr lang="fr-FR" altLang="fr-FR" b="1" smtClean="0"/>
          </a:p>
        </p:txBody>
      </p:sp>
      <p:sp>
        <p:nvSpPr>
          <p:cNvPr id="10035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035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510A3DD3-EEED-4D98-B6D8-630174D4BBEB}" type="slidenum">
              <a:rPr lang="fr-FR" altLang="fr-FR" sz="1400" smtClean="0">
                <a:solidFill>
                  <a:schemeClr val="tx2"/>
                </a:solidFill>
              </a:rPr>
              <a:pPr>
                <a:spcBef>
                  <a:spcPct val="0"/>
                </a:spcBef>
                <a:buClrTx/>
                <a:buSzTx/>
                <a:buFontTx/>
                <a:buNone/>
              </a:pPr>
              <a:t>35</a:t>
            </a:fld>
            <a:endParaRPr lang="fr-FR" altLang="fr-FR" sz="1400" smtClean="0">
              <a:solidFill>
                <a:schemeClr val="tx2"/>
              </a:solidFill>
            </a:endParaRPr>
          </a:p>
        </p:txBody>
      </p:sp>
    </p:spTree>
    <p:extLst>
      <p:ext uri="{BB962C8B-B14F-4D97-AF65-F5344CB8AC3E}">
        <p14:creationId xmlns:p14="http://schemas.microsoft.com/office/powerpoint/2010/main" val="425713341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685800" y="609600"/>
            <a:ext cx="7772400" cy="1143000"/>
          </a:xfrm>
        </p:spPr>
        <p:txBody>
          <a:bodyPr lIns="99692" tIns="49847" rIns="99692" bIns="49847" anchor="t"/>
          <a:lstStyle/>
          <a:p>
            <a:pPr algn="ctr"/>
            <a:r>
              <a:rPr lang="fr-FR" altLang="fr-FR" sz="2000" b="1" smtClean="0"/>
              <a:t>Caractéristiques du travail et états psychologiques</a:t>
            </a:r>
          </a:p>
        </p:txBody>
      </p:sp>
      <p:sp>
        <p:nvSpPr>
          <p:cNvPr id="101379"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endParaRPr lang="fr-FR" altLang="fr-FR" b="1" smtClean="0"/>
          </a:p>
          <a:p>
            <a:pPr marL="268288" indent="-268288">
              <a:tabLst>
                <a:tab pos="268288" algn="l"/>
                <a:tab pos="981075" algn="l"/>
              </a:tabLst>
            </a:pPr>
            <a:r>
              <a:rPr lang="fr-FR" altLang="fr-FR" b="1" smtClean="0">
                <a:solidFill>
                  <a:srgbClr val="F7C120"/>
                </a:solidFill>
              </a:rPr>
              <a:t>ces caractéristiques du travail ne créent pas directement la motivation et l’autonomie</a:t>
            </a:r>
          </a:p>
          <a:p>
            <a:pPr marL="268288" indent="-268288">
              <a:tabLst>
                <a:tab pos="268288" algn="l"/>
                <a:tab pos="981075" algn="l"/>
              </a:tabLst>
            </a:pPr>
            <a:r>
              <a:rPr lang="fr-FR" altLang="fr-FR" b="1" smtClean="0">
                <a:solidFill>
                  <a:srgbClr val="F7C120"/>
                </a:solidFill>
              </a:rPr>
              <a:t>elles font naître des états psychologiques intermédiaires qui entraînent la motivation</a:t>
            </a:r>
          </a:p>
          <a:p>
            <a:pPr marL="268288" indent="-268288">
              <a:tabLst>
                <a:tab pos="268288" algn="l"/>
                <a:tab pos="981075" algn="l"/>
              </a:tabLst>
            </a:pPr>
            <a:endParaRPr lang="fr-FR" altLang="fr-FR" b="1" smtClean="0"/>
          </a:p>
        </p:txBody>
      </p:sp>
      <p:sp>
        <p:nvSpPr>
          <p:cNvPr id="10138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138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74D3DB20-134E-45A1-9920-F486E3A8E279}" type="slidenum">
              <a:rPr lang="fr-FR" altLang="fr-FR" sz="1400" smtClean="0">
                <a:solidFill>
                  <a:schemeClr val="tx2"/>
                </a:solidFill>
              </a:rPr>
              <a:pPr>
                <a:spcBef>
                  <a:spcPct val="0"/>
                </a:spcBef>
                <a:buClrTx/>
                <a:buSzTx/>
                <a:buFontTx/>
                <a:buNone/>
              </a:pPr>
              <a:t>36</a:t>
            </a:fld>
            <a:endParaRPr lang="fr-FR" altLang="fr-FR" sz="1400" smtClean="0">
              <a:solidFill>
                <a:schemeClr val="tx2"/>
              </a:solidFill>
            </a:endParaRPr>
          </a:p>
        </p:txBody>
      </p:sp>
    </p:spTree>
    <p:extLst>
      <p:ext uri="{BB962C8B-B14F-4D97-AF65-F5344CB8AC3E}">
        <p14:creationId xmlns:p14="http://schemas.microsoft.com/office/powerpoint/2010/main" val="7410784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2403"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2404"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2405" name="Text Box 5"/>
          <p:cNvSpPr txBox="1">
            <a:spLocks noChangeArrowheads="1"/>
          </p:cNvSpPr>
          <p:nvPr/>
        </p:nvSpPr>
        <p:spPr bwMode="auto">
          <a:xfrm>
            <a:off x="3429000" y="1981200"/>
            <a:ext cx="2286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p:txBody>
      </p:sp>
      <p:sp>
        <p:nvSpPr>
          <p:cNvPr id="10240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240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B452B8A2-F6FA-4ED7-8D73-FCB2F4F27EAF}" type="slidenum">
              <a:rPr lang="fr-FR" altLang="fr-FR" sz="1400" smtClean="0">
                <a:solidFill>
                  <a:schemeClr val="tx2"/>
                </a:solidFill>
              </a:rPr>
              <a:pPr>
                <a:spcBef>
                  <a:spcPct val="0"/>
                </a:spcBef>
                <a:buClrTx/>
                <a:buSzTx/>
                <a:buFontTx/>
                <a:buNone/>
              </a:pPr>
              <a:t>37</a:t>
            </a:fld>
            <a:endParaRPr lang="fr-FR" altLang="fr-FR" sz="1400" smtClean="0">
              <a:solidFill>
                <a:schemeClr val="tx2"/>
              </a:solidFill>
            </a:endParaRPr>
          </a:p>
        </p:txBody>
      </p:sp>
    </p:spTree>
    <p:extLst>
      <p:ext uri="{BB962C8B-B14F-4D97-AF65-F5344CB8AC3E}">
        <p14:creationId xmlns:p14="http://schemas.microsoft.com/office/powerpoint/2010/main" val="22576327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3427"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3428"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3429" name="Text Box 5"/>
          <p:cNvSpPr txBox="1">
            <a:spLocks noChangeArrowheads="1"/>
          </p:cNvSpPr>
          <p:nvPr/>
        </p:nvSpPr>
        <p:spPr bwMode="auto">
          <a:xfrm>
            <a:off x="457200" y="1981200"/>
            <a:ext cx="2286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solidFill>
                  <a:srgbClr val="F7C120"/>
                </a:solidFill>
                <a:latin typeface="Times" panose="02020603050405020304" pitchFamily="18" charset="0"/>
              </a:rPr>
              <a:t>Variété</a:t>
            </a:r>
          </a:p>
          <a:p>
            <a:pPr>
              <a:spcBef>
                <a:spcPct val="50000"/>
              </a:spcBef>
              <a:buClrTx/>
              <a:buSzTx/>
              <a:buFontTx/>
              <a:buNone/>
            </a:pPr>
            <a:r>
              <a:rPr lang="fr-FR" altLang="fr-FR" sz="2400" b="1">
                <a:solidFill>
                  <a:srgbClr val="F7C120"/>
                </a:solidFill>
                <a:latin typeface="Times" panose="02020603050405020304" pitchFamily="18" charset="0"/>
              </a:rPr>
              <a:t>Identité</a:t>
            </a:r>
          </a:p>
          <a:p>
            <a:pPr>
              <a:spcBef>
                <a:spcPct val="50000"/>
              </a:spcBef>
              <a:buClrTx/>
              <a:buSzTx/>
              <a:buFontTx/>
              <a:buNone/>
            </a:pPr>
            <a:r>
              <a:rPr lang="fr-FR" altLang="fr-FR" sz="2400" b="1">
                <a:solidFill>
                  <a:srgbClr val="F7C120"/>
                </a:solidFill>
                <a:latin typeface="Times" panose="02020603050405020304" pitchFamily="18" charset="0"/>
              </a:rPr>
              <a:t>Signification</a:t>
            </a:r>
          </a:p>
          <a:p>
            <a:pPr>
              <a:spcBef>
                <a:spcPct val="50000"/>
              </a:spcBef>
              <a:buClrTx/>
              <a:buSzTx/>
              <a:buFontTx/>
              <a:buNone/>
            </a:pPr>
            <a:endParaRPr lang="fr-FR" altLang="fr-FR" sz="2400" b="1">
              <a:solidFill>
                <a:srgbClr val="F7C120"/>
              </a:solidFill>
              <a:latin typeface="Times" panose="02020603050405020304" pitchFamily="18" charset="0"/>
            </a:endParaRPr>
          </a:p>
          <a:p>
            <a:pPr>
              <a:spcBef>
                <a:spcPct val="50000"/>
              </a:spcBef>
              <a:buClrTx/>
              <a:buSzTx/>
              <a:buFontTx/>
              <a:buNone/>
            </a:pPr>
            <a:r>
              <a:rPr lang="fr-FR" altLang="fr-FR" sz="2400" b="1">
                <a:solidFill>
                  <a:srgbClr val="F7C120"/>
                </a:solidFill>
                <a:latin typeface="Times" panose="02020603050405020304" pitchFamily="18" charset="0"/>
              </a:rPr>
              <a:t>Autonomie</a:t>
            </a:r>
          </a:p>
          <a:p>
            <a:pPr>
              <a:spcBef>
                <a:spcPct val="50000"/>
              </a:spcBef>
              <a:buClrTx/>
              <a:buSzTx/>
              <a:buFontTx/>
              <a:buNone/>
            </a:pPr>
            <a:endParaRPr lang="fr-FR" altLang="fr-FR" sz="2400" b="1">
              <a:solidFill>
                <a:srgbClr val="F7C120"/>
              </a:solidFill>
              <a:latin typeface="Times" panose="02020603050405020304" pitchFamily="18" charset="0"/>
            </a:endParaRPr>
          </a:p>
          <a:p>
            <a:pPr>
              <a:spcBef>
                <a:spcPct val="50000"/>
              </a:spcBef>
              <a:buClrTx/>
              <a:buSzTx/>
              <a:buFontTx/>
              <a:buNone/>
            </a:pPr>
            <a:r>
              <a:rPr lang="fr-FR" altLang="fr-FR" sz="2400" b="1">
                <a:solidFill>
                  <a:srgbClr val="F7C120"/>
                </a:solidFill>
                <a:latin typeface="Times" panose="02020603050405020304" pitchFamily="18" charset="0"/>
              </a:rPr>
              <a:t>Feed-back</a:t>
            </a:r>
          </a:p>
        </p:txBody>
      </p:sp>
      <p:sp>
        <p:nvSpPr>
          <p:cNvPr id="103430" name="Text Box 6"/>
          <p:cNvSpPr txBox="1">
            <a:spLocks noChangeArrowheads="1"/>
          </p:cNvSpPr>
          <p:nvPr/>
        </p:nvSpPr>
        <p:spPr bwMode="auto">
          <a:xfrm>
            <a:off x="3429000" y="1981200"/>
            <a:ext cx="2286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p:txBody>
      </p:sp>
      <p:sp>
        <p:nvSpPr>
          <p:cNvPr id="10343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343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12EAC41C-1396-42CF-9F36-A65E8AAADE83}" type="slidenum">
              <a:rPr lang="fr-FR" altLang="fr-FR" sz="1400" smtClean="0">
                <a:solidFill>
                  <a:schemeClr val="tx2"/>
                </a:solidFill>
              </a:rPr>
              <a:pPr>
                <a:spcBef>
                  <a:spcPct val="0"/>
                </a:spcBef>
                <a:buClrTx/>
                <a:buSzTx/>
                <a:buFontTx/>
                <a:buNone/>
              </a:pPr>
              <a:t>38</a:t>
            </a:fld>
            <a:endParaRPr lang="fr-FR" altLang="fr-FR" sz="1400" smtClean="0">
              <a:solidFill>
                <a:schemeClr val="tx2"/>
              </a:solidFill>
            </a:endParaRPr>
          </a:p>
        </p:txBody>
      </p:sp>
    </p:spTree>
    <p:extLst>
      <p:ext uri="{BB962C8B-B14F-4D97-AF65-F5344CB8AC3E}">
        <p14:creationId xmlns:p14="http://schemas.microsoft.com/office/powerpoint/2010/main" val="149200813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4451"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4452"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4453" name="Text Box 5"/>
          <p:cNvSpPr txBox="1">
            <a:spLocks noChangeArrowheads="1"/>
          </p:cNvSpPr>
          <p:nvPr/>
        </p:nvSpPr>
        <p:spPr bwMode="auto">
          <a:xfrm>
            <a:off x="457200" y="1981200"/>
            <a:ext cx="228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latin typeface="Times" panose="02020603050405020304" pitchFamily="18" charset="0"/>
              </a:rPr>
              <a:t>Variété</a:t>
            </a:r>
          </a:p>
          <a:p>
            <a:pPr>
              <a:spcBef>
                <a:spcPct val="50000"/>
              </a:spcBef>
              <a:buClrTx/>
              <a:buSzTx/>
              <a:buFontTx/>
              <a:buNone/>
            </a:pPr>
            <a:r>
              <a:rPr lang="fr-FR" altLang="fr-FR" sz="2400" b="1">
                <a:latin typeface="Times" panose="02020603050405020304" pitchFamily="18" charset="0"/>
              </a:rPr>
              <a:t>Identité</a:t>
            </a:r>
          </a:p>
          <a:p>
            <a:pPr>
              <a:spcBef>
                <a:spcPct val="50000"/>
              </a:spcBef>
              <a:buClrTx/>
              <a:buSzTx/>
              <a:buFontTx/>
              <a:buNone/>
            </a:pPr>
            <a:r>
              <a:rPr lang="fr-FR" altLang="fr-FR" sz="2400" b="1">
                <a:latin typeface="Times" panose="02020603050405020304" pitchFamily="18" charset="0"/>
              </a:rPr>
              <a:t>Signification</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Autonomie</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Feed-back</a:t>
            </a:r>
          </a:p>
        </p:txBody>
      </p:sp>
      <p:sp>
        <p:nvSpPr>
          <p:cNvPr id="104454" name="Text Box 6"/>
          <p:cNvSpPr txBox="1">
            <a:spLocks noChangeArrowheads="1"/>
          </p:cNvSpPr>
          <p:nvPr/>
        </p:nvSpPr>
        <p:spPr bwMode="auto">
          <a:xfrm>
            <a:off x="3492500" y="1989138"/>
            <a:ext cx="2286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lgn="ctr">
              <a:spcBef>
                <a:spcPct val="50000"/>
              </a:spcBef>
              <a:buClrTx/>
              <a:buSzTx/>
              <a:buFontTx/>
              <a:buNone/>
            </a:pPr>
            <a:r>
              <a:rPr lang="fr-FR" altLang="fr-FR" sz="2400" b="1">
                <a:solidFill>
                  <a:srgbClr val="F7C120"/>
                </a:solidFill>
                <a:latin typeface="Times" panose="02020603050405020304" pitchFamily="18" charset="0"/>
              </a:rPr>
              <a:t>Intérêt du travail</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p:txBody>
      </p:sp>
      <p:sp>
        <p:nvSpPr>
          <p:cNvPr id="104455" name="AutoShape 7"/>
          <p:cNvSpPr>
            <a:spLocks/>
          </p:cNvSpPr>
          <p:nvPr/>
        </p:nvSpPr>
        <p:spPr bwMode="auto">
          <a:xfrm>
            <a:off x="2286000" y="2133600"/>
            <a:ext cx="152400" cy="1371600"/>
          </a:xfrm>
          <a:prstGeom prst="rightBracket">
            <a:avLst>
              <a:gd name="adj" fmla="val 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4456" name="Line 8"/>
          <p:cNvSpPr>
            <a:spLocks noChangeShapeType="1"/>
          </p:cNvSpPr>
          <p:nvPr/>
        </p:nvSpPr>
        <p:spPr bwMode="auto">
          <a:xfrm>
            <a:off x="2590800" y="2819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4457"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4458"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4CEE917F-8A0A-4319-A6D5-EDF5EAFB9FD4}" type="slidenum">
              <a:rPr lang="fr-FR" altLang="fr-FR" sz="1400" smtClean="0">
                <a:solidFill>
                  <a:schemeClr val="tx2"/>
                </a:solidFill>
              </a:rPr>
              <a:pPr>
                <a:spcBef>
                  <a:spcPct val="0"/>
                </a:spcBef>
                <a:buClrTx/>
                <a:buSzTx/>
                <a:buFontTx/>
                <a:buNone/>
              </a:pPr>
              <a:t>39</a:t>
            </a:fld>
            <a:endParaRPr lang="fr-FR" altLang="fr-FR" sz="1400" smtClean="0">
              <a:solidFill>
                <a:schemeClr val="tx2"/>
              </a:solidFill>
            </a:endParaRPr>
          </a:p>
        </p:txBody>
      </p:sp>
    </p:spTree>
    <p:extLst>
      <p:ext uri="{BB962C8B-B14F-4D97-AF65-F5344CB8AC3E}">
        <p14:creationId xmlns:p14="http://schemas.microsoft.com/office/powerpoint/2010/main" val="29526395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lIns="99692" tIns="49847" rIns="99692" bIns="49847" anchor="t"/>
          <a:lstStyle/>
          <a:p>
            <a:pPr algn="ctr"/>
            <a:r>
              <a:rPr lang="fr-FR" altLang="fr-FR" sz="2000" b="1" dirty="0" smtClean="0"/>
              <a:t>														Définition de la motivation au travail</a:t>
            </a:r>
          </a:p>
        </p:txBody>
      </p:sp>
      <p:grpSp>
        <p:nvGrpSpPr>
          <p:cNvPr id="40963" name="Group 3"/>
          <p:cNvGrpSpPr>
            <a:grpSpLocks noChangeAspect="1"/>
          </p:cNvGrpSpPr>
          <p:nvPr/>
        </p:nvGrpSpPr>
        <p:grpSpPr bwMode="auto">
          <a:xfrm>
            <a:off x="635000" y="1590675"/>
            <a:ext cx="8197850" cy="4406900"/>
            <a:chOff x="2230" y="1257"/>
            <a:chExt cx="8121" cy="4464"/>
          </a:xfrm>
        </p:grpSpPr>
        <p:sp>
          <p:nvSpPr>
            <p:cNvPr id="40966" name="AutoShape 4"/>
            <p:cNvSpPr>
              <a:spLocks noChangeAspect="1" noChangeArrowheads="1"/>
            </p:cNvSpPr>
            <p:nvPr/>
          </p:nvSpPr>
          <p:spPr bwMode="auto">
            <a:xfrm>
              <a:off x="2493" y="1257"/>
              <a:ext cx="7632" cy="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40967" name="Rectangle 5"/>
            <p:cNvSpPr>
              <a:spLocks noChangeArrowheads="1"/>
            </p:cNvSpPr>
            <p:nvPr/>
          </p:nvSpPr>
          <p:spPr bwMode="auto">
            <a:xfrm>
              <a:off x="2230" y="1728"/>
              <a:ext cx="2279" cy="1439"/>
            </a:xfrm>
            <a:prstGeom prst="rect">
              <a:avLst/>
            </a:prstGeom>
            <a:solidFill>
              <a:srgbClr val="FFFFFF"/>
            </a:solidFill>
            <a:ln w="9525">
              <a:solidFill>
                <a:srgbClr val="000000"/>
              </a:solidFill>
              <a:miter lim="800000"/>
              <a:headEnd/>
              <a:tailEnd/>
            </a:ln>
          </p:spPr>
          <p:txBody>
            <a:bodyPr/>
            <a:lstStyle>
              <a:lvl1pPr marL="228600" indent="-2286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400" b="1">
                  <a:latin typeface="Arial" panose="020B0604020202020204" pitchFamily="34" charset="0"/>
                </a:rPr>
                <a:t>Variables  individuelles</a:t>
              </a:r>
            </a:p>
            <a:p>
              <a:pPr algn="ctr" eaLnBrk="1" hangingPunct="1">
                <a:spcBef>
                  <a:spcPct val="0"/>
                </a:spcBef>
                <a:buClrTx/>
                <a:buSzTx/>
                <a:buFontTx/>
                <a:buNone/>
              </a:pPr>
              <a:endParaRPr lang="fr-FR" altLang="fr-FR" sz="1000" b="1">
                <a:latin typeface="Arial" panose="020B0604020202020204" pitchFamily="34" charset="0"/>
              </a:endParaRPr>
            </a:p>
            <a:p>
              <a:pPr eaLnBrk="1" hangingPunct="1">
                <a:spcBef>
                  <a:spcPct val="0"/>
                </a:spcBef>
                <a:buClrTx/>
                <a:buSzTx/>
                <a:buFontTx/>
                <a:buNone/>
              </a:pPr>
              <a:r>
                <a:rPr lang="fr-FR" altLang="fr-FR" sz="1000" b="1">
                  <a:latin typeface="Arial" panose="020B0604020202020204" pitchFamily="34" charset="0"/>
                </a:rPr>
                <a:t>- </a:t>
              </a:r>
              <a:r>
                <a:rPr lang="fr-FR" altLang="fr-FR" sz="1200" b="1">
                  <a:latin typeface="Arial" panose="020B0604020202020204" pitchFamily="34" charset="0"/>
                </a:rPr>
                <a:t>capacités, connaissance du travail</a:t>
              </a:r>
            </a:p>
            <a:p>
              <a:pPr eaLnBrk="1" hangingPunct="1">
                <a:spcBef>
                  <a:spcPct val="0"/>
                </a:spcBef>
                <a:buClrTx/>
                <a:buSzTx/>
                <a:buFontTx/>
                <a:buNone/>
              </a:pPr>
              <a:r>
                <a:rPr lang="fr-FR" altLang="fr-FR" sz="1200" b="1">
                  <a:latin typeface="Arial" panose="020B0604020202020204" pitchFamily="34" charset="0"/>
                </a:rPr>
                <a:t>- dispositions et traits</a:t>
              </a:r>
            </a:p>
            <a:p>
              <a:pPr eaLnBrk="1" hangingPunct="1">
                <a:spcBef>
                  <a:spcPct val="0"/>
                </a:spcBef>
                <a:buClrTx/>
                <a:buSzTx/>
                <a:buFontTx/>
                <a:buNone/>
              </a:pPr>
              <a:r>
                <a:rPr lang="fr-FR" altLang="fr-FR" sz="1200" b="1">
                  <a:latin typeface="Arial" panose="020B0604020202020204" pitchFamily="34" charset="0"/>
                </a:rPr>
                <a:t>- affect et humeur</a:t>
              </a:r>
            </a:p>
            <a:p>
              <a:pPr eaLnBrk="1" hangingPunct="1">
                <a:spcBef>
                  <a:spcPct val="0"/>
                </a:spcBef>
                <a:buClrTx/>
                <a:buSzTx/>
                <a:buFontTx/>
                <a:buNone/>
              </a:pPr>
              <a:r>
                <a:rPr lang="fr-FR" altLang="fr-FR" sz="1200" b="1">
                  <a:latin typeface="Arial" panose="020B0604020202020204" pitchFamily="34" charset="0"/>
                </a:rPr>
                <a:t>- croyances et valeurs</a:t>
              </a:r>
            </a:p>
            <a:p>
              <a:pPr algn="ctr" eaLnBrk="1" hangingPunct="1">
                <a:spcBef>
                  <a:spcPct val="0"/>
                </a:spcBef>
                <a:buClrTx/>
                <a:buSzTx/>
                <a:buFontTx/>
                <a:buNone/>
              </a:pPr>
              <a:endParaRPr lang="fr-FR" altLang="fr-FR" sz="1800" b="1">
                <a:latin typeface="Arial" panose="020B0604020202020204" pitchFamily="34" charset="0"/>
              </a:endParaRPr>
            </a:p>
          </p:txBody>
        </p:sp>
        <p:sp>
          <p:nvSpPr>
            <p:cNvPr id="40968" name="Rectangle 6"/>
            <p:cNvSpPr>
              <a:spLocks noChangeArrowheads="1"/>
            </p:cNvSpPr>
            <p:nvPr/>
          </p:nvSpPr>
          <p:spPr bwMode="auto">
            <a:xfrm>
              <a:off x="2493" y="3888"/>
              <a:ext cx="2304" cy="1728"/>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600" b="1">
                  <a:latin typeface="Arial" panose="020B0604020202020204" pitchFamily="34" charset="0"/>
                </a:rPr>
                <a:t>Contexte</a:t>
              </a:r>
            </a:p>
            <a:p>
              <a:pPr algn="ctr" eaLnBrk="1" hangingPunct="1">
                <a:spcBef>
                  <a:spcPct val="0"/>
                </a:spcBef>
                <a:buClrTx/>
                <a:buSzTx/>
                <a:buFontTx/>
                <a:buNone/>
              </a:pPr>
              <a:endParaRPr lang="fr-FR" altLang="fr-FR" sz="1000" b="1">
                <a:latin typeface="Arial" panose="020B0604020202020204" pitchFamily="34" charset="0"/>
              </a:endParaRPr>
            </a:p>
            <a:p>
              <a:pPr eaLnBrk="1" hangingPunct="1">
                <a:spcBef>
                  <a:spcPct val="0"/>
                </a:spcBef>
                <a:buClrTx/>
                <a:buSzTx/>
                <a:buFontTx/>
                <a:buNone/>
              </a:pPr>
              <a:r>
                <a:rPr lang="fr-FR" altLang="fr-FR" sz="1000">
                  <a:latin typeface="Arial" panose="020B0604020202020204" pitchFamily="34" charset="0"/>
                </a:rPr>
                <a:t>- </a:t>
              </a:r>
              <a:r>
                <a:rPr lang="fr-FR" altLang="fr-FR" sz="1200" b="1">
                  <a:latin typeface="Arial" panose="020B0604020202020204" pitchFamily="34" charset="0"/>
                </a:rPr>
                <a:t>environnement physique</a:t>
              </a:r>
            </a:p>
            <a:p>
              <a:pPr eaLnBrk="1" hangingPunct="1">
                <a:spcBef>
                  <a:spcPct val="0"/>
                </a:spcBef>
                <a:buClrTx/>
                <a:buSzTx/>
                <a:buFontTx/>
                <a:buChar char="-"/>
              </a:pPr>
              <a:r>
                <a:rPr lang="fr-FR" altLang="fr-FR" sz="1200" b="1">
                  <a:latin typeface="Arial" panose="020B0604020202020204" pitchFamily="34" charset="0"/>
                </a:rPr>
                <a:t> définition des tâches</a:t>
              </a:r>
            </a:p>
            <a:p>
              <a:pPr eaLnBrk="1" hangingPunct="1">
                <a:spcBef>
                  <a:spcPct val="0"/>
                </a:spcBef>
                <a:buClrTx/>
                <a:buSzTx/>
                <a:buFontTx/>
                <a:buNone/>
              </a:pPr>
              <a:r>
                <a:rPr lang="fr-FR" altLang="fr-FR" sz="1200" b="1">
                  <a:latin typeface="Arial" panose="020B0604020202020204" pitchFamily="34" charset="0"/>
                </a:rPr>
                <a:t>- récompenses et    renforcements</a:t>
              </a:r>
            </a:p>
            <a:p>
              <a:pPr eaLnBrk="1" hangingPunct="1">
                <a:spcBef>
                  <a:spcPct val="0"/>
                </a:spcBef>
                <a:buClrTx/>
                <a:buSzTx/>
                <a:buFontTx/>
                <a:buNone/>
              </a:pPr>
              <a:r>
                <a:rPr lang="fr-FR" altLang="fr-FR" sz="1200" b="1">
                  <a:latin typeface="Arial" panose="020B0604020202020204" pitchFamily="34" charset="0"/>
                </a:rPr>
                <a:t>- normes sociales</a:t>
              </a:r>
            </a:p>
            <a:p>
              <a:pPr eaLnBrk="1" hangingPunct="1">
                <a:spcBef>
                  <a:spcPct val="0"/>
                </a:spcBef>
                <a:buClrTx/>
                <a:buSzTx/>
                <a:buFontTx/>
                <a:buNone/>
              </a:pPr>
              <a:r>
                <a:rPr lang="fr-FR" altLang="fr-FR" sz="1200" b="1">
                  <a:latin typeface="Arial" panose="020B0604020202020204" pitchFamily="34" charset="0"/>
                </a:rPr>
                <a:t>- culture organisationnelle</a:t>
              </a:r>
            </a:p>
          </p:txBody>
        </p:sp>
        <p:sp>
          <p:nvSpPr>
            <p:cNvPr id="40969" name="Rectangle 7"/>
            <p:cNvSpPr>
              <a:spLocks noChangeArrowheads="1"/>
            </p:cNvSpPr>
            <p:nvPr/>
          </p:nvSpPr>
          <p:spPr bwMode="auto">
            <a:xfrm>
              <a:off x="5011" y="3312"/>
              <a:ext cx="2160" cy="720"/>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endParaRPr lang="fr-FR" altLang="fr-FR" sz="1000" b="1">
                <a:solidFill>
                  <a:schemeClr val="bg2"/>
                </a:solidFill>
                <a:latin typeface="Arial" panose="020B0604020202020204" pitchFamily="34" charset="0"/>
              </a:endParaRPr>
            </a:p>
            <a:p>
              <a:pPr algn="ctr" eaLnBrk="1" hangingPunct="1">
                <a:spcBef>
                  <a:spcPct val="0"/>
                </a:spcBef>
                <a:buClrTx/>
                <a:buSzTx/>
                <a:buFontTx/>
                <a:buNone/>
              </a:pPr>
              <a:r>
                <a:rPr lang="fr-FR" altLang="fr-FR" sz="1400" b="1">
                  <a:latin typeface="Arial" panose="020B0604020202020204" pitchFamily="34" charset="0"/>
                </a:rPr>
                <a:t>BOITE NOIRE de la MOTIVATION</a:t>
              </a:r>
              <a:endParaRPr lang="fr-FR" altLang="fr-FR" sz="1400">
                <a:latin typeface="Arial" panose="020B0604020202020204" pitchFamily="34" charset="0"/>
              </a:endParaRPr>
            </a:p>
          </p:txBody>
        </p:sp>
        <p:sp>
          <p:nvSpPr>
            <p:cNvPr id="40970" name="Rectangle 8"/>
            <p:cNvSpPr>
              <a:spLocks noChangeArrowheads="1"/>
            </p:cNvSpPr>
            <p:nvPr/>
          </p:nvSpPr>
          <p:spPr bwMode="auto">
            <a:xfrm>
              <a:off x="7615" y="2736"/>
              <a:ext cx="2736" cy="2160"/>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600" b="1">
                  <a:latin typeface="Arial" panose="020B0604020202020204" pitchFamily="34" charset="0"/>
                </a:rPr>
                <a:t>Comportements motivés</a:t>
              </a:r>
            </a:p>
            <a:p>
              <a:pPr algn="ctr" eaLnBrk="1" hangingPunct="1">
                <a:spcBef>
                  <a:spcPct val="0"/>
                </a:spcBef>
                <a:buClrTx/>
                <a:buSzTx/>
                <a:buFontTx/>
                <a:buNone/>
              </a:pPr>
              <a:endParaRPr lang="fr-FR" altLang="fr-FR" sz="1200">
                <a:latin typeface="Arial" panose="020B0604020202020204" pitchFamily="34" charset="0"/>
              </a:endParaRPr>
            </a:p>
            <a:p>
              <a:pPr eaLnBrk="1" hangingPunct="1">
                <a:spcBef>
                  <a:spcPct val="0"/>
                </a:spcBef>
                <a:buClrTx/>
                <a:buSzTx/>
                <a:buFontTx/>
                <a:buNone/>
              </a:pPr>
              <a:r>
                <a:rPr lang="fr-FR" altLang="fr-FR" sz="1200">
                  <a:latin typeface="Arial" panose="020B0604020202020204" pitchFamily="34" charset="0"/>
                </a:rPr>
                <a:t>- (a) </a:t>
              </a:r>
              <a:r>
                <a:rPr lang="fr-FR" altLang="fr-FR" sz="1200" u="sng">
                  <a:latin typeface="Arial" panose="020B0604020202020204" pitchFamily="34" charset="0"/>
                </a:rPr>
                <a:t>Attention</a:t>
              </a:r>
              <a:r>
                <a:rPr lang="fr-FR" altLang="fr-FR" sz="1200">
                  <a:latin typeface="Arial" panose="020B0604020202020204" pitchFamily="34" charset="0"/>
                </a:rPr>
                <a:t> : domaine de focalisation / </a:t>
              </a:r>
              <a:r>
                <a:rPr lang="fr-FR" altLang="fr-FR" sz="1200" i="1">
                  <a:latin typeface="Arial" panose="020B0604020202020204" pitchFamily="34" charset="0"/>
                </a:rPr>
                <a:t>ce que l</a:t>
              </a:r>
              <a:r>
                <a:rPr lang="ja-JP" altLang="fr-FR" sz="1200" i="1">
                  <a:latin typeface="Arial" panose="020B0604020202020204" pitchFamily="34" charset="0"/>
                </a:rPr>
                <a:t>’</a:t>
              </a:r>
              <a:r>
                <a:rPr lang="fr-FR" altLang="ja-JP" sz="1200" i="1">
                  <a:latin typeface="Arial" panose="020B0604020202020204" pitchFamily="34" charset="0"/>
                </a:rPr>
                <a:t>on fait</a:t>
              </a:r>
              <a:endParaRPr lang="fr-FR" altLang="ja-JP" sz="1200">
                <a:latin typeface="Arial" panose="020B0604020202020204" pitchFamily="34" charset="0"/>
              </a:endParaRPr>
            </a:p>
            <a:p>
              <a:pPr eaLnBrk="1" hangingPunct="1">
                <a:spcBef>
                  <a:spcPct val="0"/>
                </a:spcBef>
                <a:buClrTx/>
                <a:buSzTx/>
                <a:buFontTx/>
                <a:buNone/>
              </a:pPr>
              <a:r>
                <a:rPr lang="fr-FR" altLang="fr-FR" sz="1200">
                  <a:latin typeface="Arial" panose="020B0604020202020204" pitchFamily="34" charset="0"/>
                </a:rPr>
                <a:t>- (b) </a:t>
              </a:r>
              <a:r>
                <a:rPr lang="fr-FR" altLang="fr-FR" sz="1200" u="sng">
                  <a:latin typeface="Arial" panose="020B0604020202020204" pitchFamily="34" charset="0"/>
                </a:rPr>
                <a:t>Effort</a:t>
              </a:r>
              <a:r>
                <a:rPr lang="fr-FR" altLang="fr-FR" sz="1200">
                  <a:latin typeface="Arial" panose="020B0604020202020204" pitchFamily="34" charset="0"/>
                </a:rPr>
                <a:t> / </a:t>
              </a:r>
              <a:r>
                <a:rPr lang="fr-FR" altLang="fr-FR" sz="1200" i="1">
                  <a:latin typeface="Arial" panose="020B0604020202020204" pitchFamily="34" charset="0"/>
                </a:rPr>
                <a:t>intensité</a:t>
              </a:r>
              <a:r>
                <a:rPr lang="fr-FR" altLang="fr-FR" sz="1200">
                  <a:latin typeface="Arial" panose="020B0604020202020204" pitchFamily="34" charset="0"/>
                </a:rPr>
                <a:t> </a:t>
              </a:r>
              <a:r>
                <a:rPr lang="fr-FR" altLang="fr-FR" sz="1200" i="1">
                  <a:latin typeface="Arial" panose="020B0604020202020204" pitchFamily="34" charset="0"/>
                </a:rPr>
                <a:t>des efforts</a:t>
              </a:r>
            </a:p>
            <a:p>
              <a:pPr eaLnBrk="1" hangingPunct="1">
                <a:spcBef>
                  <a:spcPct val="0"/>
                </a:spcBef>
                <a:buClrTx/>
                <a:buSzTx/>
                <a:buFontTx/>
                <a:buNone/>
              </a:pPr>
              <a:r>
                <a:rPr lang="fr-FR" altLang="fr-FR" sz="1200">
                  <a:latin typeface="Arial" panose="020B0604020202020204" pitchFamily="34" charset="0"/>
                </a:rPr>
                <a:t>- (c) </a:t>
              </a:r>
              <a:r>
                <a:rPr lang="fr-FR" altLang="fr-FR" sz="1200" u="sng">
                  <a:latin typeface="Arial" panose="020B0604020202020204" pitchFamily="34" charset="0"/>
                </a:rPr>
                <a:t>Persistance</a:t>
              </a:r>
              <a:r>
                <a:rPr lang="fr-FR" altLang="fr-FR" sz="1200">
                  <a:latin typeface="Arial" panose="020B0604020202020204" pitchFamily="34" charset="0"/>
                </a:rPr>
                <a:t> : durée de l</a:t>
              </a:r>
              <a:r>
                <a:rPr lang="ja-JP" altLang="fr-FR" sz="1200">
                  <a:latin typeface="Arial" panose="020B0604020202020204" pitchFamily="34" charset="0"/>
                </a:rPr>
                <a:t>’</a:t>
              </a:r>
              <a:r>
                <a:rPr lang="fr-FR" altLang="ja-JP" sz="1200">
                  <a:latin typeface="Arial" panose="020B0604020202020204" pitchFamily="34" charset="0"/>
                </a:rPr>
                <a:t>effort / </a:t>
              </a:r>
              <a:r>
                <a:rPr lang="fr-FR" altLang="ja-JP" sz="1200" i="1">
                  <a:latin typeface="Arial" panose="020B0604020202020204" pitchFamily="34" charset="0"/>
                </a:rPr>
                <a:t>combien de temps on s</a:t>
              </a:r>
              <a:r>
                <a:rPr lang="ja-JP" altLang="fr-FR" sz="1200" i="1">
                  <a:latin typeface="Arial" panose="020B0604020202020204" pitchFamily="34" charset="0"/>
                </a:rPr>
                <a:t>’</a:t>
              </a:r>
              <a:r>
                <a:rPr lang="fr-FR" altLang="ja-JP" sz="1200" i="1">
                  <a:latin typeface="Arial" panose="020B0604020202020204" pitchFamily="34" charset="0"/>
                </a:rPr>
                <a:t>emploie dans cette direction </a:t>
              </a:r>
            </a:p>
            <a:p>
              <a:pPr eaLnBrk="1" hangingPunct="1">
                <a:spcBef>
                  <a:spcPct val="0"/>
                </a:spcBef>
                <a:buClrTx/>
                <a:buSzTx/>
                <a:buFontTx/>
                <a:buNone/>
              </a:pPr>
              <a:r>
                <a:rPr lang="fr-FR" altLang="fr-FR" sz="1200">
                  <a:latin typeface="Arial" panose="020B0604020202020204" pitchFamily="34" charset="0"/>
                </a:rPr>
                <a:t>- (d) </a:t>
              </a:r>
              <a:r>
                <a:rPr lang="fr-FR" altLang="fr-FR" sz="1200" u="sng">
                  <a:latin typeface="Arial" panose="020B0604020202020204" pitchFamily="34" charset="0"/>
                </a:rPr>
                <a:t>Stratégie de réalisation des tâches</a:t>
              </a:r>
              <a:r>
                <a:rPr lang="fr-FR" altLang="fr-FR" sz="1200">
                  <a:latin typeface="Arial" panose="020B0604020202020204" pitchFamily="34" charset="0"/>
                </a:rPr>
                <a:t> : </a:t>
              </a:r>
              <a:r>
                <a:rPr lang="fr-FR" altLang="fr-FR" sz="1200" i="1">
                  <a:latin typeface="Arial" panose="020B0604020202020204" pitchFamily="34" charset="0"/>
                </a:rPr>
                <a:t>la manière dont on s</a:t>
              </a:r>
              <a:r>
                <a:rPr lang="ja-JP" altLang="fr-FR" sz="1200" i="1">
                  <a:latin typeface="Arial" panose="020B0604020202020204" pitchFamily="34" charset="0"/>
                </a:rPr>
                <a:t>’</a:t>
              </a:r>
              <a:r>
                <a:rPr lang="fr-FR" altLang="ja-JP" sz="1200" i="1">
                  <a:latin typeface="Arial" panose="020B0604020202020204" pitchFamily="34" charset="0"/>
                </a:rPr>
                <a:t>y prend pour agir</a:t>
              </a:r>
            </a:p>
            <a:p>
              <a:pPr eaLnBrk="1" hangingPunct="1">
                <a:spcBef>
                  <a:spcPct val="0"/>
                </a:spcBef>
                <a:buClrTx/>
                <a:buSzTx/>
                <a:buFontTx/>
                <a:buNone/>
              </a:pPr>
              <a:endParaRPr lang="fr-FR" altLang="fr-FR" sz="1800">
                <a:latin typeface="Arial" panose="020B0604020202020204" pitchFamily="34" charset="0"/>
              </a:endParaRPr>
            </a:p>
          </p:txBody>
        </p:sp>
        <p:sp>
          <p:nvSpPr>
            <p:cNvPr id="40971" name="Rectangle 9"/>
            <p:cNvSpPr>
              <a:spLocks noChangeArrowheads="1"/>
            </p:cNvSpPr>
            <p:nvPr/>
          </p:nvSpPr>
          <p:spPr bwMode="auto">
            <a:xfrm>
              <a:off x="8030" y="5184"/>
              <a:ext cx="2095" cy="432"/>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eaLnBrk="1" hangingPunct="1">
                <a:spcBef>
                  <a:spcPct val="0"/>
                </a:spcBef>
                <a:buClrTx/>
                <a:buSzTx/>
                <a:buFontTx/>
                <a:buNone/>
              </a:pPr>
              <a:r>
                <a:rPr lang="fr-FR" altLang="fr-FR" sz="1600" b="1">
                  <a:latin typeface="Arial" panose="020B0604020202020204" pitchFamily="34" charset="0"/>
                </a:rPr>
                <a:t> Performance</a:t>
              </a:r>
              <a:endParaRPr lang="fr-FR" altLang="fr-FR" sz="1600">
                <a:latin typeface="Arial" panose="020B0604020202020204" pitchFamily="34" charset="0"/>
              </a:endParaRPr>
            </a:p>
          </p:txBody>
        </p:sp>
        <p:sp>
          <p:nvSpPr>
            <p:cNvPr id="40972" name="Line 10"/>
            <p:cNvSpPr>
              <a:spLocks noChangeShapeType="1"/>
            </p:cNvSpPr>
            <p:nvPr/>
          </p:nvSpPr>
          <p:spPr bwMode="auto">
            <a:xfrm>
              <a:off x="9022" y="4909"/>
              <a:ext cx="1"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0973" name="Line 12"/>
            <p:cNvSpPr>
              <a:spLocks noChangeShapeType="1"/>
            </p:cNvSpPr>
            <p:nvPr/>
          </p:nvSpPr>
          <p:spPr bwMode="auto">
            <a:xfrm>
              <a:off x="4508" y="2451"/>
              <a:ext cx="1434"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0974" name="Line 13"/>
            <p:cNvSpPr>
              <a:spLocks noChangeShapeType="1"/>
            </p:cNvSpPr>
            <p:nvPr/>
          </p:nvSpPr>
          <p:spPr bwMode="auto">
            <a:xfrm flipH="1">
              <a:off x="5929" y="2451"/>
              <a:ext cx="25" cy="8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0975" name="Line 15"/>
            <p:cNvSpPr>
              <a:spLocks noChangeShapeType="1"/>
            </p:cNvSpPr>
            <p:nvPr/>
          </p:nvSpPr>
          <p:spPr bwMode="auto">
            <a:xfrm>
              <a:off x="4810" y="4772"/>
              <a:ext cx="115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0976" name="Line 18"/>
            <p:cNvSpPr>
              <a:spLocks noChangeShapeType="1"/>
            </p:cNvSpPr>
            <p:nvPr/>
          </p:nvSpPr>
          <p:spPr bwMode="auto">
            <a:xfrm flipH="1" flipV="1">
              <a:off x="5964" y="4032"/>
              <a:ext cx="3" cy="7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0977" name="Line 19"/>
            <p:cNvSpPr>
              <a:spLocks noChangeShapeType="1"/>
            </p:cNvSpPr>
            <p:nvPr/>
          </p:nvSpPr>
          <p:spPr bwMode="auto">
            <a:xfrm>
              <a:off x="7158" y="377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sp>
        <p:nvSpPr>
          <p:cNvPr id="4096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4096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F0C56C9D-9885-47F7-9AC6-44FFB6A92BCD}" type="slidenum">
              <a:rPr lang="fr-FR" altLang="fr-FR" sz="1400" smtClean="0">
                <a:solidFill>
                  <a:schemeClr val="tx2"/>
                </a:solidFill>
              </a:rPr>
              <a:pPr>
                <a:spcBef>
                  <a:spcPct val="0"/>
                </a:spcBef>
                <a:buClrTx/>
                <a:buSzTx/>
                <a:buFontTx/>
                <a:buNone/>
              </a:pPr>
              <a:t>4</a:t>
            </a:fld>
            <a:endParaRPr lang="fr-FR" altLang="fr-FR" sz="1400" smtClean="0">
              <a:solidFill>
                <a:schemeClr val="tx2"/>
              </a:solidFill>
            </a:endParaRPr>
          </a:p>
        </p:txBody>
      </p:sp>
    </p:spTree>
    <p:extLst>
      <p:ext uri="{BB962C8B-B14F-4D97-AF65-F5344CB8AC3E}">
        <p14:creationId xmlns:p14="http://schemas.microsoft.com/office/powerpoint/2010/main" val="36922854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5475"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5476"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5477" name="Text Box 5"/>
          <p:cNvSpPr txBox="1">
            <a:spLocks noChangeArrowheads="1"/>
          </p:cNvSpPr>
          <p:nvPr/>
        </p:nvSpPr>
        <p:spPr bwMode="auto">
          <a:xfrm>
            <a:off x="457200" y="1981200"/>
            <a:ext cx="228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latin typeface="Times" panose="02020603050405020304" pitchFamily="18" charset="0"/>
              </a:rPr>
              <a:t>Variété</a:t>
            </a:r>
          </a:p>
          <a:p>
            <a:pPr>
              <a:spcBef>
                <a:spcPct val="50000"/>
              </a:spcBef>
              <a:buClrTx/>
              <a:buSzTx/>
              <a:buFontTx/>
              <a:buNone/>
            </a:pPr>
            <a:r>
              <a:rPr lang="fr-FR" altLang="fr-FR" sz="2400" b="1">
                <a:latin typeface="Times" panose="02020603050405020304" pitchFamily="18" charset="0"/>
              </a:rPr>
              <a:t>Identité</a:t>
            </a:r>
          </a:p>
          <a:p>
            <a:pPr>
              <a:spcBef>
                <a:spcPct val="50000"/>
              </a:spcBef>
              <a:buClrTx/>
              <a:buSzTx/>
              <a:buFontTx/>
              <a:buNone/>
            </a:pPr>
            <a:r>
              <a:rPr lang="fr-FR" altLang="fr-FR" sz="2400" b="1">
                <a:latin typeface="Times" panose="02020603050405020304" pitchFamily="18" charset="0"/>
              </a:rPr>
              <a:t>Signification</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Autonomie</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Feed-back</a:t>
            </a:r>
          </a:p>
        </p:txBody>
      </p:sp>
      <p:sp>
        <p:nvSpPr>
          <p:cNvPr id="105478" name="Text Box 6"/>
          <p:cNvSpPr txBox="1">
            <a:spLocks noChangeArrowheads="1"/>
          </p:cNvSpPr>
          <p:nvPr/>
        </p:nvSpPr>
        <p:spPr bwMode="auto">
          <a:xfrm>
            <a:off x="3429000" y="1981200"/>
            <a:ext cx="2286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solidFill>
                  <a:srgbClr val="F7C120"/>
                </a:solidFill>
                <a:latin typeface="Times" panose="02020603050405020304" pitchFamily="18" charset="0"/>
              </a:rPr>
              <a:t>Intérêt du travail</a:t>
            </a:r>
          </a:p>
          <a:p>
            <a:pPr>
              <a:spcBef>
                <a:spcPct val="50000"/>
              </a:spcBef>
              <a:buClrTx/>
              <a:buSzTx/>
              <a:buFontTx/>
              <a:buNone/>
            </a:pPr>
            <a:r>
              <a:rPr lang="fr-FR" altLang="fr-FR" sz="2400" b="1">
                <a:solidFill>
                  <a:srgbClr val="F7C120"/>
                </a:solidFill>
                <a:latin typeface="Times" panose="02020603050405020304" pitchFamily="18" charset="0"/>
              </a:rPr>
              <a:t>Sentiment de responsabilité vis-à-vis des résultats</a:t>
            </a:r>
          </a:p>
          <a:p>
            <a:pPr>
              <a:spcBef>
                <a:spcPct val="50000"/>
              </a:spcBef>
              <a:buClrTx/>
              <a:buSzTx/>
              <a:buFontTx/>
              <a:buNone/>
            </a:pPr>
            <a:endParaRPr lang="fr-FR" altLang="fr-FR" sz="2400" b="1">
              <a:solidFill>
                <a:srgbClr val="F7C120"/>
              </a:solidFill>
              <a:latin typeface="Times" panose="02020603050405020304" pitchFamily="18" charset="0"/>
            </a:endParaRPr>
          </a:p>
        </p:txBody>
      </p:sp>
      <p:sp>
        <p:nvSpPr>
          <p:cNvPr id="105479" name="AutoShape 7"/>
          <p:cNvSpPr>
            <a:spLocks/>
          </p:cNvSpPr>
          <p:nvPr/>
        </p:nvSpPr>
        <p:spPr bwMode="auto">
          <a:xfrm>
            <a:off x="2286000" y="2133600"/>
            <a:ext cx="152400" cy="1371600"/>
          </a:xfrm>
          <a:prstGeom prst="rightBracket">
            <a:avLst>
              <a:gd name="adj" fmla="val 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5480" name="Line 8"/>
          <p:cNvSpPr>
            <a:spLocks noChangeShapeType="1"/>
          </p:cNvSpPr>
          <p:nvPr/>
        </p:nvSpPr>
        <p:spPr bwMode="auto">
          <a:xfrm>
            <a:off x="2590800" y="2819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5481" name="Line 9"/>
          <p:cNvSpPr>
            <a:spLocks noChangeShapeType="1"/>
          </p:cNvSpPr>
          <p:nvPr/>
        </p:nvSpPr>
        <p:spPr bwMode="auto">
          <a:xfrm>
            <a:off x="2514600" y="4343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548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548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DBDCB36-4430-4B92-A523-CCE2BF3D4C6F}" type="slidenum">
              <a:rPr lang="fr-FR" altLang="fr-FR" sz="1400" smtClean="0">
                <a:solidFill>
                  <a:schemeClr val="tx2"/>
                </a:solidFill>
              </a:rPr>
              <a:pPr>
                <a:spcBef>
                  <a:spcPct val="0"/>
                </a:spcBef>
                <a:buClrTx/>
                <a:buSzTx/>
                <a:buFontTx/>
                <a:buNone/>
              </a:pPr>
              <a:t>40</a:t>
            </a:fld>
            <a:endParaRPr lang="fr-FR" altLang="fr-FR" sz="1400" smtClean="0">
              <a:solidFill>
                <a:schemeClr val="tx2"/>
              </a:solidFill>
            </a:endParaRPr>
          </a:p>
        </p:txBody>
      </p:sp>
    </p:spTree>
    <p:extLst>
      <p:ext uri="{BB962C8B-B14F-4D97-AF65-F5344CB8AC3E}">
        <p14:creationId xmlns:p14="http://schemas.microsoft.com/office/powerpoint/2010/main" val="4470311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6499"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6500"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6501" name="Text Box 5"/>
          <p:cNvSpPr txBox="1">
            <a:spLocks noChangeArrowheads="1"/>
          </p:cNvSpPr>
          <p:nvPr/>
        </p:nvSpPr>
        <p:spPr bwMode="auto">
          <a:xfrm>
            <a:off x="457200" y="1981200"/>
            <a:ext cx="228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latin typeface="Times" panose="02020603050405020304" pitchFamily="18" charset="0"/>
              </a:rPr>
              <a:t>Variété</a:t>
            </a:r>
          </a:p>
          <a:p>
            <a:pPr>
              <a:spcBef>
                <a:spcPct val="50000"/>
              </a:spcBef>
              <a:buClrTx/>
              <a:buSzTx/>
              <a:buFontTx/>
              <a:buNone/>
            </a:pPr>
            <a:r>
              <a:rPr lang="fr-FR" altLang="fr-FR" sz="2400" b="1">
                <a:latin typeface="Times" panose="02020603050405020304" pitchFamily="18" charset="0"/>
              </a:rPr>
              <a:t>Identité</a:t>
            </a:r>
          </a:p>
          <a:p>
            <a:pPr>
              <a:spcBef>
                <a:spcPct val="50000"/>
              </a:spcBef>
              <a:buClrTx/>
              <a:buSzTx/>
              <a:buFontTx/>
              <a:buNone/>
            </a:pPr>
            <a:r>
              <a:rPr lang="fr-FR" altLang="fr-FR" sz="2400" b="1">
                <a:latin typeface="Times" panose="02020603050405020304" pitchFamily="18" charset="0"/>
              </a:rPr>
              <a:t>Signification</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Autonomie</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Feed-back</a:t>
            </a:r>
          </a:p>
        </p:txBody>
      </p:sp>
      <p:sp>
        <p:nvSpPr>
          <p:cNvPr id="106502" name="Text Box 6"/>
          <p:cNvSpPr txBox="1">
            <a:spLocks noChangeArrowheads="1"/>
          </p:cNvSpPr>
          <p:nvPr/>
        </p:nvSpPr>
        <p:spPr bwMode="auto">
          <a:xfrm>
            <a:off x="3429000" y="1981200"/>
            <a:ext cx="22860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solidFill>
                  <a:srgbClr val="F7C120"/>
                </a:solidFill>
                <a:latin typeface="Times" panose="02020603050405020304" pitchFamily="18" charset="0"/>
              </a:rPr>
              <a:t>Intérêt du travail</a:t>
            </a:r>
          </a:p>
          <a:p>
            <a:pPr>
              <a:spcBef>
                <a:spcPct val="50000"/>
              </a:spcBef>
              <a:buClrTx/>
              <a:buSzTx/>
              <a:buFontTx/>
              <a:buNone/>
            </a:pPr>
            <a:r>
              <a:rPr lang="fr-FR" altLang="fr-FR" sz="2400" b="1">
                <a:solidFill>
                  <a:srgbClr val="F7C120"/>
                </a:solidFill>
                <a:latin typeface="Times" panose="02020603050405020304" pitchFamily="18" charset="0"/>
              </a:rPr>
              <a:t>Sentiment de responsabilité vis-à-vis des résultats</a:t>
            </a:r>
          </a:p>
          <a:p>
            <a:pPr>
              <a:spcBef>
                <a:spcPct val="50000"/>
              </a:spcBef>
              <a:buClrTx/>
              <a:buSzTx/>
              <a:buFontTx/>
              <a:buNone/>
            </a:pPr>
            <a:r>
              <a:rPr lang="fr-FR" altLang="fr-FR" sz="2400" b="1">
                <a:solidFill>
                  <a:srgbClr val="F7C120"/>
                </a:solidFill>
                <a:latin typeface="Times" panose="02020603050405020304" pitchFamily="18" charset="0"/>
              </a:rPr>
              <a:t>Connaissance des résultats motiv=process.</a:t>
            </a:r>
          </a:p>
        </p:txBody>
      </p:sp>
      <p:sp>
        <p:nvSpPr>
          <p:cNvPr id="106503" name="AutoShape 7"/>
          <p:cNvSpPr>
            <a:spLocks/>
          </p:cNvSpPr>
          <p:nvPr/>
        </p:nvSpPr>
        <p:spPr bwMode="auto">
          <a:xfrm>
            <a:off x="2286000" y="2133600"/>
            <a:ext cx="152400" cy="1371600"/>
          </a:xfrm>
          <a:prstGeom prst="rightBracket">
            <a:avLst>
              <a:gd name="adj" fmla="val 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6504" name="Line 8"/>
          <p:cNvSpPr>
            <a:spLocks noChangeShapeType="1"/>
          </p:cNvSpPr>
          <p:nvPr/>
        </p:nvSpPr>
        <p:spPr bwMode="auto">
          <a:xfrm>
            <a:off x="2590800" y="2819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6505" name="Line 9"/>
          <p:cNvSpPr>
            <a:spLocks noChangeShapeType="1"/>
          </p:cNvSpPr>
          <p:nvPr/>
        </p:nvSpPr>
        <p:spPr bwMode="auto">
          <a:xfrm>
            <a:off x="2514600" y="4343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6506" name="Line 10"/>
          <p:cNvSpPr>
            <a:spLocks noChangeShapeType="1"/>
          </p:cNvSpPr>
          <p:nvPr/>
        </p:nvSpPr>
        <p:spPr bwMode="auto">
          <a:xfrm>
            <a:off x="2514600" y="5562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6507"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6508"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AE50DECF-E492-4D4D-875E-8B605261D25E}" type="slidenum">
              <a:rPr lang="fr-FR" altLang="fr-FR" sz="1400" smtClean="0">
                <a:solidFill>
                  <a:schemeClr val="tx2"/>
                </a:solidFill>
              </a:rPr>
              <a:pPr>
                <a:spcBef>
                  <a:spcPct val="0"/>
                </a:spcBef>
                <a:buClrTx/>
                <a:buSzTx/>
                <a:buFontTx/>
                <a:buNone/>
              </a:pPr>
              <a:t>41</a:t>
            </a:fld>
            <a:endParaRPr lang="fr-FR" altLang="fr-FR" sz="1400" smtClean="0">
              <a:solidFill>
                <a:schemeClr val="tx2"/>
              </a:solidFill>
            </a:endParaRPr>
          </a:p>
        </p:txBody>
      </p:sp>
    </p:spTree>
    <p:extLst>
      <p:ext uri="{BB962C8B-B14F-4D97-AF65-F5344CB8AC3E}">
        <p14:creationId xmlns:p14="http://schemas.microsoft.com/office/powerpoint/2010/main" val="320465356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7523"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7524"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7525" name="Text Box 5"/>
          <p:cNvSpPr txBox="1">
            <a:spLocks noChangeArrowheads="1"/>
          </p:cNvSpPr>
          <p:nvPr/>
        </p:nvSpPr>
        <p:spPr bwMode="auto">
          <a:xfrm>
            <a:off x="457200" y="1981200"/>
            <a:ext cx="228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latin typeface="Times" panose="02020603050405020304" pitchFamily="18" charset="0"/>
              </a:rPr>
              <a:t>Variété</a:t>
            </a:r>
          </a:p>
          <a:p>
            <a:pPr>
              <a:spcBef>
                <a:spcPct val="50000"/>
              </a:spcBef>
              <a:buClrTx/>
              <a:buSzTx/>
              <a:buFontTx/>
              <a:buNone/>
            </a:pPr>
            <a:r>
              <a:rPr lang="fr-FR" altLang="fr-FR" sz="2400" b="1">
                <a:latin typeface="Times" panose="02020603050405020304" pitchFamily="18" charset="0"/>
              </a:rPr>
              <a:t>Identité</a:t>
            </a:r>
          </a:p>
          <a:p>
            <a:pPr>
              <a:spcBef>
                <a:spcPct val="50000"/>
              </a:spcBef>
              <a:buClrTx/>
              <a:buSzTx/>
              <a:buFontTx/>
              <a:buNone/>
            </a:pPr>
            <a:r>
              <a:rPr lang="fr-FR" altLang="fr-FR" sz="2400" b="1">
                <a:latin typeface="Times" panose="02020603050405020304" pitchFamily="18" charset="0"/>
              </a:rPr>
              <a:t>Signification</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Autonomie</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Feed-back</a:t>
            </a:r>
          </a:p>
        </p:txBody>
      </p:sp>
      <p:sp>
        <p:nvSpPr>
          <p:cNvPr id="107526" name="Text Box 6"/>
          <p:cNvSpPr txBox="1">
            <a:spLocks noChangeArrowheads="1"/>
          </p:cNvSpPr>
          <p:nvPr/>
        </p:nvSpPr>
        <p:spPr bwMode="auto">
          <a:xfrm>
            <a:off x="3429000" y="1981200"/>
            <a:ext cx="2286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Intérêt du travail</a:t>
            </a:r>
          </a:p>
          <a:p>
            <a:pPr>
              <a:spcBef>
                <a:spcPct val="50000"/>
              </a:spcBef>
              <a:buClrTx/>
              <a:buSzTx/>
              <a:buFontTx/>
              <a:buNone/>
            </a:pPr>
            <a:r>
              <a:rPr lang="fr-FR" altLang="fr-FR" sz="2400" b="1">
                <a:latin typeface="Times" panose="02020603050405020304" pitchFamily="18" charset="0"/>
              </a:rPr>
              <a:t>Sentiment de responsabilité vis-à-vis des résultats</a:t>
            </a:r>
          </a:p>
          <a:p>
            <a:pPr>
              <a:spcBef>
                <a:spcPct val="50000"/>
              </a:spcBef>
              <a:buClrTx/>
              <a:buSzTx/>
              <a:buFontTx/>
              <a:buNone/>
            </a:pPr>
            <a:r>
              <a:rPr lang="fr-FR" altLang="fr-FR" sz="2400" b="1">
                <a:latin typeface="Times" panose="02020603050405020304" pitchFamily="18" charset="0"/>
              </a:rPr>
              <a:t>Connaissance des résultats</a:t>
            </a:r>
          </a:p>
        </p:txBody>
      </p:sp>
      <p:sp>
        <p:nvSpPr>
          <p:cNvPr id="107527" name="Text Box 7"/>
          <p:cNvSpPr txBox="1">
            <a:spLocks noChangeArrowheads="1"/>
          </p:cNvSpPr>
          <p:nvPr/>
        </p:nvSpPr>
        <p:spPr bwMode="auto">
          <a:xfrm>
            <a:off x="6705600" y="2133600"/>
            <a:ext cx="2286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solidFill>
                  <a:srgbClr val="F7C120"/>
                </a:solidFill>
                <a:latin typeface="Times" panose="02020603050405020304" pitchFamily="18" charset="0"/>
              </a:rPr>
              <a:t>Satisfaction</a:t>
            </a:r>
          </a:p>
          <a:p>
            <a:pPr>
              <a:spcBef>
                <a:spcPct val="50000"/>
              </a:spcBef>
              <a:buClrTx/>
              <a:buSzTx/>
              <a:buFontTx/>
              <a:buNone/>
            </a:pPr>
            <a:r>
              <a:rPr lang="fr-FR" altLang="fr-FR" sz="2400" b="1">
                <a:solidFill>
                  <a:srgbClr val="F7C120"/>
                </a:solidFill>
                <a:latin typeface="Times" panose="02020603050405020304" pitchFamily="18" charset="0"/>
              </a:rPr>
              <a:t>Motivation</a:t>
            </a:r>
          </a:p>
          <a:p>
            <a:pPr>
              <a:spcBef>
                <a:spcPct val="50000"/>
              </a:spcBef>
              <a:buClrTx/>
              <a:buSzTx/>
              <a:buFontTx/>
              <a:buNone/>
            </a:pPr>
            <a:r>
              <a:rPr lang="fr-FR" altLang="fr-FR" sz="2400" b="1">
                <a:solidFill>
                  <a:srgbClr val="F7C120"/>
                </a:solidFill>
                <a:latin typeface="Times" panose="02020603050405020304" pitchFamily="18" charset="0"/>
              </a:rPr>
              <a:t>Baisse absentéisme et turn-over</a:t>
            </a:r>
          </a:p>
        </p:txBody>
      </p:sp>
      <p:sp>
        <p:nvSpPr>
          <p:cNvPr id="107528" name="AutoShape 8"/>
          <p:cNvSpPr>
            <a:spLocks/>
          </p:cNvSpPr>
          <p:nvPr/>
        </p:nvSpPr>
        <p:spPr bwMode="auto">
          <a:xfrm>
            <a:off x="2286000" y="2133600"/>
            <a:ext cx="152400" cy="1371600"/>
          </a:xfrm>
          <a:prstGeom prst="rightBracket">
            <a:avLst>
              <a:gd name="adj" fmla="val 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7529" name="AutoShape 9"/>
          <p:cNvSpPr>
            <a:spLocks/>
          </p:cNvSpPr>
          <p:nvPr/>
        </p:nvSpPr>
        <p:spPr bwMode="auto">
          <a:xfrm>
            <a:off x="5791200" y="2590800"/>
            <a:ext cx="76200" cy="3429000"/>
          </a:xfrm>
          <a:prstGeom prst="rightBracket">
            <a:avLst>
              <a:gd name="adj" fmla="val 3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7530" name="Line 10"/>
          <p:cNvSpPr>
            <a:spLocks noChangeShapeType="1"/>
          </p:cNvSpPr>
          <p:nvPr/>
        </p:nvSpPr>
        <p:spPr bwMode="auto">
          <a:xfrm>
            <a:off x="2590800" y="2819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1" name="Line 11"/>
          <p:cNvSpPr>
            <a:spLocks noChangeShapeType="1"/>
          </p:cNvSpPr>
          <p:nvPr/>
        </p:nvSpPr>
        <p:spPr bwMode="auto">
          <a:xfrm>
            <a:off x="2514600" y="4343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2" name="Line 12"/>
          <p:cNvSpPr>
            <a:spLocks noChangeShapeType="1"/>
          </p:cNvSpPr>
          <p:nvPr/>
        </p:nvSpPr>
        <p:spPr bwMode="auto">
          <a:xfrm>
            <a:off x="2514600" y="5562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3" name="Line 13"/>
          <p:cNvSpPr>
            <a:spLocks noChangeShapeType="1"/>
          </p:cNvSpPr>
          <p:nvPr/>
        </p:nvSpPr>
        <p:spPr bwMode="auto">
          <a:xfrm>
            <a:off x="5943600" y="35052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4" name="Line 14"/>
          <p:cNvSpPr>
            <a:spLocks noChangeShapeType="1"/>
          </p:cNvSpPr>
          <p:nvPr/>
        </p:nvSpPr>
        <p:spPr bwMode="auto">
          <a:xfrm>
            <a:off x="5943600" y="4800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5" name="Line 15"/>
          <p:cNvSpPr>
            <a:spLocks noChangeShapeType="1"/>
          </p:cNvSpPr>
          <p:nvPr/>
        </p:nvSpPr>
        <p:spPr bwMode="auto">
          <a:xfrm>
            <a:off x="5943600" y="3962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753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753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3135E833-13E7-4F05-9314-37DC2BE61ABC}" type="slidenum">
              <a:rPr lang="fr-FR" altLang="fr-FR" sz="1400" smtClean="0">
                <a:solidFill>
                  <a:schemeClr val="tx2"/>
                </a:solidFill>
              </a:rPr>
              <a:pPr>
                <a:spcBef>
                  <a:spcPct val="0"/>
                </a:spcBef>
                <a:buClrTx/>
                <a:buSzTx/>
                <a:buFontTx/>
                <a:buNone/>
              </a:pPr>
              <a:t>42</a:t>
            </a:fld>
            <a:endParaRPr lang="fr-FR" altLang="fr-FR" sz="1400" smtClean="0">
              <a:solidFill>
                <a:schemeClr val="tx2"/>
              </a:solidFill>
            </a:endParaRPr>
          </a:p>
        </p:txBody>
      </p:sp>
    </p:spTree>
    <p:extLst>
      <p:ext uri="{BB962C8B-B14F-4D97-AF65-F5344CB8AC3E}">
        <p14:creationId xmlns:p14="http://schemas.microsoft.com/office/powerpoint/2010/main" val="1763809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685800" y="908720"/>
            <a:ext cx="7772400" cy="843880"/>
          </a:xfrm>
        </p:spPr>
        <p:txBody>
          <a:bodyPr lIns="99692" tIns="49847" rIns="99692" bIns="49847" anchor="t"/>
          <a:lstStyle/>
          <a:p>
            <a:r>
              <a:rPr lang="fr-FR" altLang="fr-FR" sz="1800" b="1" dirty="0" smtClean="0">
                <a:solidFill>
                  <a:schemeClr val="tx1"/>
                </a:solidFill>
              </a:rPr>
              <a:t>Caractéristiques du travail et états psychologiques</a:t>
            </a:r>
          </a:p>
        </p:txBody>
      </p:sp>
      <p:sp>
        <p:nvSpPr>
          <p:cNvPr id="108547" name="Rectangle 3"/>
          <p:cNvSpPr>
            <a:spLocks noGrp="1" noChangeArrowheads="1"/>
          </p:cNvSpPr>
          <p:nvPr>
            <p:ph type="body" idx="4294967295"/>
          </p:nvPr>
        </p:nvSpPr>
        <p:spPr>
          <a:xfrm>
            <a:off x="685800" y="1631950"/>
            <a:ext cx="7772400" cy="4465638"/>
          </a:xfrm>
        </p:spPr>
        <p:txBody>
          <a:bodyPr/>
          <a:lstStyle/>
          <a:p>
            <a:pPr marL="268288" indent="-268288">
              <a:tabLst>
                <a:tab pos="268288" algn="l"/>
                <a:tab pos="981075" algn="l"/>
              </a:tabLst>
            </a:pPr>
            <a:r>
              <a:rPr lang="fr-FR" altLang="fr-FR" sz="2200" b="1" dirty="0" smtClean="0"/>
              <a:t>ces caractéristiques du travail ne créent pas directement la motivation</a:t>
            </a:r>
          </a:p>
          <a:p>
            <a:pPr marL="268288" indent="-268288">
              <a:tabLst>
                <a:tab pos="268288" algn="l"/>
                <a:tab pos="981075" algn="l"/>
              </a:tabLst>
            </a:pPr>
            <a:r>
              <a:rPr lang="fr-FR" altLang="fr-FR" sz="2200" b="1" dirty="0" smtClean="0"/>
              <a:t>elles font naître des états psychologiques intermédiaires qui entraînent la motivation</a:t>
            </a:r>
          </a:p>
          <a:p>
            <a:pPr marL="268288" indent="-268288">
              <a:tabLst>
                <a:tab pos="268288" algn="l"/>
                <a:tab pos="981075" algn="l"/>
              </a:tabLst>
            </a:pPr>
            <a:r>
              <a:rPr lang="fr-FR" altLang="fr-FR" sz="2200" b="1" dirty="0" smtClean="0">
                <a:solidFill>
                  <a:srgbClr val="F7C120"/>
                </a:solidFill>
              </a:rPr>
              <a:t>à condition que les individus éprouvent un besoin personnel de développement</a:t>
            </a:r>
          </a:p>
        </p:txBody>
      </p:sp>
      <p:sp>
        <p:nvSpPr>
          <p:cNvPr id="10854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854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C65E1DD-9928-45AF-ADC6-40830E6E92F0}" type="slidenum">
              <a:rPr lang="fr-FR" altLang="fr-FR" sz="1400" smtClean="0">
                <a:solidFill>
                  <a:schemeClr val="tx2"/>
                </a:solidFill>
              </a:rPr>
              <a:pPr>
                <a:spcBef>
                  <a:spcPct val="0"/>
                </a:spcBef>
                <a:buClrTx/>
                <a:buSzTx/>
                <a:buFontTx/>
                <a:buNone/>
              </a:pPr>
              <a:t>43</a:t>
            </a:fld>
            <a:endParaRPr lang="fr-FR" altLang="fr-FR" sz="1400" smtClean="0">
              <a:solidFill>
                <a:schemeClr val="tx2"/>
              </a:solidFill>
            </a:endParaRPr>
          </a:p>
        </p:txBody>
      </p:sp>
    </p:spTree>
    <p:extLst>
      <p:ext uri="{BB962C8B-B14F-4D97-AF65-F5344CB8AC3E}">
        <p14:creationId xmlns:p14="http://schemas.microsoft.com/office/powerpoint/2010/main" val="40086924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334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Caractéristiques</a:t>
            </a:r>
          </a:p>
          <a:p>
            <a:pPr algn="ctr">
              <a:spcBef>
                <a:spcPct val="0"/>
              </a:spcBef>
              <a:buClrTx/>
              <a:buSzTx/>
              <a:buFontTx/>
              <a:buNone/>
            </a:pPr>
            <a:r>
              <a:rPr lang="fr-FR" altLang="fr-FR" sz="2400" b="1">
                <a:latin typeface="Times" panose="02020603050405020304" pitchFamily="18" charset="0"/>
              </a:rPr>
              <a:t>du travail</a:t>
            </a:r>
          </a:p>
        </p:txBody>
      </p:sp>
      <p:sp>
        <p:nvSpPr>
          <p:cNvPr id="109571" name="Rectangle 3"/>
          <p:cNvSpPr>
            <a:spLocks noChangeArrowheads="1"/>
          </p:cNvSpPr>
          <p:nvPr/>
        </p:nvSpPr>
        <p:spPr bwMode="auto">
          <a:xfrm>
            <a:off x="34290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États</a:t>
            </a:r>
          </a:p>
          <a:p>
            <a:pPr algn="ctr">
              <a:spcBef>
                <a:spcPct val="0"/>
              </a:spcBef>
              <a:buClrTx/>
              <a:buSzTx/>
              <a:buFontTx/>
              <a:buNone/>
            </a:pPr>
            <a:r>
              <a:rPr lang="fr-FR" altLang="fr-FR" sz="2400" b="1">
                <a:latin typeface="Times" panose="02020603050405020304" pitchFamily="18" charset="0"/>
              </a:rPr>
              <a:t>psychologiques</a:t>
            </a:r>
          </a:p>
        </p:txBody>
      </p:sp>
      <p:sp>
        <p:nvSpPr>
          <p:cNvPr id="109572" name="Rectangle 4"/>
          <p:cNvSpPr>
            <a:spLocks noChangeArrowheads="1"/>
          </p:cNvSpPr>
          <p:nvPr/>
        </p:nvSpPr>
        <p:spPr bwMode="auto">
          <a:xfrm>
            <a:off x="6324600" y="533400"/>
            <a:ext cx="2590800" cy="1295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Résultats</a:t>
            </a:r>
          </a:p>
        </p:txBody>
      </p:sp>
      <p:sp>
        <p:nvSpPr>
          <p:cNvPr id="109573" name="Text Box 5"/>
          <p:cNvSpPr txBox="1">
            <a:spLocks noChangeArrowheads="1"/>
          </p:cNvSpPr>
          <p:nvPr/>
        </p:nvSpPr>
        <p:spPr bwMode="auto">
          <a:xfrm>
            <a:off x="457200" y="1981200"/>
            <a:ext cx="228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r>
              <a:rPr lang="fr-FR" altLang="fr-FR" sz="2400" b="1">
                <a:latin typeface="Times" panose="02020603050405020304" pitchFamily="18" charset="0"/>
              </a:rPr>
              <a:t>Variété</a:t>
            </a:r>
          </a:p>
          <a:p>
            <a:pPr>
              <a:spcBef>
                <a:spcPct val="50000"/>
              </a:spcBef>
              <a:buClrTx/>
              <a:buSzTx/>
              <a:buFontTx/>
              <a:buNone/>
            </a:pPr>
            <a:r>
              <a:rPr lang="fr-FR" altLang="fr-FR" sz="2400" b="1">
                <a:latin typeface="Times" panose="02020603050405020304" pitchFamily="18" charset="0"/>
              </a:rPr>
              <a:t>Identité</a:t>
            </a:r>
          </a:p>
          <a:p>
            <a:pPr>
              <a:spcBef>
                <a:spcPct val="50000"/>
              </a:spcBef>
              <a:buClrTx/>
              <a:buSzTx/>
              <a:buFontTx/>
              <a:buNone/>
            </a:pPr>
            <a:r>
              <a:rPr lang="fr-FR" altLang="fr-FR" sz="2400" b="1">
                <a:latin typeface="Times" panose="02020603050405020304" pitchFamily="18" charset="0"/>
              </a:rPr>
              <a:t>Signification</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Autonomie</a:t>
            </a:r>
          </a:p>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Feed-back</a:t>
            </a:r>
          </a:p>
        </p:txBody>
      </p:sp>
      <p:sp>
        <p:nvSpPr>
          <p:cNvPr id="109574" name="Text Box 6"/>
          <p:cNvSpPr txBox="1">
            <a:spLocks noChangeArrowheads="1"/>
          </p:cNvSpPr>
          <p:nvPr/>
        </p:nvSpPr>
        <p:spPr bwMode="auto">
          <a:xfrm>
            <a:off x="3429000" y="1981200"/>
            <a:ext cx="2286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r>
              <a:rPr lang="fr-FR" altLang="fr-FR" sz="2400" b="1">
                <a:latin typeface="Times" panose="02020603050405020304" pitchFamily="18" charset="0"/>
              </a:rPr>
              <a:t>Intérêt du travail</a:t>
            </a:r>
          </a:p>
          <a:p>
            <a:pPr>
              <a:spcBef>
                <a:spcPct val="50000"/>
              </a:spcBef>
              <a:buClrTx/>
              <a:buSzTx/>
              <a:buFontTx/>
              <a:buNone/>
            </a:pPr>
            <a:r>
              <a:rPr lang="fr-FR" altLang="fr-FR" sz="2400" b="1">
                <a:latin typeface="Times" panose="02020603050405020304" pitchFamily="18" charset="0"/>
              </a:rPr>
              <a:t>Sentiment de responsabilité vis-à-vis des résultats</a:t>
            </a:r>
          </a:p>
          <a:p>
            <a:pPr>
              <a:spcBef>
                <a:spcPct val="50000"/>
              </a:spcBef>
              <a:buClrTx/>
              <a:buSzTx/>
              <a:buFontTx/>
              <a:buNone/>
            </a:pPr>
            <a:r>
              <a:rPr lang="fr-FR" altLang="fr-FR" sz="2400" b="1">
                <a:latin typeface="Times" panose="02020603050405020304" pitchFamily="18" charset="0"/>
              </a:rPr>
              <a:t>Connaissance des résultats</a:t>
            </a:r>
          </a:p>
        </p:txBody>
      </p:sp>
      <p:sp>
        <p:nvSpPr>
          <p:cNvPr id="109575" name="Text Box 7"/>
          <p:cNvSpPr txBox="1">
            <a:spLocks noChangeArrowheads="1"/>
          </p:cNvSpPr>
          <p:nvPr/>
        </p:nvSpPr>
        <p:spPr bwMode="auto">
          <a:xfrm>
            <a:off x="6858000" y="2271713"/>
            <a:ext cx="22860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50000"/>
              </a:spcBef>
              <a:buClrTx/>
              <a:buSzTx/>
              <a:buFontTx/>
              <a:buNone/>
            </a:pPr>
            <a:endParaRPr lang="fr-FR" altLang="fr-FR" sz="2400" b="1">
              <a:latin typeface="Times" panose="02020603050405020304" pitchFamily="18" charset="0"/>
            </a:endParaRPr>
          </a:p>
          <a:p>
            <a:pPr>
              <a:spcBef>
                <a:spcPct val="50000"/>
              </a:spcBef>
              <a:buClrTx/>
              <a:buSzTx/>
              <a:buFontTx/>
              <a:buNone/>
            </a:pPr>
            <a:endParaRPr lang="fr-FR" altLang="fr-FR" sz="2400" b="1">
              <a:latin typeface="Times" panose="02020603050405020304" pitchFamily="18" charset="0"/>
            </a:endParaRPr>
          </a:p>
          <a:p>
            <a:pPr>
              <a:lnSpc>
                <a:spcPct val="110000"/>
              </a:lnSpc>
              <a:spcBef>
                <a:spcPct val="50000"/>
              </a:spcBef>
              <a:buClrTx/>
              <a:buSzTx/>
              <a:buFontTx/>
              <a:buNone/>
            </a:pPr>
            <a:r>
              <a:rPr lang="fr-FR" altLang="fr-FR" sz="2400" b="1">
                <a:latin typeface="Times" panose="02020603050405020304" pitchFamily="18" charset="0"/>
              </a:rPr>
              <a:t>Satisfaction</a:t>
            </a:r>
          </a:p>
          <a:p>
            <a:pPr>
              <a:lnSpc>
                <a:spcPct val="110000"/>
              </a:lnSpc>
              <a:spcBef>
                <a:spcPct val="0"/>
              </a:spcBef>
              <a:buClrTx/>
              <a:buSzTx/>
              <a:buFontTx/>
              <a:buNone/>
            </a:pPr>
            <a:r>
              <a:rPr lang="fr-FR" altLang="fr-FR" sz="2400" b="1">
                <a:latin typeface="Times" panose="02020603050405020304" pitchFamily="18" charset="0"/>
              </a:rPr>
              <a:t>Motivation Baisse de l</a:t>
            </a:r>
            <a:r>
              <a:rPr lang="ja-JP" altLang="fr-FR" sz="2400" b="1">
                <a:latin typeface="Times" panose="02020603050405020304" pitchFamily="18" charset="0"/>
              </a:rPr>
              <a:t>’</a:t>
            </a:r>
            <a:r>
              <a:rPr lang="fr-FR" altLang="ja-JP" sz="2400" b="1">
                <a:latin typeface="Times" panose="02020603050405020304" pitchFamily="18" charset="0"/>
              </a:rPr>
              <a:t> absentéisme et du turn-over</a:t>
            </a:r>
            <a:endParaRPr lang="fr-FR" altLang="fr-FR" sz="2400" b="1">
              <a:latin typeface="Times" panose="02020603050405020304" pitchFamily="18" charset="0"/>
            </a:endParaRPr>
          </a:p>
        </p:txBody>
      </p:sp>
      <p:sp>
        <p:nvSpPr>
          <p:cNvPr id="109576" name="Rectangle 8"/>
          <p:cNvSpPr>
            <a:spLocks noChangeArrowheads="1"/>
          </p:cNvSpPr>
          <p:nvPr/>
        </p:nvSpPr>
        <p:spPr bwMode="auto">
          <a:xfrm>
            <a:off x="1524000" y="6172200"/>
            <a:ext cx="6400800" cy="5334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ctr">
              <a:spcBef>
                <a:spcPct val="0"/>
              </a:spcBef>
              <a:buClrTx/>
              <a:buSzTx/>
              <a:buFontTx/>
              <a:buNone/>
            </a:pPr>
            <a:r>
              <a:rPr lang="fr-FR" altLang="fr-FR" sz="2400" b="1">
                <a:latin typeface="Times" panose="02020603050405020304" pitchFamily="18" charset="0"/>
              </a:rPr>
              <a:t>Besoin d</a:t>
            </a:r>
            <a:r>
              <a:rPr lang="ja-JP" altLang="fr-FR" sz="2400" b="1">
                <a:latin typeface="Times" panose="02020603050405020304" pitchFamily="18" charset="0"/>
              </a:rPr>
              <a:t>’</a:t>
            </a:r>
            <a:r>
              <a:rPr lang="fr-FR" altLang="ja-JP" sz="2400" b="1">
                <a:latin typeface="Times" panose="02020603050405020304" pitchFamily="18" charset="0"/>
              </a:rPr>
              <a:t>accomplissement personnel</a:t>
            </a:r>
            <a:endParaRPr lang="fr-FR" altLang="fr-FR" sz="2400" b="1">
              <a:latin typeface="Times" panose="02020603050405020304" pitchFamily="18" charset="0"/>
            </a:endParaRPr>
          </a:p>
        </p:txBody>
      </p:sp>
      <p:sp>
        <p:nvSpPr>
          <p:cNvPr id="109577" name="AutoShape 9"/>
          <p:cNvSpPr>
            <a:spLocks/>
          </p:cNvSpPr>
          <p:nvPr/>
        </p:nvSpPr>
        <p:spPr bwMode="auto">
          <a:xfrm>
            <a:off x="2286000" y="2133600"/>
            <a:ext cx="152400" cy="1371600"/>
          </a:xfrm>
          <a:prstGeom prst="rightBracket">
            <a:avLst>
              <a:gd name="adj" fmla="val 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9578" name="AutoShape 10"/>
          <p:cNvSpPr>
            <a:spLocks/>
          </p:cNvSpPr>
          <p:nvPr/>
        </p:nvSpPr>
        <p:spPr bwMode="auto">
          <a:xfrm>
            <a:off x="5791200" y="2590800"/>
            <a:ext cx="76200" cy="3429000"/>
          </a:xfrm>
          <a:prstGeom prst="rightBracket">
            <a:avLst>
              <a:gd name="adj" fmla="val 37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endParaRPr lang="fr-FR" altLang="fr-FR" sz="1800">
              <a:latin typeface="Arial" panose="020B0604020202020204" pitchFamily="34" charset="0"/>
            </a:endParaRPr>
          </a:p>
        </p:txBody>
      </p:sp>
      <p:sp>
        <p:nvSpPr>
          <p:cNvPr id="109579" name="Line 11"/>
          <p:cNvSpPr>
            <a:spLocks noChangeShapeType="1"/>
          </p:cNvSpPr>
          <p:nvPr/>
        </p:nvSpPr>
        <p:spPr bwMode="auto">
          <a:xfrm>
            <a:off x="2590800" y="2819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0" name="Line 12"/>
          <p:cNvSpPr>
            <a:spLocks noChangeShapeType="1"/>
          </p:cNvSpPr>
          <p:nvPr/>
        </p:nvSpPr>
        <p:spPr bwMode="auto">
          <a:xfrm>
            <a:off x="2514600" y="4343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1" name="Line 13"/>
          <p:cNvSpPr>
            <a:spLocks noChangeShapeType="1"/>
          </p:cNvSpPr>
          <p:nvPr/>
        </p:nvSpPr>
        <p:spPr bwMode="auto">
          <a:xfrm>
            <a:off x="2514600" y="5562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2" name="Line 14"/>
          <p:cNvSpPr>
            <a:spLocks noChangeShapeType="1"/>
          </p:cNvSpPr>
          <p:nvPr/>
        </p:nvSpPr>
        <p:spPr bwMode="auto">
          <a:xfrm>
            <a:off x="5943600" y="4038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3" name="Line 15"/>
          <p:cNvSpPr>
            <a:spLocks noChangeShapeType="1"/>
          </p:cNvSpPr>
          <p:nvPr/>
        </p:nvSpPr>
        <p:spPr bwMode="auto">
          <a:xfrm>
            <a:off x="5943600" y="48768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4" name="Line 16"/>
          <p:cNvSpPr>
            <a:spLocks noChangeShapeType="1"/>
          </p:cNvSpPr>
          <p:nvPr/>
        </p:nvSpPr>
        <p:spPr bwMode="auto">
          <a:xfrm flipV="1">
            <a:off x="8382000" y="5867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5" name="Line 17"/>
          <p:cNvSpPr>
            <a:spLocks noChangeShapeType="1"/>
          </p:cNvSpPr>
          <p:nvPr/>
        </p:nvSpPr>
        <p:spPr bwMode="auto">
          <a:xfrm flipV="1">
            <a:off x="1066800" y="58674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6" name="Line 18"/>
          <p:cNvSpPr>
            <a:spLocks noChangeShapeType="1"/>
          </p:cNvSpPr>
          <p:nvPr/>
        </p:nvSpPr>
        <p:spPr bwMode="auto">
          <a:xfrm>
            <a:off x="1066800" y="640080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9587" name="Line 19"/>
          <p:cNvSpPr>
            <a:spLocks noChangeShapeType="1"/>
          </p:cNvSpPr>
          <p:nvPr/>
        </p:nvSpPr>
        <p:spPr bwMode="auto">
          <a:xfrm>
            <a:off x="7924800" y="640080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9588" name="Line 20"/>
          <p:cNvSpPr>
            <a:spLocks noChangeShapeType="1"/>
          </p:cNvSpPr>
          <p:nvPr/>
        </p:nvSpPr>
        <p:spPr bwMode="auto">
          <a:xfrm>
            <a:off x="5943600" y="36576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9589"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09590"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2CE96AC7-9D05-445F-8EC1-4267B52CA1A8}" type="slidenum">
              <a:rPr lang="fr-FR" altLang="fr-FR" sz="1400" smtClean="0">
                <a:solidFill>
                  <a:schemeClr val="tx2"/>
                </a:solidFill>
              </a:rPr>
              <a:pPr>
                <a:spcBef>
                  <a:spcPct val="0"/>
                </a:spcBef>
                <a:buClrTx/>
                <a:buSzTx/>
                <a:buFontTx/>
                <a:buNone/>
              </a:pPr>
              <a:t>44</a:t>
            </a:fld>
            <a:endParaRPr lang="fr-FR" altLang="fr-FR" sz="1400" smtClean="0">
              <a:solidFill>
                <a:schemeClr val="tx2"/>
              </a:solidFill>
            </a:endParaRPr>
          </a:p>
        </p:txBody>
      </p:sp>
    </p:spTree>
    <p:extLst>
      <p:ext uri="{BB962C8B-B14F-4D97-AF65-F5344CB8AC3E}">
        <p14:creationId xmlns:p14="http://schemas.microsoft.com/office/powerpoint/2010/main" val="397186985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re 3"/>
          <p:cNvSpPr>
            <a:spLocks noGrp="1"/>
          </p:cNvSpPr>
          <p:nvPr>
            <p:ph type="title"/>
          </p:nvPr>
        </p:nvSpPr>
        <p:spPr/>
        <p:txBody>
          <a:bodyPr/>
          <a:lstStyle/>
          <a:p>
            <a:pPr algn="ctr"/>
            <a:r>
              <a:rPr lang="fr-FR" altLang="fr-FR" b="1" dirty="0" smtClean="0"/>
              <a:t>																Théorie de Vroom</a:t>
            </a:r>
          </a:p>
        </p:txBody>
      </p:sp>
      <p:sp>
        <p:nvSpPr>
          <p:cNvPr id="110595"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10596"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F0CCBD10-13A2-4878-9B43-EEB3B6E16EDD}" type="slidenum">
              <a:rPr lang="fr-FR" altLang="fr-FR" sz="1400" smtClean="0">
                <a:solidFill>
                  <a:schemeClr val="tx2"/>
                </a:solidFill>
              </a:rPr>
              <a:pPr>
                <a:spcBef>
                  <a:spcPct val="0"/>
                </a:spcBef>
                <a:buClrTx/>
                <a:buSzTx/>
                <a:buFontTx/>
                <a:buNone/>
              </a:pPr>
              <a:t>45</a:t>
            </a:fld>
            <a:endParaRPr lang="fr-FR" altLang="fr-FR" sz="1400" smtClean="0">
              <a:solidFill>
                <a:schemeClr val="tx2"/>
              </a:solidFill>
            </a:endParaRPr>
          </a:p>
        </p:txBody>
      </p:sp>
      <p:pic>
        <p:nvPicPr>
          <p:cNvPr id="110597" name="Picture 2" descr="Résultat de recherche d'images pour &quot;théorie de vroom&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052513"/>
            <a:ext cx="8859837"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949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re 3"/>
          <p:cNvSpPr>
            <a:spLocks noGrp="1"/>
          </p:cNvSpPr>
          <p:nvPr>
            <p:ph type="title"/>
          </p:nvPr>
        </p:nvSpPr>
        <p:spPr/>
        <p:txBody>
          <a:bodyPr/>
          <a:lstStyle/>
          <a:p>
            <a:pPr algn="ctr"/>
            <a:r>
              <a:rPr lang="fr-FR" altLang="fr-FR" dirty="0" smtClean="0"/>
              <a:t>																Théorie de Vroom</a:t>
            </a:r>
          </a:p>
        </p:txBody>
      </p:sp>
      <p:sp>
        <p:nvSpPr>
          <p:cNvPr id="111619" name="Espace réservé du contenu 4"/>
          <p:cNvSpPr>
            <a:spLocks noGrp="1"/>
          </p:cNvSpPr>
          <p:nvPr>
            <p:ph sz="quarter" idx="1"/>
          </p:nvPr>
        </p:nvSpPr>
        <p:spPr>
          <a:xfrm>
            <a:off x="457200" y="1219200"/>
            <a:ext cx="8229600" cy="4937125"/>
          </a:xfrm>
        </p:spPr>
        <p:txBody>
          <a:bodyPr/>
          <a:lstStyle/>
          <a:p>
            <a:endParaRPr lang="fr-FR" altLang="fr-FR" smtClean="0"/>
          </a:p>
        </p:txBody>
      </p:sp>
      <p:sp>
        <p:nvSpPr>
          <p:cNvPr id="11162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11162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5F7C5B24-3667-4F61-9BCE-2BCFE7EBAC1D}" type="slidenum">
              <a:rPr lang="fr-FR" altLang="fr-FR" sz="1400" smtClean="0">
                <a:solidFill>
                  <a:schemeClr val="tx2"/>
                </a:solidFill>
              </a:rPr>
              <a:pPr>
                <a:spcBef>
                  <a:spcPct val="0"/>
                </a:spcBef>
                <a:buClrTx/>
                <a:buSzTx/>
                <a:buFontTx/>
                <a:buNone/>
              </a:pPr>
              <a:t>46</a:t>
            </a:fld>
            <a:endParaRPr lang="fr-FR" altLang="fr-FR" sz="1400" smtClean="0">
              <a:solidFill>
                <a:schemeClr val="tx2"/>
              </a:solidFill>
            </a:endParaRPr>
          </a:p>
        </p:txBody>
      </p:sp>
      <p:pic>
        <p:nvPicPr>
          <p:cNvPr id="111622"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227138"/>
            <a:ext cx="82216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47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5"/>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lgn="r">
              <a:spcBef>
                <a:spcPct val="0"/>
              </a:spcBef>
              <a:buClrTx/>
              <a:buSzTx/>
              <a:buFontTx/>
              <a:buNone/>
            </a:pPr>
            <a:fld id="{78F20ECF-7213-474B-BD66-855D2360E090}" type="slidenum">
              <a:rPr lang="fr-FR" altLang="fr-FR" sz="1000">
                <a:solidFill>
                  <a:schemeClr val="bg1"/>
                </a:solidFill>
                <a:latin typeface="Verdana" panose="020B0604030504040204" pitchFamily="34" charset="0"/>
              </a:rPr>
              <a:pPr algn="r">
                <a:spcBef>
                  <a:spcPct val="0"/>
                </a:spcBef>
                <a:buClrTx/>
                <a:buSzTx/>
                <a:buFontTx/>
                <a:buNone/>
              </a:pPr>
              <a:t>5</a:t>
            </a:fld>
            <a:endParaRPr lang="fr-FR" altLang="fr-FR" sz="1000">
              <a:solidFill>
                <a:schemeClr val="bg1"/>
              </a:solidFill>
              <a:latin typeface="Verdana" panose="020B0604030504040204" pitchFamily="34" charset="0"/>
            </a:endParaRPr>
          </a:p>
        </p:txBody>
      </p:sp>
      <p:sp>
        <p:nvSpPr>
          <p:cNvPr id="45059" name="Rectangle 2"/>
          <p:cNvSpPr>
            <a:spLocks noGrp="1" noChangeArrowheads="1"/>
          </p:cNvSpPr>
          <p:nvPr>
            <p:ph type="title" idx="4294967295"/>
          </p:nvPr>
        </p:nvSpPr>
        <p:spPr/>
        <p:txBody>
          <a:bodyPr lIns="99692" tIns="49847" rIns="99692" bIns="49847" anchor="t"/>
          <a:lstStyle/>
          <a:p>
            <a:pPr algn="ctr"/>
            <a:r>
              <a:rPr lang="fr-FR" altLang="fr-FR" sz="2800" dirty="0" smtClean="0"/>
              <a:t>													La motivation au travail: définition</a:t>
            </a:r>
          </a:p>
        </p:txBody>
      </p:sp>
      <p:sp>
        <p:nvSpPr>
          <p:cNvPr id="45060" name="Rectangle 3"/>
          <p:cNvSpPr>
            <a:spLocks noGrp="1" noChangeArrowheads="1"/>
          </p:cNvSpPr>
          <p:nvPr>
            <p:ph type="body" idx="4294967295"/>
          </p:nvPr>
        </p:nvSpPr>
        <p:spPr/>
        <p:txBody>
          <a:bodyPr/>
          <a:lstStyle/>
          <a:p>
            <a:pPr marL="268288" indent="-268288">
              <a:tabLst>
                <a:tab pos="268288" algn="l"/>
                <a:tab pos="981075" algn="l"/>
              </a:tabLst>
            </a:pPr>
            <a:r>
              <a:rPr lang="fr-FR" altLang="fr-FR" sz="2200" smtClean="0"/>
              <a:t>Pour Vallerand et Thill (1993), </a:t>
            </a:r>
            <a:r>
              <a:rPr lang="fr-FR" altLang="fr-FR" sz="2200" i="1" smtClean="0"/>
              <a:t>« le concept de motivation représente le construit hypothétique utilisé, afin de décrire les forces internes et/ou externes produisant le </a:t>
            </a:r>
            <a:r>
              <a:rPr lang="fr-FR" altLang="fr-FR" sz="2200" i="1" u="sng" smtClean="0"/>
              <a:t>déclanchement</a:t>
            </a:r>
            <a:r>
              <a:rPr lang="fr-FR" altLang="fr-FR" sz="2200" i="1" smtClean="0"/>
              <a:t>, la </a:t>
            </a:r>
            <a:r>
              <a:rPr lang="fr-FR" altLang="fr-FR" sz="2200" i="1" u="sng" smtClean="0"/>
              <a:t>direction</a:t>
            </a:r>
            <a:r>
              <a:rPr lang="fr-FR" altLang="fr-FR" sz="2200" i="1" smtClean="0"/>
              <a:t>, </a:t>
            </a:r>
            <a:r>
              <a:rPr lang="fr-FR" altLang="fr-FR" sz="2200" i="1" u="sng" smtClean="0"/>
              <a:t>l</a:t>
            </a:r>
            <a:r>
              <a:rPr lang="ja-JP" altLang="fr-FR" sz="2200" i="1" u="sng" smtClean="0"/>
              <a:t>’</a:t>
            </a:r>
            <a:r>
              <a:rPr lang="fr-FR" altLang="ja-JP" sz="2200" i="1" u="sng" smtClean="0"/>
              <a:t>intensité</a:t>
            </a:r>
            <a:r>
              <a:rPr lang="fr-FR" altLang="ja-JP" sz="2200" i="1" smtClean="0"/>
              <a:t> et la </a:t>
            </a:r>
            <a:r>
              <a:rPr lang="fr-FR" altLang="ja-JP" sz="2200" i="1" u="sng" smtClean="0"/>
              <a:t>persistance</a:t>
            </a:r>
            <a:r>
              <a:rPr lang="fr-FR" altLang="ja-JP" sz="2200" i="1" smtClean="0"/>
              <a:t> du comportement »</a:t>
            </a:r>
            <a:r>
              <a:rPr lang="fr-FR" altLang="ja-JP" sz="2200" smtClean="0"/>
              <a:t>.</a:t>
            </a:r>
          </a:p>
          <a:p>
            <a:pPr marL="268288" indent="-268288">
              <a:buFont typeface="Wingdings 3" panose="05040102010807070707" pitchFamily="18" charset="2"/>
              <a:buNone/>
              <a:tabLst>
                <a:tab pos="268288" algn="l"/>
                <a:tab pos="981075" algn="l"/>
              </a:tabLst>
            </a:pPr>
            <a:endParaRPr lang="fr-FR" altLang="fr-FR" sz="2200" smtClean="0"/>
          </a:p>
          <a:p>
            <a:pPr marL="268288" indent="-268288">
              <a:tabLst>
                <a:tab pos="268288" algn="l"/>
                <a:tab pos="981075" algn="l"/>
              </a:tabLst>
            </a:pPr>
            <a:r>
              <a:rPr lang="fr-FR" altLang="fr-FR" sz="2200" smtClean="0"/>
              <a:t>Pour Campbell et al. (1976, p.65), la motivation correspond aux « </a:t>
            </a:r>
            <a:r>
              <a:rPr lang="fr-FR" altLang="fr-FR" sz="2200" i="1" smtClean="0"/>
              <a:t>déterminants (a) du choix de produire des efforts pour un certain travail, (b) du choix de déployer une certaine quantité d</a:t>
            </a:r>
            <a:r>
              <a:rPr lang="ja-JP" altLang="fr-FR" sz="2200" i="1" smtClean="0"/>
              <a:t>’</a:t>
            </a:r>
            <a:r>
              <a:rPr lang="fr-FR" altLang="ja-JP" sz="2200" i="1" smtClean="0"/>
              <a:t>effort, et (c) du choix de persister à déployer des efforts au cours d</a:t>
            </a:r>
            <a:r>
              <a:rPr lang="ja-JP" altLang="fr-FR" sz="2200" i="1" smtClean="0"/>
              <a:t>’</a:t>
            </a:r>
            <a:r>
              <a:rPr lang="fr-FR" altLang="ja-JP" sz="2200" i="1" smtClean="0"/>
              <a:t>une période. </a:t>
            </a:r>
          </a:p>
          <a:p>
            <a:pPr marL="268288" indent="-268288">
              <a:buFont typeface="Wingdings 3" panose="05040102010807070707" pitchFamily="18" charset="2"/>
              <a:buNone/>
              <a:tabLst>
                <a:tab pos="268288" algn="l"/>
                <a:tab pos="981075" algn="l"/>
              </a:tabLst>
            </a:pPr>
            <a:endParaRPr lang="fr-FR" altLang="fr-FR" sz="2200" i="1" smtClean="0"/>
          </a:p>
          <a:p>
            <a:pPr marL="268288" indent="-268288">
              <a:tabLst>
                <a:tab pos="268288" algn="l"/>
                <a:tab pos="981075" algn="l"/>
              </a:tabLst>
            </a:pPr>
            <a:r>
              <a:rPr lang="fr-FR" altLang="fr-FR" sz="2200" i="1" smtClean="0"/>
              <a:t>La motivation a trait à un ensemble de rapports de variables qui expliquent la </a:t>
            </a:r>
            <a:r>
              <a:rPr lang="fr-FR" altLang="fr-FR" sz="2200" i="1" u="sng" smtClean="0"/>
              <a:t>direction</a:t>
            </a:r>
            <a:r>
              <a:rPr lang="fr-FR" altLang="fr-FR" sz="2200" i="1" smtClean="0"/>
              <a:t>, l</a:t>
            </a:r>
            <a:r>
              <a:rPr lang="ja-JP" altLang="fr-FR" sz="2200" i="1" smtClean="0"/>
              <a:t>’</a:t>
            </a:r>
            <a:r>
              <a:rPr lang="fr-FR" altLang="ja-JP" sz="2200" i="1" u="sng" smtClean="0"/>
              <a:t>ampleur</a:t>
            </a:r>
            <a:r>
              <a:rPr lang="fr-FR" altLang="ja-JP" sz="2200" i="1" smtClean="0"/>
              <a:t>, et la </a:t>
            </a:r>
            <a:r>
              <a:rPr lang="fr-FR" altLang="ja-JP" sz="2200" i="1" u="sng" smtClean="0"/>
              <a:t>persistance</a:t>
            </a:r>
            <a:r>
              <a:rPr lang="fr-FR" altLang="ja-JP" sz="2200" i="1" smtClean="0"/>
              <a:t> du comportement individuel. </a:t>
            </a:r>
            <a:endParaRPr lang="fr-FR" altLang="fr-FR" sz="2200" smtClean="0"/>
          </a:p>
        </p:txBody>
      </p:sp>
      <p:sp>
        <p:nvSpPr>
          <p:cNvPr id="4506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4506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BF709C4-9384-4810-A116-6204E4E4F129}" type="slidenum">
              <a:rPr lang="fr-FR" altLang="fr-FR" sz="1400" smtClean="0">
                <a:solidFill>
                  <a:schemeClr val="tx2"/>
                </a:solidFill>
              </a:rPr>
              <a:pPr>
                <a:spcBef>
                  <a:spcPct val="0"/>
                </a:spcBef>
                <a:buClrTx/>
                <a:buSzTx/>
                <a:buFontTx/>
                <a:buNone/>
              </a:pPr>
              <a:t>5</a:t>
            </a:fld>
            <a:endParaRPr lang="fr-FR" altLang="fr-FR" sz="1400" smtClean="0">
              <a:solidFill>
                <a:schemeClr val="tx2"/>
              </a:solidFill>
            </a:endParaRPr>
          </a:p>
        </p:txBody>
      </p:sp>
    </p:spTree>
    <p:extLst>
      <p:ext uri="{BB962C8B-B14F-4D97-AF65-F5344CB8AC3E}">
        <p14:creationId xmlns:p14="http://schemas.microsoft.com/office/powerpoint/2010/main" val="890028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lIns="99692" tIns="49847" rIns="99692" bIns="49847" anchor="t"/>
          <a:lstStyle/>
          <a:p>
            <a:pPr algn="ctr"/>
            <a:r>
              <a:rPr lang="fr-FR" altLang="fr-FR" sz="2000" b="1" dirty="0" smtClean="0"/>
              <a:t>												Quelques théories très utilisées pour comprendre la motivation au travail</a:t>
            </a:r>
          </a:p>
        </p:txBody>
      </p:sp>
      <p:sp>
        <p:nvSpPr>
          <p:cNvPr id="51203" name="Rectangle 3"/>
          <p:cNvSpPr>
            <a:spLocks noGrp="1" noChangeArrowheads="1"/>
          </p:cNvSpPr>
          <p:nvPr>
            <p:ph type="body" idx="4294967295"/>
          </p:nvPr>
        </p:nvSpPr>
        <p:spPr>
          <a:xfrm>
            <a:off x="457200" y="1412875"/>
            <a:ext cx="8229600" cy="4370388"/>
          </a:xfrm>
        </p:spPr>
        <p:txBody>
          <a:bodyPr/>
          <a:lstStyle/>
          <a:p>
            <a:pPr marL="457200" indent="-457200">
              <a:buFont typeface="Verdana" panose="020B0604030504040204" pitchFamily="34" charset="0"/>
              <a:buAutoNum type="arabicPeriod"/>
              <a:tabLst>
                <a:tab pos="268288" algn="l"/>
                <a:tab pos="981075" algn="l"/>
              </a:tabLst>
            </a:pPr>
            <a:r>
              <a:rPr lang="fr-FR" altLang="fr-FR" smtClean="0"/>
              <a:t>Théorie de Maslow</a:t>
            </a:r>
          </a:p>
          <a:p>
            <a:pPr marL="457200" indent="-457200">
              <a:buFont typeface="Verdana" panose="020B0604030504040204" pitchFamily="34" charset="0"/>
              <a:buAutoNum type="arabicPeriod"/>
              <a:tabLst>
                <a:tab pos="268288" algn="l"/>
                <a:tab pos="981075" algn="l"/>
              </a:tabLst>
            </a:pPr>
            <a:r>
              <a:rPr lang="fr-FR" altLang="fr-FR" smtClean="0"/>
              <a:t>Théorie de Mac Gregor</a:t>
            </a:r>
          </a:p>
          <a:p>
            <a:pPr marL="457200" indent="-457200">
              <a:buFont typeface="Verdana" panose="020B0604030504040204" pitchFamily="34" charset="0"/>
              <a:buAutoNum type="arabicPeriod"/>
              <a:tabLst>
                <a:tab pos="268288" algn="l"/>
                <a:tab pos="981075" algn="l"/>
              </a:tabLst>
            </a:pPr>
            <a:r>
              <a:rPr lang="fr-FR" altLang="fr-FR" smtClean="0"/>
              <a:t>Théorie bi factorielle d</a:t>
            </a:r>
            <a:r>
              <a:rPr lang="ja-JP" altLang="fr-FR" smtClean="0"/>
              <a:t>’</a:t>
            </a:r>
            <a:r>
              <a:rPr lang="fr-FR" altLang="ja-JP" smtClean="0"/>
              <a:t>Herzberg</a:t>
            </a:r>
          </a:p>
          <a:p>
            <a:pPr marL="457200" indent="-457200">
              <a:buFont typeface="Verdana" panose="020B0604030504040204" pitchFamily="34" charset="0"/>
              <a:buAutoNum type="arabicPeriod"/>
              <a:tabLst>
                <a:tab pos="268288" algn="l"/>
                <a:tab pos="981075" algn="l"/>
              </a:tabLst>
            </a:pPr>
            <a:r>
              <a:rPr lang="fr-FR" altLang="fr-FR" smtClean="0"/>
              <a:t>Les caractéristiques du travail selon Hackman et Oldham</a:t>
            </a:r>
          </a:p>
          <a:p>
            <a:pPr marL="457200" indent="-457200">
              <a:buFont typeface="Verdana" panose="020B0604030504040204" pitchFamily="34" charset="0"/>
              <a:buAutoNum type="arabicPeriod"/>
              <a:tabLst>
                <a:tab pos="268288" algn="l"/>
                <a:tab pos="981075" algn="l"/>
              </a:tabLst>
            </a:pPr>
            <a:r>
              <a:rPr lang="fr-FR" altLang="fr-FR" smtClean="0"/>
              <a:t>Théorie de Locke et Latham</a:t>
            </a:r>
          </a:p>
          <a:p>
            <a:pPr marL="457200" indent="-457200">
              <a:buFont typeface="Verdana" panose="020B0604030504040204" pitchFamily="34" charset="0"/>
              <a:buAutoNum type="arabicPeriod"/>
              <a:tabLst>
                <a:tab pos="268288" algn="l"/>
                <a:tab pos="981075" algn="l"/>
              </a:tabLst>
            </a:pPr>
            <a:r>
              <a:rPr lang="fr-FR" altLang="fr-FR" smtClean="0"/>
              <a:t>Théorie de Meyer,  Becker et Vandenberghe</a:t>
            </a:r>
          </a:p>
        </p:txBody>
      </p:sp>
      <p:sp>
        <p:nvSpPr>
          <p:cNvPr id="5120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5120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7DB3BB2-6FF6-4D9E-A85A-6C53E6116464}" type="slidenum">
              <a:rPr lang="fr-FR" altLang="fr-FR" sz="1400" smtClean="0">
                <a:solidFill>
                  <a:schemeClr val="tx2"/>
                </a:solidFill>
              </a:rPr>
              <a:pPr>
                <a:spcBef>
                  <a:spcPct val="0"/>
                </a:spcBef>
                <a:buClrTx/>
                <a:buSzTx/>
                <a:buFontTx/>
                <a:buNone/>
              </a:pPr>
              <a:t>6</a:t>
            </a:fld>
            <a:endParaRPr lang="fr-FR" altLang="fr-FR" sz="1400" smtClean="0">
              <a:solidFill>
                <a:schemeClr val="tx2"/>
              </a:solidFill>
            </a:endParaRPr>
          </a:p>
        </p:txBody>
      </p:sp>
    </p:spTree>
    <p:extLst>
      <p:ext uri="{BB962C8B-B14F-4D97-AF65-F5344CB8AC3E}">
        <p14:creationId xmlns:p14="http://schemas.microsoft.com/office/powerpoint/2010/main" val="32395369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lIns="99692" tIns="49847" rIns="99692" bIns="49847" anchor="t"/>
          <a:lstStyle/>
          <a:p>
            <a:pPr algn="ctr"/>
            <a:r>
              <a:rPr lang="fr-FR" altLang="fr-FR" sz="2800" dirty="0" smtClean="0"/>
              <a:t>													Maslow et les motivations de l</a:t>
            </a:r>
            <a:r>
              <a:rPr lang="ja-JP" altLang="fr-FR" sz="2800" dirty="0" smtClean="0"/>
              <a:t>’</a:t>
            </a:r>
            <a:r>
              <a:rPr lang="fr-FR" altLang="ja-JP" sz="2800" dirty="0" smtClean="0"/>
              <a:t>homme au travail</a:t>
            </a:r>
            <a:endParaRPr lang="fr-FR" altLang="fr-FR" sz="2800" dirty="0" smtClean="0"/>
          </a:p>
        </p:txBody>
      </p:sp>
      <p:sp>
        <p:nvSpPr>
          <p:cNvPr id="52227" name="Rectangle 3"/>
          <p:cNvSpPr>
            <a:spLocks noGrp="1" noChangeArrowheads="1"/>
          </p:cNvSpPr>
          <p:nvPr>
            <p:ph type="body" idx="4294967295"/>
          </p:nvPr>
        </p:nvSpPr>
        <p:spPr>
          <a:xfrm>
            <a:off x="533400" y="1600200"/>
            <a:ext cx="7670800" cy="2794000"/>
          </a:xfrm>
        </p:spPr>
        <p:txBody>
          <a:bodyPr/>
          <a:lstStyle/>
          <a:p>
            <a:pPr marL="268288" indent="-268288">
              <a:buFont typeface="Wingdings 3" panose="05040102010807070707" pitchFamily="18" charset="2"/>
              <a:buNone/>
              <a:tabLst>
                <a:tab pos="268288" algn="l"/>
                <a:tab pos="981075" algn="l"/>
              </a:tabLst>
            </a:pPr>
            <a:endParaRPr lang="fr-FR" altLang="fr-FR" u="sng"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r>
              <a:rPr lang="fr-FR" altLang="fr-FR" sz="3000" b="1" u="sng" smtClean="0">
                <a:latin typeface="Times" panose="02020603050405020304" pitchFamily="18" charset="0"/>
              </a:rPr>
              <a:t>Idée générale</a:t>
            </a:r>
            <a:r>
              <a:rPr lang="fr-FR" altLang="fr-FR" b="1" smtClean="0">
                <a:latin typeface="Times New Roman" panose="02020603050405020304" pitchFamily="18" charset="0"/>
              </a:rPr>
              <a:t> : </a:t>
            </a:r>
            <a:r>
              <a:rPr lang="fr-FR" altLang="fr-FR" smtClean="0">
                <a:latin typeface="Times New Roman" panose="02020603050405020304" pitchFamily="18" charset="0"/>
              </a:rPr>
              <a:t>Les </a:t>
            </a:r>
            <a:r>
              <a:rPr lang="fr-FR" altLang="fr-FR" b="1" smtClean="0">
                <a:latin typeface="Times New Roman" panose="02020603050405020304" pitchFamily="18" charset="0"/>
              </a:rPr>
              <a:t>besoins</a:t>
            </a:r>
            <a:r>
              <a:rPr lang="fr-FR" altLang="fr-FR" smtClean="0">
                <a:latin typeface="Times New Roman" panose="02020603050405020304" pitchFamily="18" charset="0"/>
              </a:rPr>
              <a:t> poussent </a:t>
            </a:r>
            <a:r>
              <a:rPr lang="fr-FR" altLang="fr-FR" smtClean="0">
                <a:latin typeface="Times" panose="02020603050405020304" pitchFamily="18" charset="0"/>
              </a:rPr>
              <a:t>à</a:t>
            </a:r>
            <a:r>
              <a:rPr lang="fr-FR" altLang="fr-FR" smtClean="0">
                <a:latin typeface="Times New Roman" panose="02020603050405020304" pitchFamily="18" charset="0"/>
              </a:rPr>
              <a:t> l</a:t>
            </a:r>
            <a:r>
              <a:rPr lang="ja-JP" altLang="fr-FR" smtClean="0"/>
              <a:t>’</a:t>
            </a:r>
            <a:r>
              <a:rPr lang="fr-FR" altLang="ja-JP" smtClean="0">
                <a:latin typeface="Times New Roman" panose="02020603050405020304" pitchFamily="18" charset="0"/>
              </a:rPr>
              <a:t>action</a:t>
            </a:r>
            <a:r>
              <a:rPr lang="fr-FR" altLang="ja-JP" smtClean="0"/>
              <a:t>…</a:t>
            </a:r>
            <a:endParaRPr lang="fr-FR" altLang="ja-JP"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r>
              <a:rPr lang="fr-FR" altLang="fr-FR" smtClean="0">
                <a:latin typeface="Times New Roman" panose="02020603050405020304" pitchFamily="18" charset="0"/>
              </a:rPr>
              <a:t>   R</a:t>
            </a:r>
            <a:r>
              <a:rPr lang="fr-FR" altLang="fr-FR" smtClean="0"/>
              <a:t>é</a:t>
            </a:r>
            <a:r>
              <a:rPr lang="fr-FR" altLang="fr-FR" smtClean="0">
                <a:latin typeface="Times New Roman" panose="02020603050405020304" pitchFamily="18" charset="0"/>
              </a:rPr>
              <a:t>pondre </a:t>
            </a:r>
            <a:r>
              <a:rPr lang="fr-FR" altLang="fr-FR" smtClean="0"/>
              <a:t>à</a:t>
            </a:r>
            <a:r>
              <a:rPr lang="fr-FR" altLang="fr-FR" smtClean="0">
                <a:latin typeface="Times New Roman" panose="02020603050405020304" pitchFamily="18" charset="0"/>
              </a:rPr>
              <a:t> des besoins </a:t>
            </a:r>
            <a:r>
              <a:rPr lang="fr-FR" altLang="fr-FR" smtClean="0"/>
              <a:t>« </a:t>
            </a:r>
            <a:r>
              <a:rPr lang="fr-FR" altLang="fr-FR" smtClean="0">
                <a:latin typeface="Times New Roman" panose="02020603050405020304" pitchFamily="18" charset="0"/>
              </a:rPr>
              <a:t>naturels</a:t>
            </a:r>
            <a:r>
              <a:rPr lang="fr-FR" altLang="fr-FR" smtClean="0"/>
              <a:t> »</a:t>
            </a:r>
            <a:r>
              <a:rPr lang="fr-FR" altLang="fr-FR" smtClean="0">
                <a:latin typeface="Times New Roman" panose="02020603050405020304" pitchFamily="18" charset="0"/>
              </a:rPr>
              <a:t> de l</a:t>
            </a:r>
            <a:r>
              <a:rPr lang="ja-JP" altLang="fr-FR" smtClean="0"/>
              <a:t>’</a:t>
            </a:r>
            <a:r>
              <a:rPr lang="fr-FR" altLang="ja-JP" smtClean="0">
                <a:latin typeface="Times New Roman" panose="02020603050405020304" pitchFamily="18" charset="0"/>
              </a:rPr>
              <a:t>homme au travail afin de lui permettre de </a:t>
            </a:r>
            <a:r>
              <a:rPr lang="fr-FR" altLang="ja-JP" smtClean="0"/>
              <a:t>« </a:t>
            </a:r>
            <a:r>
              <a:rPr lang="fr-FR" altLang="ja-JP" smtClean="0">
                <a:latin typeface="Times New Roman" panose="02020603050405020304" pitchFamily="18" charset="0"/>
              </a:rPr>
              <a:t>s</a:t>
            </a:r>
            <a:r>
              <a:rPr lang="ja-JP" altLang="fr-FR" smtClean="0"/>
              <a:t>’</a:t>
            </a:r>
            <a:r>
              <a:rPr lang="fr-FR" altLang="ja-JP" smtClean="0"/>
              <a:t>é</a:t>
            </a:r>
            <a:r>
              <a:rPr lang="fr-FR" altLang="ja-JP" smtClean="0">
                <a:latin typeface="Times New Roman" panose="02020603050405020304" pitchFamily="18" charset="0"/>
              </a:rPr>
              <a:t>panouir</a:t>
            </a:r>
            <a:r>
              <a:rPr lang="fr-FR" altLang="ja-JP" smtClean="0"/>
              <a:t> »…</a:t>
            </a:r>
            <a:r>
              <a:rPr lang="fr-FR" altLang="ja-JP" smtClean="0">
                <a:latin typeface="Times New Roman" panose="02020603050405020304" pitchFamily="18" charset="0"/>
              </a:rPr>
              <a:t>, ce qui devrait se traduire par un comportement plus </a:t>
            </a:r>
            <a:r>
              <a:rPr lang="fr-FR" altLang="ja-JP" b="1" smtClean="0">
                <a:latin typeface="Times" panose="02020603050405020304" pitchFamily="18" charset="0"/>
              </a:rPr>
              <a:t>coopératif</a:t>
            </a:r>
            <a:r>
              <a:rPr lang="fr-FR" altLang="ja-JP" b="1" smtClean="0">
                <a:latin typeface="Times New Roman" panose="02020603050405020304" pitchFamily="18" charset="0"/>
              </a:rPr>
              <a:t> </a:t>
            </a:r>
            <a:r>
              <a:rPr lang="fr-FR" altLang="ja-JP" smtClean="0">
                <a:latin typeface="Times New Roman" panose="02020603050405020304" pitchFamily="18" charset="0"/>
              </a:rPr>
              <a:t>et donc plus </a:t>
            </a:r>
            <a:r>
              <a:rPr lang="fr-FR" altLang="ja-JP" b="1" smtClean="0">
                <a:latin typeface="Times New Roman" panose="02020603050405020304" pitchFamily="18" charset="0"/>
              </a:rPr>
              <a:t>productif.</a:t>
            </a:r>
          </a:p>
          <a:p>
            <a:pPr marL="268288" indent="-268288">
              <a:buFont typeface="Wingdings 3" panose="05040102010807070707" pitchFamily="18" charset="2"/>
              <a:buNone/>
              <a:tabLst>
                <a:tab pos="268288" algn="l"/>
                <a:tab pos="981075" algn="l"/>
              </a:tabLst>
            </a:pPr>
            <a:endParaRPr lang="fr-FR" altLang="fr-FR"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endParaRPr lang="fr-FR" altLang="fr-FR"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endParaRPr lang="fr-FR" altLang="fr-FR"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endParaRPr lang="fr-FR" altLang="fr-FR" smtClean="0">
              <a:latin typeface="Times New Roman" panose="02020603050405020304" pitchFamily="18" charset="0"/>
            </a:endParaRPr>
          </a:p>
          <a:p>
            <a:pPr marL="268288" indent="-268288">
              <a:buFont typeface="Wingdings 3" panose="05040102010807070707" pitchFamily="18" charset="2"/>
              <a:buNone/>
              <a:tabLst>
                <a:tab pos="268288" algn="l"/>
                <a:tab pos="981075" algn="l"/>
              </a:tabLst>
            </a:pPr>
            <a:endParaRPr lang="fr-FR" altLang="fr-FR" smtClean="0">
              <a:latin typeface="Times New Roman" panose="02020603050405020304" pitchFamily="18" charset="0"/>
            </a:endParaRPr>
          </a:p>
        </p:txBody>
      </p:sp>
      <p:sp>
        <p:nvSpPr>
          <p:cNvPr id="5222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5222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467EB4E4-4355-42F6-9A0B-410F7BE5B471}" type="slidenum">
              <a:rPr lang="fr-FR" altLang="fr-FR" sz="1400" smtClean="0">
                <a:solidFill>
                  <a:schemeClr val="tx2"/>
                </a:solidFill>
              </a:rPr>
              <a:pPr>
                <a:spcBef>
                  <a:spcPct val="0"/>
                </a:spcBef>
                <a:buClrTx/>
                <a:buSzTx/>
                <a:buFontTx/>
                <a:buNone/>
              </a:pPr>
              <a:t>7</a:t>
            </a:fld>
            <a:endParaRPr lang="fr-FR" altLang="fr-FR" sz="1400" smtClean="0">
              <a:solidFill>
                <a:schemeClr val="tx2"/>
              </a:solidFill>
            </a:endParaRPr>
          </a:p>
        </p:txBody>
      </p:sp>
    </p:spTree>
    <p:extLst>
      <p:ext uri="{BB962C8B-B14F-4D97-AF65-F5344CB8AC3E}">
        <p14:creationId xmlns:p14="http://schemas.microsoft.com/office/powerpoint/2010/main" val="18842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lIns="99692" tIns="49847" rIns="99692" bIns="49847" anchor="t"/>
          <a:lstStyle/>
          <a:p>
            <a:pPr algn="ctr"/>
            <a:r>
              <a:rPr lang="fr-FR" altLang="fr-FR" sz="2400" dirty="0" smtClean="0"/>
              <a:t>												Maslow et les motivations de l</a:t>
            </a:r>
            <a:r>
              <a:rPr lang="ja-JP" altLang="fr-FR" sz="2400" dirty="0" smtClean="0"/>
              <a:t>’</a:t>
            </a:r>
            <a:r>
              <a:rPr lang="fr-FR" altLang="ja-JP" sz="2400" dirty="0" smtClean="0"/>
              <a:t>homme au travail</a:t>
            </a:r>
            <a:endParaRPr lang="fr-FR" altLang="fr-FR" sz="2400" dirty="0" smtClean="0"/>
          </a:p>
        </p:txBody>
      </p:sp>
      <p:sp>
        <p:nvSpPr>
          <p:cNvPr id="54275" name="Rectangle 3"/>
          <p:cNvSpPr>
            <a:spLocks noGrp="1" noChangeArrowheads="1"/>
          </p:cNvSpPr>
          <p:nvPr>
            <p:ph type="body" idx="4294967295"/>
          </p:nvPr>
        </p:nvSpPr>
        <p:spPr/>
        <p:txBody>
          <a:bodyPr/>
          <a:lstStyle/>
          <a:p>
            <a:pPr marL="268288" indent="-268288">
              <a:lnSpc>
                <a:spcPct val="79000"/>
              </a:lnSpc>
              <a:buFont typeface="Wingdings 3" panose="05040102010807070707" pitchFamily="18" charset="2"/>
              <a:buNone/>
              <a:tabLst>
                <a:tab pos="268288" algn="l"/>
                <a:tab pos="981075" algn="l"/>
              </a:tabLst>
            </a:pPr>
            <a:r>
              <a:rPr lang="fr-FR" altLang="fr-FR" sz="3000" b="1" u="sng" smtClean="0">
                <a:latin typeface="Times New Roman" panose="02020603050405020304" pitchFamily="18" charset="0"/>
              </a:rPr>
              <a:t>Principes de la pyramide des besoins</a:t>
            </a:r>
            <a:endParaRPr lang="fr-FR" altLang="fr-FR" sz="3000" u="sng" smtClean="0">
              <a:latin typeface="Times New Roman" panose="02020603050405020304" pitchFamily="18" charset="0"/>
            </a:endParaRPr>
          </a:p>
          <a:p>
            <a:pPr marL="268288" indent="-268288">
              <a:lnSpc>
                <a:spcPct val="79000"/>
              </a:lnSpc>
              <a:tabLst>
                <a:tab pos="268288" algn="l"/>
                <a:tab pos="981075" algn="l"/>
              </a:tabLst>
            </a:pPr>
            <a:endParaRPr lang="fr-FR" altLang="fr-FR" sz="3000" u="sng" smtClean="0">
              <a:latin typeface="Times New Roman" panose="02020603050405020304" pitchFamily="18" charset="0"/>
            </a:endParaRPr>
          </a:p>
          <a:p>
            <a:pPr marL="268288" indent="-268288">
              <a:lnSpc>
                <a:spcPct val="79000"/>
              </a:lnSpc>
              <a:buFontTx/>
              <a:buChar char="-"/>
              <a:tabLst>
                <a:tab pos="268288" algn="l"/>
                <a:tab pos="981075" algn="l"/>
              </a:tabLst>
            </a:pPr>
            <a:r>
              <a:rPr lang="fr-FR" altLang="fr-FR" smtClean="0">
                <a:latin typeface="Times" panose="02020603050405020304" pitchFamily="18" charset="0"/>
              </a:rPr>
              <a:t>L</a:t>
            </a:r>
            <a:r>
              <a:rPr lang="ja-JP" altLang="fr-FR" smtClean="0">
                <a:latin typeface="Times" panose="02020603050405020304" pitchFamily="18" charset="0"/>
              </a:rPr>
              <a:t>’</a:t>
            </a:r>
            <a:r>
              <a:rPr lang="fr-FR" altLang="ja-JP" smtClean="0">
                <a:latin typeface="Times" panose="02020603050405020304" pitchFamily="18" charset="0"/>
              </a:rPr>
              <a:t>homme a des</a:t>
            </a:r>
            <a:r>
              <a:rPr lang="fr-FR" altLang="ja-JP" b="1" smtClean="0">
                <a:latin typeface="Times" panose="02020603050405020304" pitchFamily="18" charset="0"/>
              </a:rPr>
              <a:t> besoins fondamentaux</a:t>
            </a:r>
          </a:p>
          <a:p>
            <a:pPr marL="268288" indent="-268288">
              <a:lnSpc>
                <a:spcPct val="79000"/>
              </a:lnSpc>
              <a:buFontTx/>
              <a:buChar char="-"/>
              <a:tabLst>
                <a:tab pos="268288" algn="l"/>
                <a:tab pos="981075" algn="l"/>
              </a:tabLst>
            </a:pPr>
            <a:r>
              <a:rPr lang="fr-FR" altLang="fr-FR" smtClean="0">
                <a:latin typeface="Times" panose="02020603050405020304" pitchFamily="18" charset="0"/>
              </a:rPr>
              <a:t>Ces besoins peuvent être</a:t>
            </a:r>
            <a:r>
              <a:rPr lang="fr-FR" altLang="fr-FR" b="1" smtClean="0">
                <a:latin typeface="Times" panose="02020603050405020304" pitchFamily="18" charset="0"/>
              </a:rPr>
              <a:t> hiérarchisés </a:t>
            </a:r>
            <a:r>
              <a:rPr lang="fr-FR" altLang="fr-FR" smtClean="0">
                <a:latin typeface="Times" panose="02020603050405020304" pitchFamily="18" charset="0"/>
              </a:rPr>
              <a:t>(selon 5 niveaux)</a:t>
            </a:r>
            <a:endParaRPr lang="fr-FR" altLang="fr-FR" b="1" smtClean="0">
              <a:latin typeface="Times" panose="02020603050405020304" pitchFamily="18" charset="0"/>
            </a:endParaRPr>
          </a:p>
          <a:p>
            <a:pPr marL="268288" indent="-268288">
              <a:lnSpc>
                <a:spcPct val="79000"/>
              </a:lnSpc>
              <a:buFontTx/>
              <a:buChar char="-"/>
              <a:tabLst>
                <a:tab pos="268288" algn="l"/>
                <a:tab pos="981075" algn="l"/>
              </a:tabLst>
            </a:pPr>
            <a:r>
              <a:rPr lang="fr-FR" altLang="fr-FR" smtClean="0">
                <a:latin typeface="Times" panose="02020603050405020304" pitchFamily="18" charset="0"/>
              </a:rPr>
              <a:t>Tant qu</a:t>
            </a:r>
            <a:r>
              <a:rPr lang="ja-JP" altLang="fr-FR" smtClean="0">
                <a:latin typeface="Times" panose="02020603050405020304" pitchFamily="18" charset="0"/>
              </a:rPr>
              <a:t>’</a:t>
            </a:r>
            <a:r>
              <a:rPr lang="fr-FR" altLang="ja-JP" smtClean="0">
                <a:latin typeface="Times" panose="02020603050405020304" pitchFamily="18" charset="0"/>
              </a:rPr>
              <a:t>un besoin n</a:t>
            </a:r>
            <a:r>
              <a:rPr lang="ja-JP" altLang="fr-FR" smtClean="0">
                <a:latin typeface="Times" panose="02020603050405020304" pitchFamily="18" charset="0"/>
              </a:rPr>
              <a:t>’</a:t>
            </a:r>
            <a:r>
              <a:rPr lang="fr-FR" altLang="ja-JP" smtClean="0">
                <a:latin typeface="Times" panose="02020603050405020304" pitchFamily="18" charset="0"/>
              </a:rPr>
              <a:t>est pas satisfait il constitue une source de</a:t>
            </a:r>
            <a:r>
              <a:rPr lang="fr-FR" altLang="ja-JP" b="1" smtClean="0">
                <a:latin typeface="Times" panose="02020603050405020304" pitchFamily="18" charset="0"/>
              </a:rPr>
              <a:t> motivation </a:t>
            </a:r>
            <a:r>
              <a:rPr lang="fr-FR" altLang="ja-JP" smtClean="0">
                <a:latin typeface="Times" panose="02020603050405020304" pitchFamily="18" charset="0"/>
              </a:rPr>
              <a:t>à atteindre</a:t>
            </a:r>
            <a:endParaRPr lang="fr-FR" altLang="fr-FR" smtClean="0">
              <a:latin typeface="Times" panose="02020603050405020304" pitchFamily="18" charset="0"/>
            </a:endParaRPr>
          </a:p>
        </p:txBody>
      </p:sp>
      <p:sp>
        <p:nvSpPr>
          <p:cNvPr id="5427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5427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93EE564F-EDB2-461B-B732-2EB6B38AC67D}" type="slidenum">
              <a:rPr lang="fr-FR" altLang="fr-FR" sz="1400" smtClean="0">
                <a:solidFill>
                  <a:schemeClr val="tx2"/>
                </a:solidFill>
              </a:rPr>
              <a:pPr>
                <a:spcBef>
                  <a:spcPct val="0"/>
                </a:spcBef>
                <a:buClrTx/>
                <a:buSzTx/>
                <a:buFontTx/>
                <a:buNone/>
              </a:pPr>
              <a:t>8</a:t>
            </a:fld>
            <a:endParaRPr lang="fr-FR" altLang="fr-FR" sz="1400" smtClean="0">
              <a:solidFill>
                <a:schemeClr val="tx2"/>
              </a:solidFill>
            </a:endParaRPr>
          </a:p>
        </p:txBody>
      </p:sp>
    </p:spTree>
    <p:extLst>
      <p:ext uri="{BB962C8B-B14F-4D97-AF65-F5344CB8AC3E}">
        <p14:creationId xmlns:p14="http://schemas.microsoft.com/office/powerpoint/2010/main" val="4223694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60350"/>
            <a:ext cx="8675688" cy="919163"/>
          </a:xfrm>
        </p:spPr>
        <p:txBody>
          <a:bodyPr lIns="99692" tIns="49847" rIns="99692" bIns="49847" anchor="t"/>
          <a:lstStyle/>
          <a:p>
            <a:pPr marL="838200" indent="-838200" algn="ctr"/>
            <a:r>
              <a:rPr lang="fr-FR" altLang="fr-FR" sz="2400" smtClean="0"/>
              <a:t>Maslow et les motivations de l</a:t>
            </a:r>
            <a:r>
              <a:rPr lang="ja-JP" altLang="fr-FR" sz="2400" smtClean="0"/>
              <a:t>’</a:t>
            </a:r>
            <a:r>
              <a:rPr lang="fr-FR" altLang="ja-JP" sz="2400" smtClean="0"/>
              <a:t>homme au travail</a:t>
            </a:r>
            <a:endParaRPr lang="fr-FR" altLang="fr-FR" sz="2400" smtClean="0"/>
          </a:p>
        </p:txBody>
      </p:sp>
      <p:sp>
        <p:nvSpPr>
          <p:cNvPr id="56323" name="Rectangle 3"/>
          <p:cNvSpPr>
            <a:spLocks noGrp="1" noChangeArrowheads="1"/>
          </p:cNvSpPr>
          <p:nvPr>
            <p:ph type="body" idx="4294967295"/>
          </p:nvPr>
        </p:nvSpPr>
        <p:spPr>
          <a:xfrm>
            <a:off x="457200" y="1412875"/>
            <a:ext cx="8507413" cy="5111750"/>
          </a:xfrm>
        </p:spPr>
        <p:txBody>
          <a:bodyPr/>
          <a:lstStyle/>
          <a:p>
            <a:pPr marL="268288" indent="-268288">
              <a:lnSpc>
                <a:spcPct val="80000"/>
              </a:lnSpc>
              <a:buFont typeface="Wingdings 3" panose="05040102010807070707" pitchFamily="18" charset="2"/>
              <a:buNone/>
              <a:tabLst>
                <a:tab pos="268288" algn="l"/>
                <a:tab pos="981075" algn="l"/>
              </a:tabLst>
            </a:pPr>
            <a:r>
              <a:rPr lang="fr-FR" altLang="fr-FR" sz="1500" b="1" smtClean="0"/>
              <a:t>                                       </a:t>
            </a:r>
          </a:p>
          <a:p>
            <a:pPr marL="268288" indent="-268288">
              <a:lnSpc>
                <a:spcPct val="80000"/>
              </a:lnSpc>
              <a:tabLst>
                <a:tab pos="268288" algn="l"/>
                <a:tab pos="981075" algn="l"/>
              </a:tabLst>
            </a:pPr>
            <a:r>
              <a:rPr lang="fr-FR" altLang="fr-FR" sz="2200" b="1" smtClean="0"/>
              <a:t>(a) Les besoins physiologiques </a:t>
            </a:r>
          </a:p>
          <a:p>
            <a:pPr marL="268288" indent="-268288">
              <a:lnSpc>
                <a:spcPct val="80000"/>
              </a:lnSpc>
              <a:buFont typeface="Wingdings 3" panose="05040102010807070707" pitchFamily="18" charset="2"/>
              <a:buNone/>
              <a:tabLst>
                <a:tab pos="268288" algn="l"/>
                <a:tab pos="981075" algn="l"/>
              </a:tabLst>
            </a:pPr>
            <a:r>
              <a:rPr lang="fr-FR" altLang="fr-FR" sz="2200" smtClean="0"/>
              <a:t>	Ils correspondent aux nécessités liées aux grandes fonctions vitales de l</a:t>
            </a:r>
            <a:r>
              <a:rPr lang="ja-JP" altLang="fr-FR" sz="2200" smtClean="0"/>
              <a:t>’</a:t>
            </a:r>
            <a:r>
              <a:rPr lang="fr-FR" altLang="ja-JP" sz="2200" smtClean="0"/>
              <a:t>homme. L</a:t>
            </a:r>
            <a:r>
              <a:rPr lang="ja-JP" altLang="fr-FR" sz="2200" smtClean="0"/>
              <a:t>’</a:t>
            </a:r>
            <a:r>
              <a:rPr lang="fr-FR" altLang="ja-JP" sz="2200" smtClean="0"/>
              <a:t>organisation pouvait selon lui y répondre par l</a:t>
            </a:r>
            <a:r>
              <a:rPr lang="ja-JP" altLang="fr-FR" sz="2200" smtClean="0"/>
              <a:t>’</a:t>
            </a:r>
            <a:r>
              <a:rPr lang="fr-FR" altLang="ja-JP" sz="2200" smtClean="0"/>
              <a:t>octroie d</a:t>
            </a:r>
            <a:r>
              <a:rPr lang="ja-JP" altLang="fr-FR" sz="2200" smtClean="0"/>
              <a:t>’</a:t>
            </a:r>
            <a:r>
              <a:rPr lang="fr-FR" altLang="ja-JP" sz="2200" smtClean="0"/>
              <a:t>un bon salaire, par des conditions de travail agréables.</a:t>
            </a:r>
          </a:p>
          <a:p>
            <a:pPr marL="268288" indent="-268288">
              <a:lnSpc>
                <a:spcPct val="80000"/>
              </a:lnSpc>
              <a:tabLst>
                <a:tab pos="268288" algn="l"/>
                <a:tab pos="981075" algn="l"/>
              </a:tabLst>
            </a:pPr>
            <a:endParaRPr lang="fr-FR" altLang="fr-FR" sz="2200" b="1" smtClean="0"/>
          </a:p>
          <a:p>
            <a:pPr marL="268288" indent="-268288">
              <a:lnSpc>
                <a:spcPct val="80000"/>
              </a:lnSpc>
              <a:tabLst>
                <a:tab pos="268288" algn="l"/>
                <a:tab pos="981075" algn="l"/>
              </a:tabLst>
            </a:pPr>
            <a:r>
              <a:rPr lang="fr-FR" altLang="fr-FR" sz="2200" b="1" smtClean="0"/>
              <a:t>(b) Les besoins de sécurité</a:t>
            </a:r>
          </a:p>
          <a:p>
            <a:pPr marL="268288" indent="-268288">
              <a:lnSpc>
                <a:spcPct val="80000"/>
              </a:lnSpc>
              <a:buFont typeface="Wingdings 3" panose="05040102010807070707" pitchFamily="18" charset="2"/>
              <a:buNone/>
              <a:tabLst>
                <a:tab pos="268288" algn="l"/>
                <a:tab pos="981075" algn="l"/>
              </a:tabLst>
            </a:pPr>
            <a:r>
              <a:rPr lang="fr-FR" altLang="fr-FR" sz="2200" b="1" smtClean="0"/>
              <a:t>	</a:t>
            </a:r>
            <a:r>
              <a:rPr lang="fr-FR" altLang="fr-FR" sz="2200" smtClean="0"/>
              <a:t>Ils correspondent à la nécessité de vivre dans un milieu protégé. Ces besoins pouvaient être résolus par la promotion de conditions de travail stables, par la participation aux bénéfices, par la sécurité dans le travail. </a:t>
            </a:r>
          </a:p>
        </p:txBody>
      </p:sp>
      <p:sp>
        <p:nvSpPr>
          <p:cNvPr id="5632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r>
              <a:rPr lang="fr-FR" altLang="fr-FR" sz="1400" smtClean="0">
                <a:solidFill>
                  <a:schemeClr val="tx2"/>
                </a:solidFill>
              </a:rPr>
              <a:t>– </a:t>
            </a:r>
          </a:p>
        </p:txBody>
      </p:sp>
      <p:sp>
        <p:nvSpPr>
          <p:cNvPr id="56325"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783E0AA3-0621-46D6-AF61-BE29637AE121}" type="slidenum">
              <a:rPr lang="fr-FR" altLang="fr-FR" sz="1400" smtClean="0">
                <a:solidFill>
                  <a:schemeClr val="tx2"/>
                </a:solidFill>
              </a:rPr>
              <a:pPr>
                <a:spcBef>
                  <a:spcPct val="0"/>
                </a:spcBef>
                <a:buClrTx/>
                <a:buSzTx/>
                <a:buFontTx/>
                <a:buNone/>
              </a:pPr>
              <a:t>9</a:t>
            </a:fld>
            <a:endParaRPr lang="fr-FR" altLang="fr-FR" sz="1400" smtClean="0">
              <a:solidFill>
                <a:schemeClr val="tx2"/>
              </a:solidFill>
            </a:endParaRPr>
          </a:p>
        </p:txBody>
      </p:sp>
    </p:spTree>
    <p:extLst>
      <p:ext uri="{BB962C8B-B14F-4D97-AF65-F5344CB8AC3E}">
        <p14:creationId xmlns:p14="http://schemas.microsoft.com/office/powerpoint/2010/main" val="33806123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7578</TotalTime>
  <Words>1470</Words>
  <Application>Microsoft Office PowerPoint</Application>
  <PresentationFormat>Affichage à l'écran (4:3)</PresentationFormat>
  <Paragraphs>457</Paragraphs>
  <Slides>46</Slides>
  <Notes>21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46</vt:i4>
      </vt:variant>
    </vt:vector>
  </HeadingPairs>
  <TitlesOfParts>
    <vt:vector size="58" baseType="lpstr">
      <vt:lpstr>ＭＳ Ｐゴシック</vt:lpstr>
      <vt:lpstr>ＭＳ Ｐゴシック</vt:lpstr>
      <vt:lpstr>Arial</vt:lpstr>
      <vt:lpstr>Bookman Old Style</vt:lpstr>
      <vt:lpstr>Calibri</vt:lpstr>
      <vt:lpstr>Gill Sans MT</vt:lpstr>
      <vt:lpstr>Times</vt:lpstr>
      <vt:lpstr>Times New Roman</vt:lpstr>
      <vt:lpstr>Verdana</vt:lpstr>
      <vt:lpstr>Wingdings</vt:lpstr>
      <vt:lpstr>Wingdings 3</vt:lpstr>
      <vt:lpstr>Thème Office</vt:lpstr>
      <vt:lpstr>FONDAMENTAUX DU MANAGEMENT</vt:lpstr>
      <vt:lpstr>Présentation PowerPoint</vt:lpstr>
      <vt:lpstr>Présentation PowerPoint</vt:lpstr>
      <vt:lpstr>              Définition de la motivation au travail</vt:lpstr>
      <vt:lpstr>             La motivation au travail: définition</vt:lpstr>
      <vt:lpstr>            Quelques théories très utilisées pour comprendre la motivation au travail</vt:lpstr>
      <vt:lpstr>             Maslow et les motivations de l’homme au travail</vt:lpstr>
      <vt:lpstr>            Maslow et les motivations de l’homme au travail</vt:lpstr>
      <vt:lpstr>Maslow et les motivations de l’homme au travail</vt:lpstr>
      <vt:lpstr>             Maslow et les motivations de l’homme au travail</vt:lpstr>
      <vt:lpstr>            Maslow et les motivations de l’homme au travail</vt:lpstr>
      <vt:lpstr>            Mac Gregor et la théorie des variables X et Y </vt:lpstr>
      <vt:lpstr>                 V ariable X</vt:lpstr>
      <vt:lpstr>                   Variable Y</vt:lpstr>
      <vt:lpstr>                 Mac Gregor et la théorie X et Y </vt:lpstr>
      <vt:lpstr>                   Théorie X</vt:lpstr>
      <vt:lpstr>                   Théorie Y</vt:lpstr>
      <vt:lpstr>Herzberg et la satisfaction au travail </vt:lpstr>
      <vt:lpstr>La théorie bi-factorielle d’Herzberg</vt:lpstr>
      <vt:lpstr>Herzberg et la théorie bi-factorielle</vt:lpstr>
      <vt:lpstr>Herzberg et la théorie bi-factorielle</vt:lpstr>
      <vt:lpstr>Herzberg et la théorie bi-factorielle</vt:lpstr>
      <vt:lpstr>  Herzberg et la théorie bi factorielle</vt:lpstr>
      <vt:lpstr>                  Plus précisément…  </vt:lpstr>
      <vt:lpstr>                   Plus précisément…</vt:lpstr>
      <vt:lpstr>Les caractéristiques du travail selon Hackman et Oldham</vt:lpstr>
      <vt:lpstr>Les cinq dimensions du travail</vt:lpstr>
      <vt:lpstr>Les cinq dimensions du travail</vt:lpstr>
      <vt:lpstr>Les cinq dimensions du travail</vt:lpstr>
      <vt:lpstr>Les cinq dimensions du travail</vt:lpstr>
      <vt:lpstr>Les cinq dimensions du travail</vt:lpstr>
      <vt:lpstr>Les cinq dimensions du travail</vt:lpstr>
      <vt:lpstr>Les cinq dimensions du travail</vt:lpstr>
      <vt:lpstr>Les cinq dimensions du travail</vt:lpstr>
      <vt:lpstr>Caractéristiques du travail et états psychologiques</vt:lpstr>
      <vt:lpstr>Caractéristiques du travail et états psychologiques</vt:lpstr>
      <vt:lpstr>Présentation PowerPoint</vt:lpstr>
      <vt:lpstr>Présentation PowerPoint</vt:lpstr>
      <vt:lpstr>Présentation PowerPoint</vt:lpstr>
      <vt:lpstr>Présentation PowerPoint</vt:lpstr>
      <vt:lpstr>Présentation PowerPoint</vt:lpstr>
      <vt:lpstr>Présentation PowerPoint</vt:lpstr>
      <vt:lpstr>Caractéristiques du travail et états psychologiques</vt:lpstr>
      <vt:lpstr>Présentation PowerPoint</vt:lpstr>
      <vt:lpstr>                Théorie de Vroom</vt:lpstr>
      <vt:lpstr>                Théorie de Vroom</vt:lpstr>
    </vt:vector>
  </TitlesOfParts>
  <Company>Association Leonard devinci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Pascal CONRAZIER</dc:creator>
  <cp:lastModifiedBy>DALMAS Michel</cp:lastModifiedBy>
  <cp:revision>258</cp:revision>
  <cp:lastPrinted>2017-05-16T13:44:38Z</cp:lastPrinted>
  <dcterms:created xsi:type="dcterms:W3CDTF">2016-10-10T12:25:56Z</dcterms:created>
  <dcterms:modified xsi:type="dcterms:W3CDTF">2018-10-02T10:35:41Z</dcterms:modified>
</cp:coreProperties>
</file>