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7" r:id="rId30"/>
    <p:sldId id="338" r:id="rId31"/>
    <p:sldId id="339" r:id="rId32"/>
    <p:sldId id="340" r:id="rId33"/>
    <p:sldId id="336" r:id="rId34"/>
  </p:sldIdLst>
  <p:sldSz cx="9144000" cy="6858000" type="screen4x3"/>
  <p:notesSz cx="6794500" cy="9906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00"/>
    <a:srgbClr val="FF6600"/>
    <a:srgbClr val="ED7E00"/>
    <a:srgbClr val="6699FF"/>
    <a:srgbClr val="00CCFF"/>
    <a:srgbClr val="00CC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88128"/>
  </p:normalViewPr>
  <p:slideViewPr>
    <p:cSldViewPr>
      <p:cViewPr varScale="1">
        <p:scale>
          <a:sx n="50" d="100"/>
          <a:sy n="50" d="100"/>
        </p:scale>
        <p:origin x="1272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CA34FC1-43C8-4B85-8C9B-C8683379C2E1}" type="datetimeFigureOut">
              <a:rPr lang="fr-FR"/>
              <a:pPr>
                <a:defRPr/>
              </a:pPr>
              <a:t>28/09/2018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38250"/>
            <a:ext cx="44577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67263"/>
            <a:ext cx="5435600" cy="3900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B85D425-ABD5-49DF-BC14-0B3C8E097A0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7F31473D-B6D6-4599-9069-D388C6CEDF41}" type="slidenum">
              <a:rPr lang="fr-FR" sz="1200">
                <a:latin typeface="Times New Roman" pitchFamily="18" charset="0"/>
              </a:rPr>
              <a:pPr algn="r" eaLnBrk="0" hangingPunct="0"/>
              <a:t>2</a:t>
            </a:fld>
            <a:endParaRPr lang="fr-FR" sz="1200">
              <a:latin typeface="Times New Roman" pitchFamily="18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4FF75E0-27D3-428B-A0F2-0FEA17CB360A}" type="slidenum">
              <a:rPr lang="fr-FR" sz="1200">
                <a:latin typeface="Times New Roman" pitchFamily="18" charset="0"/>
              </a:rPr>
              <a:pPr algn="r" eaLnBrk="0" hangingPunct="0"/>
              <a:t>3</a:t>
            </a:fld>
            <a:endParaRPr lang="fr-FR" sz="1200"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 txBox="1">
            <a:spLocks noGrp="1" noChangeArrowheads="1"/>
          </p:cNvSpPr>
          <p:nvPr/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A8A0F3-F81B-49B2-BD7C-FB24BDB61945}" type="slidenum">
              <a:rPr lang="fr-FR" sz="1200">
                <a:latin typeface="Times New Roman" pitchFamily="18" charset="0"/>
              </a:rPr>
              <a:pPr algn="r" eaLnBrk="0" hangingPunct="0"/>
              <a:t>31</a:t>
            </a:fld>
            <a:endParaRPr lang="fr-FR" sz="1200">
              <a:latin typeface="Times New Roman" pitchFamily="18" charset="0"/>
            </a:endParaRPr>
          </a:p>
        </p:txBody>
      </p:sp>
      <p:sp>
        <p:nvSpPr>
          <p:cNvPr id="73730" name="Rectangle 7"/>
          <p:cNvSpPr txBox="1">
            <a:spLocks noGrp="1" noChangeArrowheads="1"/>
          </p:cNvSpPr>
          <p:nvPr/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30DADB1-672E-4210-A49A-3282FA39FCDA}" type="slidenum">
              <a:rPr lang="fr-FR" sz="1200">
                <a:latin typeface="Times New Roman" pitchFamily="18" charset="0"/>
                <a:ea typeface="ＭＳ Ｐゴシック" pitchFamily="34" charset="-128"/>
              </a:rPr>
              <a:pPr algn="r" eaLnBrk="0" hangingPunct="0"/>
              <a:t>31</a:t>
            </a:fld>
            <a:endParaRPr lang="fr-FR" sz="120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 txBox="1">
            <a:spLocks noGrp="1" noChangeArrowheads="1"/>
          </p:cNvSpPr>
          <p:nvPr/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43822BF-CA13-4918-913E-E7DFBF3AF5E1}" type="slidenum">
              <a:rPr lang="fr-FR" sz="1200">
                <a:latin typeface="Times New Roman" pitchFamily="18" charset="0"/>
              </a:rPr>
              <a:pPr algn="r" eaLnBrk="0" hangingPunct="0"/>
              <a:t>32</a:t>
            </a:fld>
            <a:endParaRPr lang="fr-FR" sz="1200">
              <a:latin typeface="Times New Roman" pitchFamily="18" charset="0"/>
            </a:endParaRPr>
          </a:p>
        </p:txBody>
      </p:sp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B1FE4A7-4787-41E9-A8E2-4B273FF94693}" type="slidenum">
              <a:rPr lang="fr-FR" sz="1200">
                <a:latin typeface="Times New Roman" pitchFamily="18" charset="0"/>
                <a:ea typeface="ＭＳ Ｐゴシック" pitchFamily="34" charset="-128"/>
              </a:rPr>
              <a:pPr algn="r" eaLnBrk="0" hangingPunct="0"/>
              <a:t>32</a:t>
            </a:fld>
            <a:endParaRPr lang="fr-FR" sz="120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 txBox="1">
            <a:spLocks noGrp="1" noChangeArrowheads="1"/>
          </p:cNvSpPr>
          <p:nvPr/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64F82D7E-6A81-46A6-BA2E-CD0198191FD9}" type="slidenum">
              <a:rPr lang="fr-FR" sz="1200">
                <a:latin typeface="Times New Roman" pitchFamily="18" charset="0"/>
              </a:rPr>
              <a:pPr algn="r" eaLnBrk="0" hangingPunct="0"/>
              <a:t>5</a:t>
            </a:fld>
            <a:endParaRPr lang="fr-FR" sz="1200">
              <a:latin typeface="Times New Roman" pitchFamily="18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 txBox="1">
            <a:spLocks noGrp="1" noChangeArrowheads="1"/>
          </p:cNvSpPr>
          <p:nvPr/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FD4C363-360D-4506-9F95-0D9FB114939F}" type="slidenum">
              <a:rPr lang="fr-FR" sz="1200">
                <a:latin typeface="Times New Roman" pitchFamily="18" charset="0"/>
              </a:rPr>
              <a:pPr algn="r" eaLnBrk="0" hangingPunct="0"/>
              <a:t>6</a:t>
            </a:fld>
            <a:endParaRPr lang="fr-FR" sz="1200">
              <a:latin typeface="Times New Roman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BA309-48EF-48BB-9A72-DCD013F4C0B3}" type="datetimeFigureOut">
              <a:rPr lang="fr-FR"/>
              <a:pPr>
                <a:defRPr/>
              </a:pPr>
              <a:t>28/09/2018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C30D8-C0E0-4C25-88B3-90BD608B03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10EC8-D112-4278-944D-3B25852565A5}" type="datetimeFigureOut">
              <a:rPr lang="fr-FR"/>
              <a:pPr>
                <a:defRPr/>
              </a:pPr>
              <a:t>28/09/2018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07318-7DED-4BE0-A8A2-D93F552B7F7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3686D-15FC-4DBC-B1B4-36BBF99132D1}" type="datetimeFigureOut">
              <a:rPr lang="fr-FR"/>
              <a:pPr>
                <a:defRPr/>
              </a:pPr>
              <a:t>28/09/2018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D1339-FCD5-4B05-9284-EC1C259016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E8F17-37F2-4827-8BAA-E7067A9688EF}" type="datetimeFigureOut">
              <a:rPr lang="fr-FR"/>
              <a:pPr>
                <a:defRPr/>
              </a:pPr>
              <a:t>28/09/2018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D23E9-657C-4E2F-9633-12FECDEF979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65B35-6D75-4749-947C-D25B636BFAC9}" type="datetimeFigureOut">
              <a:rPr lang="fr-FR"/>
              <a:pPr>
                <a:defRPr/>
              </a:pPr>
              <a:t>28/09/2018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2215F-7AEB-4ADB-B536-8C730CF5B72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1764C-776F-4B89-8BA3-5B4B27D4BE38}" type="datetimeFigureOut">
              <a:rPr lang="fr-FR"/>
              <a:pPr>
                <a:defRPr/>
              </a:pPr>
              <a:t>28/09/2018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E9386-5818-448D-902B-0D1BD838423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551D6-A8CD-4949-A422-526461327E59}" type="datetimeFigureOut">
              <a:rPr lang="fr-FR"/>
              <a:pPr>
                <a:defRPr/>
              </a:pPr>
              <a:t>28/09/2018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2856C-30C9-4FD9-81BD-ED0C473C871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BF3C0-F46C-4247-9B10-DE015B0778AF}" type="datetimeFigureOut">
              <a:rPr lang="fr-FR"/>
              <a:pPr>
                <a:defRPr/>
              </a:pPr>
              <a:t>28/09/2018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D9086-0173-4159-AA2B-05D39F8E0F1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1E010-4018-4CA2-A8AF-7BBD8AC6939A}" type="datetimeFigureOut">
              <a:rPr lang="fr-FR"/>
              <a:pPr>
                <a:defRPr/>
              </a:pPr>
              <a:t>28/09/2018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07DFD-F99C-4A1C-AF0E-3AF4930E89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6A976-A8AC-4C00-A1F4-CAC1E01F49EB}" type="datetimeFigureOut">
              <a:rPr lang="fr-FR"/>
              <a:pPr>
                <a:defRPr/>
              </a:pPr>
              <a:t>28/09/2018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15FCC-89A4-4152-8EB5-D046811CCEF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ED0B9-C269-4F42-9E3B-2FE4C07D9F2E}" type="datetimeFigureOut">
              <a:rPr lang="fr-FR"/>
              <a:pPr>
                <a:defRPr/>
              </a:pPr>
              <a:t>28/09/2018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CB790-9624-4741-85FC-8E498A7EB24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-7938" y="0"/>
            <a:ext cx="9151938" cy="819150"/>
          </a:xfrm>
          <a:prstGeom prst="rect">
            <a:avLst/>
          </a:prstGeom>
          <a:solidFill>
            <a:srgbClr val="0594B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90800" tIns="93600" rIns="190800" bIns="93600" anchor="ctr">
            <a:spAutoFit/>
          </a:bodyPr>
          <a:lstStyle/>
          <a:p>
            <a:pPr eaLnBrk="0" hangingPunct="0">
              <a:defRPr/>
            </a:pPr>
            <a:endParaRPr lang="fr-FR">
              <a:cs typeface="+mn-cs"/>
            </a:endParaRP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56E0529-ACE2-479F-ACA6-50509EDC2740}" type="datetimeFigureOut">
              <a:rPr lang="fr-FR"/>
              <a:pPr>
                <a:defRPr/>
              </a:pPr>
              <a:t>28/09/2018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1F98688-2CB4-4421-A965-F4738BCD349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1031" name="Image 8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00025" y="17463"/>
            <a:ext cx="18192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Titre 2"/>
          <p:cNvSpPr>
            <a:spLocks/>
          </p:cNvSpPr>
          <p:nvPr userDrawn="1"/>
        </p:nvSpPr>
        <p:spPr bwMode="auto">
          <a:xfrm>
            <a:off x="2700338" y="115888"/>
            <a:ext cx="554355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fr-FR" sz="2400">
                <a:solidFill>
                  <a:schemeClr val="bg1"/>
                </a:solidFill>
                <a:latin typeface="Calibri" pitchFamily="34" charset="0"/>
              </a:rPr>
              <a:t>FONDAMENTAUX DU MANAGEMENT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\\jupiter\commun\COMM\Photos\2016-09-reportage let it be\_JPEG BD\EMLV\DSC06347.jpg"/>
          <p:cNvPicPr>
            <a:picLocks noChangeAspect="1" noChangeArrowheads="1"/>
          </p:cNvPicPr>
          <p:nvPr/>
        </p:nvPicPr>
        <p:blipFill>
          <a:blip r:embed="rId2"/>
          <a:srcRect l="113" t="43005" r="-113" b="739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itre 2"/>
          <p:cNvSpPr>
            <a:spLocks noGrp="1"/>
          </p:cNvSpPr>
          <p:nvPr>
            <p:ph type="ctrTitle"/>
          </p:nvPr>
        </p:nvSpPr>
        <p:spPr bwMode="auto">
          <a:xfrm>
            <a:off x="107950" y="0"/>
            <a:ext cx="8856663" cy="11525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fr-FR" sz="4400" b="1" smtClean="0"/>
              <a:t>FONDAMENTAUX DU 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41888"/>
            <a:ext cx="9144000" cy="1916112"/>
          </a:xfrm>
          <a:prstGeom prst="rect">
            <a:avLst/>
          </a:prstGeom>
          <a:solidFill>
            <a:srgbClr val="059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0594B6"/>
              </a:solidFill>
            </a:endParaRPr>
          </a:p>
        </p:txBody>
      </p:sp>
      <p:pic>
        <p:nvPicPr>
          <p:cNvPr id="14340" name="Imag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8413" y="4941888"/>
            <a:ext cx="4067175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250825" y="908050"/>
            <a:ext cx="3810000" cy="457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fr-FR" sz="2400" b="1" dirty="0">
                <a:solidFill>
                  <a:schemeClr val="bg1"/>
                </a:solidFill>
                <a:latin typeface="Calibri" pitchFamily="34" charset="0"/>
              </a:rPr>
              <a:t>Septembre </a:t>
            </a:r>
            <a:r>
              <a:rPr lang="fr-FR" sz="2400" b="1" dirty="0" smtClean="0">
                <a:solidFill>
                  <a:schemeClr val="bg1"/>
                </a:solidFill>
                <a:latin typeface="Calibri" pitchFamily="34" charset="0"/>
              </a:rPr>
              <a:t>2018</a:t>
            </a:r>
            <a:endParaRPr lang="fr-FR" sz="2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ZoneTexte 5"/>
          <p:cNvSpPr txBox="1"/>
          <p:nvPr/>
        </p:nvSpPr>
        <p:spPr>
          <a:xfrm>
            <a:off x="6737350" y="4508500"/>
            <a:ext cx="2406650" cy="396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fr-FR" sz="2000" b="1" dirty="0">
                <a:solidFill>
                  <a:schemeClr val="bg1"/>
                </a:solidFill>
                <a:latin typeface="Calibri" pitchFamily="34" charset="0"/>
              </a:rPr>
              <a:t>Année 1 </a:t>
            </a:r>
            <a:r>
              <a:rPr lang="fr-FR" b="1" i="1" dirty="0">
                <a:solidFill>
                  <a:schemeClr val="bg1"/>
                </a:solidFill>
                <a:latin typeface="Calibri" pitchFamily="34" charset="0"/>
              </a:rPr>
              <a:t>Semestre 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2268538" y="1196975"/>
            <a:ext cx="4497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fr-FR" sz="2400" b="1" u="sng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Les 3 Notions du LEADERSHIP </a:t>
            </a: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441325" y="3013075"/>
            <a:ext cx="6877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2400" b="1" u="sng">
                <a:solidFill>
                  <a:srgbClr val="969696"/>
                </a:solidFill>
                <a:latin typeface="Times New Roman" pitchFamily="18" charset="0"/>
              </a:rPr>
              <a:t>La Vision: 		</a:t>
            </a:r>
            <a:r>
              <a:rPr lang="fr-FR">
                <a:latin typeface="Times New Roman" pitchFamily="18" charset="0"/>
              </a:rPr>
              <a:t>le pilote sait où il doit emmener son équipe</a:t>
            </a:r>
            <a:endParaRPr lang="fr-FR" sz="2400" b="1" u="sng">
              <a:latin typeface="Times New Roman" pitchFamily="18" charset="0"/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457200" y="4038600"/>
            <a:ext cx="772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2400" b="1" u="sng">
                <a:solidFill>
                  <a:srgbClr val="969696"/>
                </a:solidFill>
                <a:latin typeface="Times New Roman" pitchFamily="18" charset="0"/>
              </a:rPr>
              <a:t>La Confiance: 	</a:t>
            </a:r>
            <a:r>
              <a:rPr lang="fr-FR">
                <a:latin typeface="Times New Roman" pitchFamily="18" charset="0"/>
              </a:rPr>
              <a:t>communiquer sa confiance au groupe, exemplarité...</a:t>
            </a:r>
            <a:endParaRPr lang="fr-FR" sz="2400" b="1" u="sng">
              <a:latin typeface="Times New Roman" pitchFamily="18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533400" y="5029200"/>
            <a:ext cx="77470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2400" b="1" u="sng">
                <a:solidFill>
                  <a:srgbClr val="969696"/>
                </a:solidFill>
                <a:latin typeface="Times New Roman" pitchFamily="18" charset="0"/>
              </a:rPr>
              <a:t>L ’adhésion: 		</a:t>
            </a:r>
            <a:r>
              <a:rPr lang="fr-FR">
                <a:latin typeface="Times New Roman" pitchFamily="18" charset="0"/>
              </a:rPr>
              <a:t>Obtenir de la part des membres l ’adhésion Active et</a:t>
            </a:r>
          </a:p>
          <a:p>
            <a:pPr eaLnBrk="0" hangingPunct="0"/>
            <a:r>
              <a:rPr lang="fr-FR">
                <a:latin typeface="Times New Roman" pitchFamily="18" charset="0"/>
              </a:rPr>
              <a:t>			 Intelligente</a:t>
            </a:r>
            <a:endParaRPr lang="fr-FR" sz="2400" b="1" u="sng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2771775" y="1196975"/>
            <a:ext cx="38147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fr-FR" sz="2400" b="1" u="sng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LEADERSHIP </a:t>
            </a:r>
          </a:p>
          <a:p>
            <a:pPr algn="ctr" eaLnBrk="0" hangingPunct="0">
              <a:defRPr/>
            </a:pPr>
            <a:r>
              <a:rPr lang="fr-FR" sz="2400" b="1" u="sng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comme système d ’influence</a:t>
            </a:r>
          </a:p>
        </p:txBody>
      </p:sp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3962400" y="2667000"/>
            <a:ext cx="11890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2000">
                <a:latin typeface="Times New Roman" pitchFamily="18" charset="0"/>
              </a:rPr>
              <a:t>LEADER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3733800" y="3886200"/>
            <a:ext cx="159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2000">
                <a:latin typeface="Times New Roman" pitchFamily="18" charset="0"/>
              </a:rPr>
              <a:t>INFLUENCE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6477000" y="5715000"/>
            <a:ext cx="1203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2000">
                <a:latin typeface="Times New Roman" pitchFamily="18" charset="0"/>
              </a:rPr>
              <a:t>GROUPE</a:t>
            </a: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1600200" y="5715000"/>
            <a:ext cx="1541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2000">
                <a:latin typeface="Times New Roman" pitchFamily="18" charset="0"/>
              </a:rPr>
              <a:t>SITUATION</a:t>
            </a:r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 flipV="1">
            <a:off x="4495800" y="3124200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>
            <a:off x="3276600" y="5867400"/>
            <a:ext cx="2971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752" name="Line 9"/>
          <p:cNvSpPr>
            <a:spLocks noChangeShapeType="1"/>
          </p:cNvSpPr>
          <p:nvPr/>
        </p:nvSpPr>
        <p:spPr bwMode="auto">
          <a:xfrm flipH="1">
            <a:off x="2743200" y="4267200"/>
            <a:ext cx="762000" cy="1219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stealth" w="med" len="med"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753" name="Line 10"/>
          <p:cNvSpPr>
            <a:spLocks noChangeShapeType="1"/>
          </p:cNvSpPr>
          <p:nvPr/>
        </p:nvSpPr>
        <p:spPr bwMode="auto">
          <a:xfrm flipH="1">
            <a:off x="2209800" y="3048000"/>
            <a:ext cx="1752600" cy="2438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stealth" w="med" len="med"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754" name="Line 11"/>
          <p:cNvSpPr>
            <a:spLocks noChangeShapeType="1"/>
          </p:cNvSpPr>
          <p:nvPr/>
        </p:nvSpPr>
        <p:spPr bwMode="auto">
          <a:xfrm>
            <a:off x="5791200" y="4343400"/>
            <a:ext cx="685800" cy="1066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stealth" w="med" len="med"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755" name="Line 12"/>
          <p:cNvSpPr>
            <a:spLocks noChangeShapeType="1"/>
          </p:cNvSpPr>
          <p:nvPr/>
        </p:nvSpPr>
        <p:spPr bwMode="auto">
          <a:xfrm>
            <a:off x="5410200" y="2971800"/>
            <a:ext cx="1524000" cy="2438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stealth" w="med" len="med"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2915816" y="1052736"/>
            <a:ext cx="45807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fr-FR" sz="2400" b="1" u="sng" dirty="0" smtClean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Le LEADERSHIP de Steve  Jobs </a:t>
            </a:r>
            <a:endParaRPr lang="fr-FR" sz="2400" b="1" u="sng" dirty="0"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1115616" y="2564904"/>
            <a:ext cx="27625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fr-FR" sz="2400" dirty="0" smtClean="0">
                <a:latin typeface="Times New Roman" pitchFamily="18" charset="0"/>
              </a:rPr>
              <a:t>Histoire de vie </a:t>
            </a:r>
            <a:endParaRPr lang="fr-FR" sz="2400" dirty="0">
              <a:latin typeface="Times New Roman" pitchFamily="18" charset="0"/>
            </a:endParaRP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4788024" y="3284984"/>
            <a:ext cx="16722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rgbClr val="A50021"/>
                </a:solidFill>
                <a:latin typeface="Times New Roman" pitchFamily="18" charset="0"/>
              </a:rPr>
              <a:t>Leadership</a:t>
            </a:r>
            <a:endParaRPr lang="fr-FR" sz="2400" b="1" dirty="0">
              <a:solidFill>
                <a:srgbClr val="A50021"/>
              </a:solidFill>
              <a:latin typeface="Times New Roman" pitchFamily="18" charset="0"/>
            </a:endParaRP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6516216" y="5517232"/>
            <a:ext cx="17556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fr-FR" sz="2400" dirty="0" smtClean="0">
                <a:latin typeface="Times New Roman" pitchFamily="18" charset="0"/>
              </a:rPr>
              <a:t>Image de soi</a:t>
            </a:r>
            <a:endParaRPr lang="fr-FR" sz="2400" dirty="0">
              <a:latin typeface="Times New Roman" pitchFamily="18" charset="0"/>
            </a:endParaRPr>
          </a:p>
        </p:txBody>
      </p:sp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323528" y="4293096"/>
            <a:ext cx="33954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fr-FR" sz="2400" dirty="0" smtClean="0">
                <a:latin typeface="Times New Roman" pitchFamily="18" charset="0"/>
              </a:rPr>
              <a:t>Compenser une situation  </a:t>
            </a:r>
            <a:endParaRPr lang="fr-FR" sz="2400" dirty="0">
              <a:latin typeface="Times New Roman" pitchFamily="18" charset="0"/>
            </a:endParaRPr>
          </a:p>
        </p:txBody>
      </p:sp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5292080" y="2348880"/>
            <a:ext cx="35157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2400" dirty="0" smtClean="0">
                <a:latin typeface="Times New Roman" pitchFamily="18" charset="0"/>
              </a:rPr>
              <a:t>Mise à profit des situations</a:t>
            </a:r>
            <a:endParaRPr lang="fr-FR" sz="2400" dirty="0">
              <a:latin typeface="Times New Roman" pitchFamily="18" charset="0"/>
            </a:endParaRPr>
          </a:p>
        </p:txBody>
      </p:sp>
      <p:sp>
        <p:nvSpPr>
          <p:cNvPr id="33799" name="Oval 8"/>
          <p:cNvSpPr>
            <a:spLocks noChangeArrowheads="1"/>
          </p:cNvSpPr>
          <p:nvPr/>
        </p:nvSpPr>
        <p:spPr bwMode="auto">
          <a:xfrm>
            <a:off x="0" y="2286000"/>
            <a:ext cx="53340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b="1">
              <a:latin typeface="Times New Roman" pitchFamily="18" charset="0"/>
            </a:endParaRPr>
          </a:p>
        </p:txBody>
      </p:sp>
      <p:sp>
        <p:nvSpPr>
          <p:cNvPr id="33800" name="Oval 9"/>
          <p:cNvSpPr>
            <a:spLocks noChangeArrowheads="1"/>
          </p:cNvSpPr>
          <p:nvPr/>
        </p:nvSpPr>
        <p:spPr bwMode="auto">
          <a:xfrm>
            <a:off x="4267200" y="1752600"/>
            <a:ext cx="4876800" cy="2819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b="1">
              <a:latin typeface="Times New Roman" pitchFamily="18" charset="0"/>
            </a:endParaRPr>
          </a:p>
        </p:txBody>
      </p:sp>
      <p:sp>
        <p:nvSpPr>
          <p:cNvPr id="33801" name="Oval 10"/>
          <p:cNvSpPr>
            <a:spLocks noChangeArrowheads="1"/>
          </p:cNvSpPr>
          <p:nvPr/>
        </p:nvSpPr>
        <p:spPr bwMode="auto">
          <a:xfrm>
            <a:off x="3505200" y="2971800"/>
            <a:ext cx="3505200" cy="2819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b="1">
              <a:latin typeface="Times New Roman" pitchFamily="18" charset="0"/>
            </a:endParaRPr>
          </a:p>
        </p:txBody>
      </p:sp>
      <p:sp>
        <p:nvSpPr>
          <p:cNvPr id="33802" name="Oval 11"/>
          <p:cNvSpPr>
            <a:spLocks noChangeArrowheads="1"/>
          </p:cNvSpPr>
          <p:nvPr/>
        </p:nvSpPr>
        <p:spPr bwMode="auto">
          <a:xfrm>
            <a:off x="0" y="3352800"/>
            <a:ext cx="5867400" cy="2514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b="1">
              <a:latin typeface="Times New Roman" pitchFamily="18" charset="0"/>
            </a:endParaRPr>
          </a:p>
        </p:txBody>
      </p:sp>
      <p:sp>
        <p:nvSpPr>
          <p:cNvPr id="33803" name="Oval 12"/>
          <p:cNvSpPr>
            <a:spLocks noChangeArrowheads="1"/>
          </p:cNvSpPr>
          <p:nvPr/>
        </p:nvSpPr>
        <p:spPr bwMode="auto">
          <a:xfrm>
            <a:off x="4038600" y="3657600"/>
            <a:ext cx="5105400" cy="320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b="1">
              <a:latin typeface="Times New Roman" pitchFamily="18" charset="0"/>
            </a:endParaRPr>
          </a:p>
        </p:txBody>
      </p:sp>
      <p:sp>
        <p:nvSpPr>
          <p:cNvPr id="33804" name="Freeform 13"/>
          <p:cNvSpPr>
            <a:spLocks/>
          </p:cNvSpPr>
          <p:nvPr/>
        </p:nvSpPr>
        <p:spPr bwMode="auto">
          <a:xfrm>
            <a:off x="4860032" y="3861048"/>
            <a:ext cx="979487" cy="641350"/>
          </a:xfrm>
          <a:custGeom>
            <a:avLst/>
            <a:gdLst>
              <a:gd name="T0" fmla="*/ 0 w 617"/>
              <a:gd name="T1" fmla="*/ 2147483647 h 404"/>
              <a:gd name="T2" fmla="*/ 2147483647 w 617"/>
              <a:gd name="T3" fmla="*/ 2147483647 h 404"/>
              <a:gd name="T4" fmla="*/ 2147483647 w 617"/>
              <a:gd name="T5" fmla="*/ 2147483647 h 404"/>
              <a:gd name="T6" fmla="*/ 2147483647 w 617"/>
              <a:gd name="T7" fmla="*/ 2147483647 h 404"/>
              <a:gd name="T8" fmla="*/ 2147483647 w 617"/>
              <a:gd name="T9" fmla="*/ 2147483647 h 404"/>
              <a:gd name="T10" fmla="*/ 2147483647 w 617"/>
              <a:gd name="T11" fmla="*/ 2147483647 h 404"/>
              <a:gd name="T12" fmla="*/ 2147483647 w 617"/>
              <a:gd name="T13" fmla="*/ 2147483647 h 404"/>
              <a:gd name="T14" fmla="*/ 2147483647 w 617"/>
              <a:gd name="T15" fmla="*/ 2147483647 h 404"/>
              <a:gd name="T16" fmla="*/ 2147483647 w 617"/>
              <a:gd name="T17" fmla="*/ 2147483647 h 404"/>
              <a:gd name="T18" fmla="*/ 2147483647 w 617"/>
              <a:gd name="T19" fmla="*/ 2147483647 h 404"/>
              <a:gd name="T20" fmla="*/ 2147483647 w 617"/>
              <a:gd name="T21" fmla="*/ 2147483647 h 404"/>
              <a:gd name="T22" fmla="*/ 2147483647 w 617"/>
              <a:gd name="T23" fmla="*/ 2147483647 h 404"/>
              <a:gd name="T24" fmla="*/ 2147483647 w 617"/>
              <a:gd name="T25" fmla="*/ 2147483647 h 404"/>
              <a:gd name="T26" fmla="*/ 2147483647 w 617"/>
              <a:gd name="T27" fmla="*/ 2147483647 h 404"/>
              <a:gd name="T28" fmla="*/ 2147483647 w 617"/>
              <a:gd name="T29" fmla="*/ 2147483647 h 404"/>
              <a:gd name="T30" fmla="*/ 0 w 617"/>
              <a:gd name="T31" fmla="*/ 2147483647 h 40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17"/>
              <a:gd name="T49" fmla="*/ 0 h 404"/>
              <a:gd name="T50" fmla="*/ 617 w 617"/>
              <a:gd name="T51" fmla="*/ 404 h 40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17" h="404">
                <a:moveTo>
                  <a:pt x="0" y="121"/>
                </a:moveTo>
                <a:cubicBezTo>
                  <a:pt x="33" y="110"/>
                  <a:pt x="65" y="100"/>
                  <a:pt x="98" y="89"/>
                </a:cubicBezTo>
                <a:cubicBezTo>
                  <a:pt x="114" y="84"/>
                  <a:pt x="130" y="77"/>
                  <a:pt x="146" y="72"/>
                </a:cubicBezTo>
                <a:cubicBezTo>
                  <a:pt x="162" y="66"/>
                  <a:pt x="195" y="56"/>
                  <a:pt x="195" y="56"/>
                </a:cubicBezTo>
                <a:cubicBezTo>
                  <a:pt x="211" y="40"/>
                  <a:pt x="222" y="13"/>
                  <a:pt x="244" y="7"/>
                </a:cubicBezTo>
                <a:cubicBezTo>
                  <a:pt x="271" y="0"/>
                  <a:pt x="301" y="10"/>
                  <a:pt x="325" y="24"/>
                </a:cubicBezTo>
                <a:cubicBezTo>
                  <a:pt x="358" y="44"/>
                  <a:pt x="379" y="78"/>
                  <a:pt x="406" y="105"/>
                </a:cubicBezTo>
                <a:cubicBezTo>
                  <a:pt x="485" y="184"/>
                  <a:pt x="579" y="239"/>
                  <a:pt x="617" y="348"/>
                </a:cubicBezTo>
                <a:cubicBezTo>
                  <a:pt x="565" y="400"/>
                  <a:pt x="557" y="404"/>
                  <a:pt x="487" y="381"/>
                </a:cubicBezTo>
                <a:cubicBezTo>
                  <a:pt x="422" y="316"/>
                  <a:pt x="491" y="375"/>
                  <a:pt x="406" y="332"/>
                </a:cubicBezTo>
                <a:cubicBezTo>
                  <a:pt x="388" y="323"/>
                  <a:pt x="375" y="307"/>
                  <a:pt x="357" y="299"/>
                </a:cubicBezTo>
                <a:cubicBezTo>
                  <a:pt x="326" y="285"/>
                  <a:pt x="292" y="278"/>
                  <a:pt x="260" y="267"/>
                </a:cubicBezTo>
                <a:cubicBezTo>
                  <a:pt x="244" y="262"/>
                  <a:pt x="211" y="251"/>
                  <a:pt x="211" y="251"/>
                </a:cubicBezTo>
                <a:cubicBezTo>
                  <a:pt x="134" y="171"/>
                  <a:pt x="232" y="268"/>
                  <a:pt x="130" y="186"/>
                </a:cubicBezTo>
                <a:cubicBezTo>
                  <a:pt x="118" y="176"/>
                  <a:pt x="112" y="160"/>
                  <a:pt x="98" y="153"/>
                </a:cubicBezTo>
                <a:cubicBezTo>
                  <a:pt x="67" y="138"/>
                  <a:pt x="0" y="121"/>
                  <a:pt x="0" y="121"/>
                </a:cubicBezTo>
                <a:close/>
              </a:path>
            </a:pathLst>
          </a:cu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2"/>
          <p:cNvSpPr txBox="1">
            <a:spLocks noChangeArrowheads="1"/>
          </p:cNvSpPr>
          <p:nvPr/>
        </p:nvSpPr>
        <p:spPr bwMode="auto">
          <a:xfrm>
            <a:off x="6156325" y="6513513"/>
            <a:ext cx="21224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>
                <a:latin typeface="Times New Roman" pitchFamily="18" charset="0"/>
              </a:rPr>
              <a:t>Dimension de l’auto expression</a:t>
            </a:r>
          </a:p>
        </p:txBody>
      </p:sp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3087688" y="852488"/>
            <a:ext cx="2957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2000" u="sng">
                <a:solidFill>
                  <a:srgbClr val="A50021"/>
                </a:solidFill>
                <a:latin typeface="Times New Roman" pitchFamily="18" charset="0"/>
              </a:rPr>
              <a:t>La personnalité symbolisée</a:t>
            </a:r>
            <a:endParaRPr lang="fr-FR" sz="2000" i="1">
              <a:solidFill>
                <a:srgbClr val="A50021"/>
              </a:solidFill>
              <a:latin typeface="Times New Roman" pitchFamily="18" charset="0"/>
            </a:endParaRP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539750" y="1844675"/>
            <a:ext cx="184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>
                <a:solidFill>
                  <a:srgbClr val="969696"/>
                </a:solidFill>
                <a:latin typeface="Times New Roman" pitchFamily="18" charset="0"/>
              </a:rPr>
              <a:t>Symbole - héros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250825" y="3213100"/>
            <a:ext cx="170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rgbClr val="969696"/>
                </a:solidFill>
                <a:latin typeface="Times New Roman" pitchFamily="18" charset="0"/>
              </a:rPr>
              <a:t>Rites - traditions</a:t>
            </a: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395288" y="5373688"/>
            <a:ext cx="2286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rgbClr val="969696"/>
                </a:solidFill>
                <a:latin typeface="Times New Roman" pitchFamily="18" charset="0"/>
              </a:rPr>
              <a:t>Dimensions culturelles</a:t>
            </a:r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1476375" y="6237288"/>
            <a:ext cx="191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rgbClr val="969696"/>
                </a:solidFill>
                <a:latin typeface="Times New Roman" pitchFamily="18" charset="0"/>
              </a:rPr>
              <a:t>Valeurs - héritages</a:t>
            </a:r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7164388" y="1844675"/>
            <a:ext cx="173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fr-FR" sz="2000">
                <a:solidFill>
                  <a:srgbClr val="969696"/>
                </a:solidFill>
                <a:latin typeface="Times New Roman" pitchFamily="18" charset="0"/>
              </a:rPr>
              <a:t>Feuilles - fruits</a:t>
            </a:r>
          </a:p>
        </p:txBody>
      </p:sp>
      <p:sp>
        <p:nvSpPr>
          <p:cNvPr id="35848" name="Text Box 10"/>
          <p:cNvSpPr txBox="1">
            <a:spLocks noChangeArrowheads="1"/>
          </p:cNvSpPr>
          <p:nvPr/>
        </p:nvSpPr>
        <p:spPr bwMode="auto">
          <a:xfrm>
            <a:off x="7099300" y="3213100"/>
            <a:ext cx="2044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fr-FR">
                <a:solidFill>
                  <a:srgbClr val="969696"/>
                </a:solidFill>
                <a:latin typeface="Times New Roman" pitchFamily="18" charset="0"/>
              </a:rPr>
              <a:t>Branches maîtresses</a:t>
            </a:r>
          </a:p>
        </p:txBody>
      </p:sp>
      <p:sp>
        <p:nvSpPr>
          <p:cNvPr id="35849" name="Text Box 11"/>
          <p:cNvSpPr txBox="1">
            <a:spLocks noChangeArrowheads="1"/>
          </p:cNvSpPr>
          <p:nvPr/>
        </p:nvSpPr>
        <p:spPr bwMode="auto">
          <a:xfrm>
            <a:off x="7235825" y="594995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fr-FR">
                <a:solidFill>
                  <a:srgbClr val="969696"/>
                </a:solidFill>
                <a:latin typeface="Times New Roman" pitchFamily="18" charset="0"/>
              </a:rPr>
              <a:t>Racines</a:t>
            </a:r>
          </a:p>
        </p:txBody>
      </p:sp>
      <p:sp>
        <p:nvSpPr>
          <p:cNvPr id="35850" name="Text Box 12"/>
          <p:cNvSpPr txBox="1">
            <a:spLocks noChangeArrowheads="1"/>
          </p:cNvSpPr>
          <p:nvPr/>
        </p:nvSpPr>
        <p:spPr bwMode="auto">
          <a:xfrm>
            <a:off x="7524750" y="508476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fr-FR">
                <a:solidFill>
                  <a:srgbClr val="969696"/>
                </a:solidFill>
                <a:latin typeface="Times New Roman" pitchFamily="18" charset="0"/>
              </a:rPr>
              <a:t>Tronc</a:t>
            </a:r>
          </a:p>
        </p:txBody>
      </p:sp>
      <p:pic>
        <p:nvPicPr>
          <p:cNvPr id="35851" name="Picture 14" descr="arbre-a-souci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8538" y="1125538"/>
            <a:ext cx="504190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3708400" y="1196975"/>
            <a:ext cx="472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fr-FR" sz="2400" b="1" u="sng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Les dimensions du LEADERSHIP </a:t>
            </a:r>
          </a:p>
        </p:txBody>
      </p:sp>
      <p:sp>
        <p:nvSpPr>
          <p:cNvPr id="37890" name="Line 3"/>
          <p:cNvSpPr>
            <a:spLocks noChangeShapeType="1"/>
          </p:cNvSpPr>
          <p:nvPr/>
        </p:nvSpPr>
        <p:spPr bwMode="auto">
          <a:xfrm>
            <a:off x="2209800" y="2819400"/>
            <a:ext cx="0" cy="3200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891" name="Line 4"/>
          <p:cNvSpPr>
            <a:spLocks noChangeShapeType="1"/>
          </p:cNvSpPr>
          <p:nvPr/>
        </p:nvSpPr>
        <p:spPr bwMode="auto">
          <a:xfrm>
            <a:off x="2209800" y="6019800"/>
            <a:ext cx="403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746125" y="2555875"/>
            <a:ext cx="927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2400">
                <a:latin typeface="Times New Roman" pitchFamily="18" charset="0"/>
              </a:rPr>
              <a:t>Tâche</a:t>
            </a:r>
          </a:p>
        </p:txBody>
      </p: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6858000" y="5715000"/>
            <a:ext cx="121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2400">
                <a:latin typeface="Times New Roman" pitchFamily="18" charset="0"/>
              </a:rPr>
              <a:t>Individu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2051050" y="1268413"/>
            <a:ext cx="65135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fr-FR" sz="2400" b="1" u="sng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Les individus et leur intérêt porté sur la tâche et </a:t>
            </a:r>
          </a:p>
          <a:p>
            <a:pPr algn="ctr" eaLnBrk="0" hangingPunct="0">
              <a:defRPr/>
            </a:pPr>
            <a:r>
              <a:rPr lang="fr-FR" sz="2400" b="1" u="sng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leur propre développement  </a:t>
            </a:r>
          </a:p>
          <a:p>
            <a:pPr algn="ctr" eaLnBrk="0" hangingPunct="0">
              <a:defRPr/>
            </a:pPr>
            <a:r>
              <a:rPr lang="fr-FR" sz="2400" b="1" u="sng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Selon Mc Gregor</a:t>
            </a:r>
          </a:p>
        </p:txBody>
      </p:sp>
      <p:sp>
        <p:nvSpPr>
          <p:cNvPr id="39938" name="Line 3"/>
          <p:cNvSpPr>
            <a:spLocks noChangeShapeType="1"/>
          </p:cNvSpPr>
          <p:nvPr/>
        </p:nvSpPr>
        <p:spPr bwMode="auto">
          <a:xfrm>
            <a:off x="2209800" y="2819400"/>
            <a:ext cx="0" cy="3200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9939" name="Line 4"/>
          <p:cNvSpPr>
            <a:spLocks noChangeShapeType="1"/>
          </p:cNvSpPr>
          <p:nvPr/>
        </p:nvSpPr>
        <p:spPr bwMode="auto">
          <a:xfrm>
            <a:off x="2209800" y="6019800"/>
            <a:ext cx="403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746125" y="2555875"/>
            <a:ext cx="927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2400">
                <a:latin typeface="Times New Roman" pitchFamily="18" charset="0"/>
              </a:rPr>
              <a:t>Tâche</a:t>
            </a: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6858000" y="5715000"/>
            <a:ext cx="121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2400">
                <a:latin typeface="Times New Roman" pitchFamily="18" charset="0"/>
              </a:rPr>
              <a:t>Individu</a:t>
            </a:r>
          </a:p>
        </p:txBody>
      </p:sp>
      <p:sp>
        <p:nvSpPr>
          <p:cNvPr id="39942" name="Line 7"/>
          <p:cNvSpPr>
            <a:spLocks noChangeShapeType="1"/>
          </p:cNvSpPr>
          <p:nvPr/>
        </p:nvSpPr>
        <p:spPr bwMode="auto">
          <a:xfrm>
            <a:off x="457200" y="4876800"/>
            <a:ext cx="28194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>
            <a:off x="3276600" y="4876800"/>
            <a:ext cx="0" cy="19812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9944" name="Line 9"/>
          <p:cNvSpPr>
            <a:spLocks noChangeShapeType="1"/>
          </p:cNvSpPr>
          <p:nvPr/>
        </p:nvSpPr>
        <p:spPr bwMode="auto">
          <a:xfrm flipH="1">
            <a:off x="381000" y="4876800"/>
            <a:ext cx="533400" cy="8382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9945" name="Line 10"/>
          <p:cNvSpPr>
            <a:spLocks noChangeShapeType="1"/>
          </p:cNvSpPr>
          <p:nvPr/>
        </p:nvSpPr>
        <p:spPr bwMode="auto">
          <a:xfrm flipH="1">
            <a:off x="914400" y="4953000"/>
            <a:ext cx="533400" cy="8382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9946" name="Line 11"/>
          <p:cNvSpPr>
            <a:spLocks noChangeShapeType="1"/>
          </p:cNvSpPr>
          <p:nvPr/>
        </p:nvSpPr>
        <p:spPr bwMode="auto">
          <a:xfrm flipH="1">
            <a:off x="1295400" y="4953000"/>
            <a:ext cx="533400" cy="8382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9947" name="Line 12"/>
          <p:cNvSpPr>
            <a:spLocks noChangeShapeType="1"/>
          </p:cNvSpPr>
          <p:nvPr/>
        </p:nvSpPr>
        <p:spPr bwMode="auto">
          <a:xfrm flipH="1">
            <a:off x="1981200" y="4876800"/>
            <a:ext cx="533400" cy="8382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9948" name="Line 13"/>
          <p:cNvSpPr>
            <a:spLocks noChangeShapeType="1"/>
          </p:cNvSpPr>
          <p:nvPr/>
        </p:nvSpPr>
        <p:spPr bwMode="auto">
          <a:xfrm flipH="1">
            <a:off x="2438400" y="4953000"/>
            <a:ext cx="533400" cy="8382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9949" name="Line 14"/>
          <p:cNvSpPr>
            <a:spLocks noChangeShapeType="1"/>
          </p:cNvSpPr>
          <p:nvPr/>
        </p:nvSpPr>
        <p:spPr bwMode="auto">
          <a:xfrm flipH="1">
            <a:off x="2667000" y="5334000"/>
            <a:ext cx="533400" cy="8382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9950" name="Line 15"/>
          <p:cNvSpPr>
            <a:spLocks noChangeShapeType="1"/>
          </p:cNvSpPr>
          <p:nvPr/>
        </p:nvSpPr>
        <p:spPr bwMode="auto">
          <a:xfrm flipH="1">
            <a:off x="2667000" y="6019800"/>
            <a:ext cx="533400" cy="8382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9951" name="Text Box 16"/>
          <p:cNvSpPr txBox="1">
            <a:spLocks noChangeArrowheads="1"/>
          </p:cNvSpPr>
          <p:nvPr/>
        </p:nvSpPr>
        <p:spPr bwMode="auto">
          <a:xfrm>
            <a:off x="1050925" y="59086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2400" b="1">
                <a:latin typeface="Times New Roman" pitchFamily="18" charset="0"/>
              </a:rPr>
              <a:t>X</a:t>
            </a:r>
          </a:p>
        </p:txBody>
      </p:sp>
      <p:sp>
        <p:nvSpPr>
          <p:cNvPr id="39952" name="Text Box 17"/>
          <p:cNvSpPr txBox="1">
            <a:spLocks noChangeArrowheads="1"/>
          </p:cNvSpPr>
          <p:nvPr/>
        </p:nvSpPr>
        <p:spPr bwMode="auto">
          <a:xfrm>
            <a:off x="4114800" y="3810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2400" b="1">
                <a:latin typeface="Times New Roman" pitchFamily="18" charset="0"/>
              </a:rPr>
              <a:t>Y</a:t>
            </a:r>
          </a:p>
        </p:txBody>
      </p:sp>
      <p:sp>
        <p:nvSpPr>
          <p:cNvPr id="39953" name="Text Box 18"/>
          <p:cNvSpPr txBox="1">
            <a:spLocks noChangeArrowheads="1"/>
          </p:cNvSpPr>
          <p:nvPr/>
        </p:nvSpPr>
        <p:spPr bwMode="auto">
          <a:xfrm>
            <a:off x="4876800" y="3581400"/>
            <a:ext cx="333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i="1">
                <a:latin typeface="Times New Roman" pitchFamily="18" charset="0"/>
              </a:rPr>
              <a:t>L ’effort physique et mental</a:t>
            </a:r>
          </a:p>
          <a:p>
            <a:pPr eaLnBrk="0" hangingPunct="0"/>
            <a:r>
              <a:rPr lang="fr-FR" i="1">
                <a:latin typeface="Times New Roman" pitchFamily="18" charset="0"/>
              </a:rPr>
              <a:t>existe chez les individus ambitieux</a:t>
            </a:r>
          </a:p>
        </p:txBody>
      </p:sp>
      <p:sp>
        <p:nvSpPr>
          <p:cNvPr id="39954" name="Text Box 19"/>
          <p:cNvSpPr txBox="1">
            <a:spLocks noChangeArrowheads="1"/>
          </p:cNvSpPr>
          <p:nvPr/>
        </p:nvSpPr>
        <p:spPr bwMode="auto">
          <a:xfrm>
            <a:off x="3352800" y="6216650"/>
            <a:ext cx="464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i="1">
                <a:latin typeface="Times New Roman" pitchFamily="18" charset="0"/>
              </a:rPr>
              <a:t>Les individus préfèrent être dirigés, évitant toute</a:t>
            </a:r>
          </a:p>
          <a:p>
            <a:pPr eaLnBrk="0" hangingPunct="0"/>
            <a:r>
              <a:rPr lang="fr-FR" i="1">
                <a:latin typeface="Times New Roman" pitchFamily="18" charset="0"/>
              </a:rPr>
              <a:t> responsabilitéIls sont dépourvus d ’ambition.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AutoShape 2"/>
          <p:cNvSpPr>
            <a:spLocks noChangeArrowheads="1"/>
          </p:cNvSpPr>
          <p:nvPr/>
        </p:nvSpPr>
        <p:spPr bwMode="auto">
          <a:xfrm>
            <a:off x="217488" y="387350"/>
            <a:ext cx="8850312" cy="6235700"/>
          </a:xfrm>
          <a:prstGeom prst="roundRect">
            <a:avLst>
              <a:gd name="adj" fmla="val 12495"/>
            </a:avLst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defRPr/>
            </a:pPr>
            <a:endParaRPr lang="fr-FR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>
              <a:defRPr/>
            </a:pPr>
            <a:endParaRPr lang="fr-FR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endParaRPr lang="fr-FR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3492500" y="908050"/>
            <a:ext cx="2187575" cy="36353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fr-FR" b="1"/>
              <a:t>BLAKE - MOUTON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827088" y="1557338"/>
            <a:ext cx="3521075" cy="63817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fr-FR" b="1" u="sng">
                <a:solidFill>
                  <a:srgbClr val="969696"/>
                </a:solidFill>
              </a:rPr>
              <a:t>Le principe est de distinguer </a:t>
            </a:r>
          </a:p>
          <a:p>
            <a:pPr eaLnBrk="0" hangingPunct="0"/>
            <a:r>
              <a:rPr lang="fr-FR" b="1" u="sng">
                <a:solidFill>
                  <a:srgbClr val="969696"/>
                </a:solidFill>
              </a:rPr>
              <a:t>2 dimensions du management </a:t>
            </a:r>
          </a:p>
        </p:txBody>
      </p:sp>
      <p:sp>
        <p:nvSpPr>
          <p:cNvPr id="41988" name="Rectangle 6"/>
          <p:cNvSpPr>
            <a:spLocks noChangeArrowheads="1"/>
          </p:cNvSpPr>
          <p:nvPr/>
        </p:nvSpPr>
        <p:spPr bwMode="auto">
          <a:xfrm>
            <a:off x="5487988" y="1501775"/>
            <a:ext cx="3584575" cy="82232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fr-FR" sz="1600" i="1"/>
              <a:t>L'intérêt pour le manager accordé à la dimension </a:t>
            </a:r>
            <a:r>
              <a:rPr lang="fr-FR" sz="1600" b="1" i="1"/>
              <a:t>efficacité</a:t>
            </a:r>
          </a:p>
          <a:p>
            <a:pPr eaLnBrk="0" hangingPunct="0"/>
            <a:r>
              <a:rPr lang="fr-FR" sz="1600" i="1"/>
              <a:t>( centré sur la tâche)</a:t>
            </a:r>
            <a:endParaRPr lang="fr-FR"/>
          </a:p>
        </p:txBody>
      </p:sp>
      <p:sp>
        <p:nvSpPr>
          <p:cNvPr id="41989" name="Rectangle 7"/>
          <p:cNvSpPr>
            <a:spLocks noChangeArrowheads="1"/>
          </p:cNvSpPr>
          <p:nvPr/>
        </p:nvSpPr>
        <p:spPr bwMode="auto">
          <a:xfrm>
            <a:off x="5410200" y="2514600"/>
            <a:ext cx="3443288" cy="82232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fr-FR" sz="1600"/>
              <a:t>L'intérêt pour le manager accordé à la dimension</a:t>
            </a:r>
            <a:r>
              <a:rPr lang="fr-FR" sz="1600" b="1"/>
              <a:t> humaine</a:t>
            </a:r>
          </a:p>
          <a:p>
            <a:pPr eaLnBrk="0" hangingPunct="0"/>
            <a:r>
              <a:rPr lang="fr-FR" sz="1600"/>
              <a:t>(centré sur le groupe)</a:t>
            </a:r>
            <a:endParaRPr lang="fr-FR"/>
          </a:p>
        </p:txBody>
      </p:sp>
      <p:sp>
        <p:nvSpPr>
          <p:cNvPr id="41990" name="AutoShape 8"/>
          <p:cNvSpPr>
            <a:spLocks noChangeArrowheads="1"/>
          </p:cNvSpPr>
          <p:nvPr/>
        </p:nvSpPr>
        <p:spPr bwMode="auto">
          <a:xfrm>
            <a:off x="4211638" y="2133600"/>
            <a:ext cx="808037" cy="419100"/>
          </a:xfrm>
          <a:prstGeom prst="rightArrow">
            <a:avLst>
              <a:gd name="adj1" fmla="val 50000"/>
              <a:gd name="adj2" fmla="val 96410"/>
            </a:avLst>
          </a:prstGeom>
          <a:solidFill>
            <a:schemeClr val="accent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b="1">
              <a:latin typeface="Times New Roman" pitchFamily="18" charset="0"/>
            </a:endParaRPr>
          </a:p>
        </p:txBody>
      </p:sp>
      <p:sp>
        <p:nvSpPr>
          <p:cNvPr id="41991" name="AutoShape 9"/>
          <p:cNvSpPr>
            <a:spLocks noChangeArrowheads="1"/>
          </p:cNvSpPr>
          <p:nvPr/>
        </p:nvSpPr>
        <p:spPr bwMode="auto">
          <a:xfrm>
            <a:off x="1835150" y="5157788"/>
            <a:ext cx="808038" cy="571500"/>
          </a:xfrm>
          <a:prstGeom prst="rightArrow">
            <a:avLst>
              <a:gd name="adj1" fmla="val 50000"/>
              <a:gd name="adj2" fmla="val 73156"/>
            </a:avLst>
          </a:prstGeom>
          <a:solidFill>
            <a:schemeClr val="accent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b="1">
              <a:latin typeface="Times New Roman" pitchFamily="18" charset="0"/>
            </a:endParaRPr>
          </a:p>
        </p:txBody>
      </p:sp>
      <p:sp>
        <p:nvSpPr>
          <p:cNvPr id="41992" name="Rectangle 10"/>
          <p:cNvSpPr>
            <a:spLocks noChangeArrowheads="1"/>
          </p:cNvSpPr>
          <p:nvPr/>
        </p:nvSpPr>
        <p:spPr bwMode="auto">
          <a:xfrm>
            <a:off x="3306763" y="4421188"/>
            <a:ext cx="4779962" cy="24384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fr-FR" sz="1600" b="1"/>
              <a:t>1- La décision                            4- Le Contrôle de Soi</a:t>
            </a:r>
          </a:p>
          <a:p>
            <a:pPr eaLnBrk="0" hangingPunct="0"/>
            <a:endParaRPr lang="fr-FR" sz="1600" b="1"/>
          </a:p>
          <a:p>
            <a:pPr eaLnBrk="0" hangingPunct="0"/>
            <a:r>
              <a:rPr lang="fr-FR" sz="1600" b="1"/>
              <a:t>2- La conviction personnelle   5- Le  Sens de 		             	                       l'humour</a:t>
            </a:r>
          </a:p>
          <a:p>
            <a:pPr eaLnBrk="0" hangingPunct="0"/>
            <a:endParaRPr lang="fr-FR" sz="1600" b="1"/>
          </a:p>
          <a:p>
            <a:pPr eaLnBrk="0" hangingPunct="0"/>
            <a:r>
              <a:rPr lang="fr-FR" sz="1600" b="1"/>
              <a:t>3- Le Conflit                               6- Le Travail</a:t>
            </a:r>
          </a:p>
          <a:p>
            <a:pPr eaLnBrk="0" hangingPunct="0"/>
            <a:endParaRPr lang="fr-FR" sz="1600" b="1"/>
          </a:p>
          <a:p>
            <a:pPr eaLnBrk="0" hangingPunct="0"/>
            <a:endParaRPr lang="fr-FR" sz="1400" b="1"/>
          </a:p>
          <a:p>
            <a:pPr eaLnBrk="0" hangingPunct="0"/>
            <a:endParaRPr lang="fr-FR" sz="1400" b="1"/>
          </a:p>
          <a:p>
            <a:endParaRPr lang="fr-FR" sz="1400" b="1"/>
          </a:p>
        </p:txBody>
      </p:sp>
      <p:sp>
        <p:nvSpPr>
          <p:cNvPr id="41993" name="Rectangle 11"/>
          <p:cNvSpPr>
            <a:spLocks noChangeArrowheads="1"/>
          </p:cNvSpPr>
          <p:nvPr/>
        </p:nvSpPr>
        <p:spPr bwMode="auto">
          <a:xfrm>
            <a:off x="915988" y="3635375"/>
            <a:ext cx="7734300" cy="91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fr-FR" b="1">
                <a:solidFill>
                  <a:srgbClr val="969696"/>
                </a:solidFill>
              </a:rPr>
              <a:t>et de tester la  sensibilité du manager relative aux 2 dimensions sur une échelle de 1 à 9 au travers d’un questionnement portant sur 6 registres</a:t>
            </a:r>
          </a:p>
        </p:txBody>
      </p:sp>
      <p:sp>
        <p:nvSpPr>
          <p:cNvPr id="41994" name="AutoShape 12"/>
          <p:cNvSpPr>
            <a:spLocks noChangeArrowheads="1"/>
          </p:cNvSpPr>
          <p:nvPr/>
        </p:nvSpPr>
        <p:spPr bwMode="auto">
          <a:xfrm rot="16200000" flipH="1">
            <a:off x="2128044" y="2848769"/>
            <a:ext cx="952500" cy="385762"/>
          </a:xfrm>
          <a:prstGeom prst="rightArrow">
            <a:avLst>
              <a:gd name="adj1" fmla="val 75000"/>
              <a:gd name="adj2" fmla="val 123468"/>
            </a:avLst>
          </a:prstGeom>
          <a:solidFill>
            <a:schemeClr val="accent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fr-FR" b="1"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2916238" y="1052513"/>
            <a:ext cx="3138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fr-FR" sz="2400" b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BLAKE &amp; MOUTON </a:t>
            </a:r>
          </a:p>
        </p:txBody>
      </p:sp>
      <p:sp>
        <p:nvSpPr>
          <p:cNvPr id="44034" name="Line 3"/>
          <p:cNvSpPr>
            <a:spLocks noChangeShapeType="1"/>
          </p:cNvSpPr>
          <p:nvPr/>
        </p:nvSpPr>
        <p:spPr bwMode="auto">
          <a:xfrm>
            <a:off x="2209800" y="2819400"/>
            <a:ext cx="0" cy="3200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4035" name="Line 4"/>
          <p:cNvSpPr>
            <a:spLocks noChangeShapeType="1"/>
          </p:cNvSpPr>
          <p:nvPr/>
        </p:nvSpPr>
        <p:spPr bwMode="auto">
          <a:xfrm>
            <a:off x="2209800" y="6019800"/>
            <a:ext cx="403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1042988" y="3141663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b="1" i="1">
                <a:solidFill>
                  <a:srgbClr val="969696"/>
                </a:solidFill>
                <a:latin typeface="Times New Roman" pitchFamily="18" charset="0"/>
              </a:rPr>
              <a:t>Tâche</a:t>
            </a:r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6732588" y="5807075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b="1" i="1">
                <a:solidFill>
                  <a:srgbClr val="969696"/>
                </a:solidFill>
                <a:latin typeface="Times New Roman" pitchFamily="18" charset="0"/>
              </a:rPr>
              <a:t>Individu</a:t>
            </a:r>
          </a:p>
        </p:txBody>
      </p:sp>
      <p:sp>
        <p:nvSpPr>
          <p:cNvPr id="44038" name="AutoShape 7"/>
          <p:cNvSpPr>
            <a:spLocks noChangeArrowheads="1"/>
          </p:cNvSpPr>
          <p:nvPr/>
        </p:nvSpPr>
        <p:spPr bwMode="auto">
          <a:xfrm>
            <a:off x="2438400" y="5105400"/>
            <a:ext cx="762000" cy="762000"/>
          </a:xfrm>
          <a:prstGeom prst="rtTriangle">
            <a:avLst/>
          </a:prstGeom>
          <a:solidFill>
            <a:srgbClr val="00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b="1">
              <a:latin typeface="Times New Roman" pitchFamily="18" charset="0"/>
            </a:endParaRPr>
          </a:p>
        </p:txBody>
      </p:sp>
      <p:sp>
        <p:nvSpPr>
          <p:cNvPr id="44039" name="AutoShape 8"/>
          <p:cNvSpPr>
            <a:spLocks noChangeArrowheads="1"/>
          </p:cNvSpPr>
          <p:nvPr/>
        </p:nvSpPr>
        <p:spPr bwMode="auto">
          <a:xfrm flipH="1">
            <a:off x="5334000" y="5105400"/>
            <a:ext cx="685800" cy="762000"/>
          </a:xfrm>
          <a:prstGeom prst="rtTriangle">
            <a:avLst/>
          </a:prstGeom>
          <a:solidFill>
            <a:srgbClr val="00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b="1">
              <a:latin typeface="Times New Roman" pitchFamily="18" charset="0"/>
            </a:endParaRPr>
          </a:p>
        </p:txBody>
      </p:sp>
      <p:sp>
        <p:nvSpPr>
          <p:cNvPr id="44040" name="AutoShape 9"/>
          <p:cNvSpPr>
            <a:spLocks noChangeArrowheads="1"/>
          </p:cNvSpPr>
          <p:nvPr/>
        </p:nvSpPr>
        <p:spPr bwMode="auto">
          <a:xfrm flipH="1" flipV="1">
            <a:off x="5181600" y="2895600"/>
            <a:ext cx="838200" cy="990600"/>
          </a:xfrm>
          <a:prstGeom prst="rtTriangle">
            <a:avLst/>
          </a:prstGeom>
          <a:solidFill>
            <a:srgbClr val="00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b="1">
              <a:latin typeface="Times New Roman" pitchFamily="18" charset="0"/>
            </a:endParaRPr>
          </a:p>
        </p:txBody>
      </p:sp>
      <p:sp>
        <p:nvSpPr>
          <p:cNvPr id="44041" name="AutoShape 10"/>
          <p:cNvSpPr>
            <a:spLocks noChangeArrowheads="1"/>
          </p:cNvSpPr>
          <p:nvPr/>
        </p:nvSpPr>
        <p:spPr bwMode="auto">
          <a:xfrm flipV="1">
            <a:off x="2438400" y="2895600"/>
            <a:ext cx="914400" cy="685800"/>
          </a:xfrm>
          <a:prstGeom prst="rtTriangle">
            <a:avLst/>
          </a:prstGeom>
          <a:solidFill>
            <a:srgbClr val="00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b="1">
              <a:latin typeface="Times New Roman" pitchFamily="18" charset="0"/>
            </a:endParaRPr>
          </a:p>
        </p:txBody>
      </p:sp>
      <p:sp>
        <p:nvSpPr>
          <p:cNvPr id="44042" name="AutoShape 11"/>
          <p:cNvSpPr>
            <a:spLocks noChangeArrowheads="1"/>
          </p:cNvSpPr>
          <p:nvPr/>
        </p:nvSpPr>
        <p:spPr bwMode="auto">
          <a:xfrm>
            <a:off x="3657600" y="3733800"/>
            <a:ext cx="1219200" cy="1371600"/>
          </a:xfrm>
          <a:prstGeom prst="diamond">
            <a:avLst/>
          </a:prstGeom>
          <a:solidFill>
            <a:srgbClr val="00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b="1">
              <a:latin typeface="Times New Roman" pitchFamily="18" charset="0"/>
            </a:endParaRPr>
          </a:p>
        </p:txBody>
      </p:sp>
      <p:sp>
        <p:nvSpPr>
          <p:cNvPr id="44043" name="Text Box 12"/>
          <p:cNvSpPr txBox="1">
            <a:spLocks noChangeArrowheads="1"/>
          </p:cNvSpPr>
          <p:nvPr/>
        </p:nvSpPr>
        <p:spPr bwMode="auto">
          <a:xfrm>
            <a:off x="5318125" y="6134100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i="1">
                <a:solidFill>
                  <a:srgbClr val="A50021"/>
                </a:solidFill>
                <a:latin typeface="Times New Roman" pitchFamily="18" charset="0"/>
              </a:rPr>
              <a:t>SOCIAL</a:t>
            </a:r>
          </a:p>
        </p:txBody>
      </p:sp>
      <p:sp>
        <p:nvSpPr>
          <p:cNvPr id="44044" name="Text Box 13"/>
          <p:cNvSpPr txBox="1">
            <a:spLocks noChangeArrowheads="1"/>
          </p:cNvSpPr>
          <p:nvPr/>
        </p:nvSpPr>
        <p:spPr bwMode="auto">
          <a:xfrm>
            <a:off x="2286000" y="6096000"/>
            <a:ext cx="164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i="1">
                <a:solidFill>
                  <a:srgbClr val="A50021"/>
                </a:solidFill>
                <a:latin typeface="Times New Roman" pitchFamily="18" charset="0"/>
              </a:rPr>
              <a:t>LAISSE  FAIRE</a:t>
            </a:r>
          </a:p>
        </p:txBody>
      </p:sp>
      <p:sp>
        <p:nvSpPr>
          <p:cNvPr id="44045" name="Text Box 14"/>
          <p:cNvSpPr txBox="1">
            <a:spLocks noChangeArrowheads="1"/>
          </p:cNvSpPr>
          <p:nvPr/>
        </p:nvSpPr>
        <p:spPr bwMode="auto">
          <a:xfrm>
            <a:off x="5105400" y="2362200"/>
            <a:ext cx="169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i="1">
                <a:solidFill>
                  <a:srgbClr val="A50021"/>
                </a:solidFill>
                <a:latin typeface="Times New Roman" pitchFamily="18" charset="0"/>
              </a:rPr>
              <a:t>INTEGRATEUR</a:t>
            </a:r>
          </a:p>
        </p:txBody>
      </p:sp>
      <p:sp>
        <p:nvSpPr>
          <p:cNvPr id="44046" name="Text Box 15"/>
          <p:cNvSpPr txBox="1">
            <a:spLocks noChangeArrowheads="1"/>
          </p:cNvSpPr>
          <p:nvPr/>
        </p:nvSpPr>
        <p:spPr bwMode="auto">
          <a:xfrm>
            <a:off x="2286000" y="2209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i="1">
                <a:solidFill>
                  <a:srgbClr val="A50021"/>
                </a:solidFill>
                <a:latin typeface="Times New Roman" pitchFamily="18" charset="0"/>
              </a:rPr>
              <a:t>AUTOCRATE</a:t>
            </a:r>
          </a:p>
        </p:txBody>
      </p:sp>
      <p:sp>
        <p:nvSpPr>
          <p:cNvPr id="44047" name="Text Box 16"/>
          <p:cNvSpPr txBox="1">
            <a:spLocks noChangeArrowheads="1"/>
          </p:cNvSpPr>
          <p:nvPr/>
        </p:nvSpPr>
        <p:spPr bwMode="auto">
          <a:xfrm>
            <a:off x="3851275" y="4292600"/>
            <a:ext cx="10080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900" b="1" i="1">
                <a:solidFill>
                  <a:schemeClr val="bg1"/>
                </a:solidFill>
                <a:latin typeface="Times New Roman" pitchFamily="18" charset="0"/>
              </a:rPr>
              <a:t>COMPROMIS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AutoShape 2"/>
          <p:cNvSpPr>
            <a:spLocks noChangeArrowheads="1"/>
          </p:cNvSpPr>
          <p:nvPr/>
        </p:nvSpPr>
        <p:spPr bwMode="auto">
          <a:xfrm>
            <a:off x="146050" y="387350"/>
            <a:ext cx="8851900" cy="6235700"/>
          </a:xfrm>
          <a:prstGeom prst="roundRect">
            <a:avLst>
              <a:gd name="adj" fmla="val 12495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 b="1">
              <a:latin typeface="Times New Roman" pitchFamily="18" charset="0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3635375" y="765175"/>
            <a:ext cx="1963738" cy="33337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fr-FR" sz="1600" b="1" u="sng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BLAKE - MOUTON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369888" y="1162050"/>
            <a:ext cx="8475662" cy="546735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defRPr/>
            </a:pPr>
            <a:r>
              <a:rPr lang="fr-FR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46084" name="Line 5"/>
          <p:cNvSpPr>
            <a:spLocks noChangeShapeType="1"/>
          </p:cNvSpPr>
          <p:nvPr/>
        </p:nvSpPr>
        <p:spPr bwMode="auto">
          <a:xfrm>
            <a:off x="4641850" y="1162050"/>
            <a:ext cx="6350" cy="54673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6085" name="Line 6"/>
          <p:cNvSpPr>
            <a:spLocks noChangeShapeType="1"/>
          </p:cNvSpPr>
          <p:nvPr/>
        </p:nvSpPr>
        <p:spPr bwMode="auto">
          <a:xfrm>
            <a:off x="369888" y="3810000"/>
            <a:ext cx="8475662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338138" y="1349375"/>
            <a:ext cx="3929062" cy="608013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fr-FR" b="1"/>
              <a:t> (1,9) STYLE  - </a:t>
            </a:r>
            <a:r>
              <a:rPr lang="fr-FR" sz="1600" b="1"/>
              <a:t>PATERNALISTE</a:t>
            </a:r>
          </a:p>
          <a:p>
            <a:endParaRPr lang="fr-FR" sz="1600" b="1"/>
          </a:p>
        </p:txBody>
      </p:sp>
      <p:sp>
        <p:nvSpPr>
          <p:cNvPr id="46087" name="Rectangle 8"/>
          <p:cNvSpPr>
            <a:spLocks noChangeArrowheads="1"/>
          </p:cNvSpPr>
          <p:nvPr/>
        </p:nvSpPr>
        <p:spPr bwMode="auto">
          <a:xfrm>
            <a:off x="4876800" y="1219200"/>
            <a:ext cx="3505200" cy="63817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fr-FR" b="1"/>
              <a:t>(9,9) STYLE - </a:t>
            </a:r>
            <a:r>
              <a:rPr lang="fr-FR" sz="1600" b="1"/>
              <a:t>PARTICIPATIF</a:t>
            </a:r>
          </a:p>
          <a:p>
            <a:endParaRPr lang="fr-FR" b="1"/>
          </a:p>
        </p:txBody>
      </p:sp>
      <p:sp>
        <p:nvSpPr>
          <p:cNvPr id="46088" name="Rectangle 9"/>
          <p:cNvSpPr>
            <a:spLocks noChangeArrowheads="1"/>
          </p:cNvSpPr>
          <p:nvPr/>
        </p:nvSpPr>
        <p:spPr bwMode="auto">
          <a:xfrm>
            <a:off x="457200" y="3887788"/>
            <a:ext cx="4038600" cy="820737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fr-FR" b="1"/>
              <a:t>(1,1) STYLE  –</a:t>
            </a:r>
          </a:p>
          <a:p>
            <a:pPr eaLnBrk="0" hangingPunct="0"/>
            <a:r>
              <a:rPr lang="fr-FR" sz="1600" b="1"/>
              <a:t>LAISSER-FAIRE</a:t>
            </a:r>
            <a:endParaRPr lang="fr-FR" sz="1200" b="1"/>
          </a:p>
          <a:p>
            <a:endParaRPr lang="fr-FR" sz="1400" b="1"/>
          </a:p>
        </p:txBody>
      </p: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5715000" y="3887788"/>
            <a:ext cx="3389313" cy="363537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fr-FR" b="1"/>
              <a:t> (9,1) STYLE  - </a:t>
            </a:r>
            <a:r>
              <a:rPr lang="fr-FR" sz="1600" b="1"/>
              <a:t>AUTOCRATE</a:t>
            </a:r>
          </a:p>
        </p:txBody>
      </p:sp>
      <p:sp>
        <p:nvSpPr>
          <p:cNvPr id="46090" name="Rectangle 11"/>
          <p:cNvSpPr>
            <a:spLocks noChangeArrowheads="1"/>
          </p:cNvSpPr>
          <p:nvPr/>
        </p:nvSpPr>
        <p:spPr bwMode="auto">
          <a:xfrm>
            <a:off x="479425" y="4549775"/>
            <a:ext cx="2825750" cy="200342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fr-FR" sz="1400" b="1"/>
              <a:t>- Transparent </a:t>
            </a:r>
          </a:p>
          <a:p>
            <a:pPr eaLnBrk="0" hangingPunct="0"/>
            <a:r>
              <a:rPr lang="fr-FR" sz="1400" b="1"/>
              <a:t>- Démotivé</a:t>
            </a:r>
          </a:p>
          <a:p>
            <a:pPr eaLnBrk="0" hangingPunct="0"/>
            <a:r>
              <a:rPr lang="fr-FR" sz="1400" b="1"/>
              <a:t>- Frileux</a:t>
            </a:r>
          </a:p>
          <a:p>
            <a:pPr eaLnBrk="0" hangingPunct="0"/>
            <a:r>
              <a:rPr lang="fr-FR" sz="1400" b="1"/>
              <a:t>- Peu d’intérêt pour son travail</a:t>
            </a:r>
          </a:p>
          <a:p>
            <a:pPr eaLnBrk="0" hangingPunct="0"/>
            <a:r>
              <a:rPr lang="fr-FR" sz="1400" b="1"/>
              <a:t>- Evite les contacts</a:t>
            </a:r>
          </a:p>
          <a:p>
            <a:pPr eaLnBrk="0" hangingPunct="0"/>
            <a:r>
              <a:rPr lang="fr-FR" sz="1400" b="1"/>
              <a:t>- Ne prends pas  d'engagements</a:t>
            </a:r>
          </a:p>
          <a:p>
            <a:pPr eaLnBrk="0" hangingPunct="0"/>
            <a:r>
              <a:rPr lang="fr-FR" sz="1400" b="1"/>
              <a:t>- Neutre</a:t>
            </a:r>
          </a:p>
          <a:p>
            <a:pPr eaLnBrk="0" hangingPunct="0"/>
            <a:r>
              <a:rPr lang="fr-FR" sz="1400" b="1"/>
              <a:t>- Laisse aller la barque</a:t>
            </a:r>
          </a:p>
        </p:txBody>
      </p:sp>
      <p:sp>
        <p:nvSpPr>
          <p:cNvPr id="46091" name="Rectangle 12"/>
          <p:cNvSpPr>
            <a:spLocks noChangeArrowheads="1"/>
          </p:cNvSpPr>
          <p:nvPr/>
        </p:nvSpPr>
        <p:spPr bwMode="auto">
          <a:xfrm>
            <a:off x="423863" y="1754188"/>
            <a:ext cx="4146550" cy="17907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fr-FR" sz="1400" b="1"/>
              <a:t>- Cherche à être aimé et respecté</a:t>
            </a:r>
          </a:p>
          <a:p>
            <a:pPr eaLnBrk="0" hangingPunct="0"/>
            <a:r>
              <a:rPr lang="fr-FR" sz="1400" b="1"/>
              <a:t>- Surprotège, vient au secours</a:t>
            </a:r>
          </a:p>
          <a:p>
            <a:pPr eaLnBrk="0" hangingPunct="0"/>
            <a:r>
              <a:rPr lang="fr-FR" sz="1400" b="1"/>
              <a:t>- Camoufle les manques de compétences en </a:t>
            </a:r>
          </a:p>
          <a:p>
            <a:pPr eaLnBrk="0" hangingPunct="0"/>
            <a:r>
              <a:rPr lang="fr-FR" sz="1400" b="1"/>
              <a:t>  se substituant aux membres de</a:t>
            </a:r>
          </a:p>
          <a:p>
            <a:pPr eaLnBrk="0" hangingPunct="0"/>
            <a:r>
              <a:rPr lang="fr-FR" sz="1400" b="1"/>
              <a:t>  l’équipe</a:t>
            </a:r>
          </a:p>
          <a:p>
            <a:pPr eaLnBrk="0" hangingPunct="0"/>
            <a:r>
              <a:rPr lang="fr-FR" sz="1400" b="1"/>
              <a:t>- Ne développe ni les compétences, </a:t>
            </a:r>
          </a:p>
          <a:p>
            <a:pPr eaLnBrk="0" hangingPunct="0"/>
            <a:r>
              <a:rPr lang="fr-FR" sz="1400" b="1"/>
              <a:t>  ni l’engagement des membres de </a:t>
            </a:r>
          </a:p>
          <a:p>
            <a:pPr eaLnBrk="0" hangingPunct="0"/>
            <a:r>
              <a:rPr lang="fr-FR" sz="1400" b="1"/>
              <a:t>  l’équipe</a:t>
            </a:r>
          </a:p>
        </p:txBody>
      </p:sp>
      <p:sp>
        <p:nvSpPr>
          <p:cNvPr id="46092" name="Rectangle 13"/>
          <p:cNvSpPr>
            <a:spLocks noChangeArrowheads="1"/>
          </p:cNvSpPr>
          <p:nvPr/>
        </p:nvSpPr>
        <p:spPr bwMode="auto">
          <a:xfrm>
            <a:off x="5867400" y="4343400"/>
            <a:ext cx="2459038" cy="1731963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fr-FR" sz="1200" b="1"/>
              <a:t>- Pas d’état d’âme</a:t>
            </a:r>
          </a:p>
          <a:p>
            <a:pPr eaLnBrk="0" hangingPunct="0"/>
            <a:r>
              <a:rPr lang="fr-FR" sz="1200" b="1"/>
              <a:t>- Dirige et décide</a:t>
            </a:r>
          </a:p>
          <a:p>
            <a:pPr eaLnBrk="0" hangingPunct="0"/>
            <a:r>
              <a:rPr lang="fr-FR" sz="1200" b="1"/>
              <a:t>- Optimise le rendement </a:t>
            </a:r>
          </a:p>
          <a:p>
            <a:pPr eaLnBrk="0" hangingPunct="0"/>
            <a:r>
              <a:rPr lang="fr-FR" sz="1200" b="1"/>
              <a:t>- Minimise les sentiments</a:t>
            </a:r>
          </a:p>
          <a:p>
            <a:pPr eaLnBrk="0" hangingPunct="0"/>
            <a:r>
              <a:rPr lang="fr-FR" sz="1200" b="1"/>
              <a:t>- Grande confiance en lui</a:t>
            </a:r>
          </a:p>
          <a:p>
            <a:pPr eaLnBrk="0" hangingPunct="0"/>
            <a:r>
              <a:rPr lang="fr-FR" sz="1200" b="1"/>
              <a:t>- Génère  des "résultats"</a:t>
            </a:r>
          </a:p>
          <a:p>
            <a:pPr eaLnBrk="0" hangingPunct="0"/>
            <a:r>
              <a:rPr lang="fr-FR" sz="1200" b="1"/>
              <a:t>- Aime l'action pour l'action</a:t>
            </a:r>
          </a:p>
          <a:p>
            <a:pPr eaLnBrk="0" hangingPunct="0"/>
            <a:r>
              <a:rPr lang="fr-FR" sz="1200" b="1"/>
              <a:t>- Aime l'ordre et la discipline</a:t>
            </a:r>
          </a:p>
          <a:p>
            <a:pPr eaLnBrk="0" hangingPunct="0"/>
            <a:r>
              <a:rPr lang="fr-FR" sz="1200" b="1"/>
              <a:t>- Pratique et efficace</a:t>
            </a:r>
          </a:p>
        </p:txBody>
      </p:sp>
      <p:sp>
        <p:nvSpPr>
          <p:cNvPr id="46093" name="Rectangle 14"/>
          <p:cNvSpPr>
            <a:spLocks noChangeArrowheads="1"/>
          </p:cNvSpPr>
          <p:nvPr/>
        </p:nvSpPr>
        <p:spPr bwMode="auto">
          <a:xfrm>
            <a:off x="5486400" y="1600200"/>
            <a:ext cx="3092450" cy="191452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fr-FR" sz="1200" b="1"/>
              <a:t>- Donne la direction, le sens </a:t>
            </a:r>
          </a:p>
          <a:p>
            <a:pPr eaLnBrk="0" hangingPunct="0"/>
            <a:r>
              <a:rPr lang="fr-FR" sz="1200" b="1"/>
              <a:t>- Esprit d'équipe pour un rendement</a:t>
            </a:r>
          </a:p>
          <a:p>
            <a:pPr eaLnBrk="0" hangingPunct="0"/>
            <a:r>
              <a:rPr lang="fr-FR" sz="1200" b="1"/>
              <a:t>   optimum</a:t>
            </a:r>
          </a:p>
          <a:p>
            <a:pPr eaLnBrk="0" hangingPunct="0"/>
            <a:r>
              <a:rPr lang="fr-FR" sz="1200" b="1"/>
              <a:t>- Conjuge engagement personnel et</a:t>
            </a:r>
          </a:p>
          <a:p>
            <a:pPr eaLnBrk="0" hangingPunct="0"/>
            <a:r>
              <a:rPr lang="fr-FR" sz="1200" b="1"/>
              <a:t>  objectifs collectifs</a:t>
            </a:r>
          </a:p>
          <a:p>
            <a:pPr eaLnBrk="0" hangingPunct="0"/>
            <a:r>
              <a:rPr lang="fr-FR" sz="1200" b="1"/>
              <a:t>- Forme et motive</a:t>
            </a:r>
          </a:p>
          <a:p>
            <a:pPr eaLnBrk="0" hangingPunct="0"/>
            <a:r>
              <a:rPr lang="fr-FR" sz="1200" b="1"/>
              <a:t>- Délègue</a:t>
            </a:r>
          </a:p>
          <a:p>
            <a:pPr eaLnBrk="0" hangingPunct="0"/>
            <a:r>
              <a:rPr lang="fr-FR" sz="1200" b="1"/>
              <a:t>- Préfère l'autorité qu’il acquiert de</a:t>
            </a:r>
          </a:p>
          <a:p>
            <a:pPr eaLnBrk="0" hangingPunct="0"/>
            <a:r>
              <a:rPr lang="fr-FR" sz="1200" b="1"/>
              <a:t>  sa légitimité à l'autorité qui vient de</a:t>
            </a:r>
          </a:p>
          <a:p>
            <a:pPr eaLnBrk="0" hangingPunct="0"/>
            <a:r>
              <a:rPr lang="fr-FR" sz="1200" b="1"/>
              <a:t>   l’exercice de la contrainte</a:t>
            </a: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3241675" y="2597150"/>
            <a:ext cx="2590800" cy="25781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b="1">
              <a:latin typeface="Times New Roman" pitchFamily="18" charset="0"/>
            </a:endParaRPr>
          </a:p>
        </p:txBody>
      </p:sp>
      <p:sp>
        <p:nvSpPr>
          <p:cNvPr id="100368" name="Rectangle 16"/>
          <p:cNvSpPr>
            <a:spLocks noChangeArrowheads="1"/>
          </p:cNvSpPr>
          <p:nvPr/>
        </p:nvSpPr>
        <p:spPr bwMode="auto">
          <a:xfrm>
            <a:off x="3306763" y="2644775"/>
            <a:ext cx="2713037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fr-FR" b="1">
                <a:effectLst>
                  <a:outerShdw blurRad="38100" dist="38100" dir="2700000" algn="tl">
                    <a:srgbClr val="C0C0C0"/>
                  </a:outerShdw>
                </a:effectLst>
              </a:rPr>
              <a:t>(5,5) STYLE  - ALTERNATIF</a:t>
            </a:r>
          </a:p>
        </p:txBody>
      </p:sp>
      <p:sp>
        <p:nvSpPr>
          <p:cNvPr id="100369" name="Rectangle 17"/>
          <p:cNvSpPr>
            <a:spLocks noChangeArrowheads="1"/>
          </p:cNvSpPr>
          <p:nvPr/>
        </p:nvSpPr>
        <p:spPr bwMode="auto">
          <a:xfrm>
            <a:off x="3200400" y="3373438"/>
            <a:ext cx="2670175" cy="1731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fr-FR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- </a:t>
            </a:r>
            <a:r>
              <a:rPr lang="fr-FR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Arbitre entre impératifs</a:t>
            </a:r>
          </a:p>
          <a:p>
            <a:pPr eaLnBrk="0" hangingPunct="0">
              <a:defRPr/>
            </a:pPr>
            <a:r>
              <a:rPr lang="fr-FR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d’efficacité et climat relationnel</a:t>
            </a:r>
          </a:p>
          <a:p>
            <a:pPr eaLnBrk="0" hangingPunct="0">
              <a:defRPr/>
            </a:pPr>
            <a:r>
              <a:rPr lang="fr-FR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- Cherche le compromis</a:t>
            </a:r>
          </a:p>
          <a:p>
            <a:pPr eaLnBrk="0" hangingPunct="0">
              <a:defRPr/>
            </a:pPr>
            <a:r>
              <a:rPr lang="fr-FR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- Sévit ou excuse</a:t>
            </a:r>
          </a:p>
          <a:p>
            <a:pPr eaLnBrk="0" hangingPunct="0">
              <a:defRPr/>
            </a:pPr>
            <a:r>
              <a:rPr lang="fr-FR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- Girouette, tricote son style</a:t>
            </a:r>
          </a:p>
          <a:p>
            <a:pPr eaLnBrk="0" hangingPunct="0">
              <a:defRPr/>
            </a:pPr>
            <a:r>
              <a:rPr lang="fr-FR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au gré du vent</a:t>
            </a:r>
          </a:p>
          <a:p>
            <a:pPr eaLnBrk="0" hangingPunct="0">
              <a:defRPr/>
            </a:pPr>
            <a:r>
              <a:rPr lang="fr-FR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- Peu passer de l’autocrate au</a:t>
            </a:r>
          </a:p>
          <a:p>
            <a:pPr eaLnBrk="0" hangingPunct="0">
              <a:defRPr/>
            </a:pPr>
            <a:r>
              <a:rPr lang="fr-FR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paternaliste en fonction des</a:t>
            </a:r>
          </a:p>
          <a:p>
            <a:pPr eaLnBrk="0" hangingPunct="0">
              <a:defRPr/>
            </a:pPr>
            <a:r>
              <a:rPr lang="fr-FR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circonstances</a:t>
            </a: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Line 2"/>
          <p:cNvSpPr>
            <a:spLocks noChangeShapeType="1"/>
          </p:cNvSpPr>
          <p:nvPr/>
        </p:nvSpPr>
        <p:spPr bwMode="auto">
          <a:xfrm flipV="1">
            <a:off x="1524000" y="2209800"/>
            <a:ext cx="0" cy="31242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8130" name="Line 3"/>
          <p:cNvSpPr>
            <a:spLocks noChangeShapeType="1"/>
          </p:cNvSpPr>
          <p:nvPr/>
        </p:nvSpPr>
        <p:spPr bwMode="auto">
          <a:xfrm>
            <a:off x="1524000" y="5334000"/>
            <a:ext cx="60960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8131" name="Line 4"/>
          <p:cNvSpPr>
            <a:spLocks noChangeShapeType="1"/>
          </p:cNvSpPr>
          <p:nvPr/>
        </p:nvSpPr>
        <p:spPr bwMode="auto">
          <a:xfrm>
            <a:off x="4267200" y="2286000"/>
            <a:ext cx="0" cy="3048000"/>
          </a:xfrm>
          <a:prstGeom prst="line">
            <a:avLst/>
          </a:prstGeom>
          <a:noFill/>
          <a:ln w="9525" cap="rnd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8132" name="Line 5"/>
          <p:cNvSpPr>
            <a:spLocks noChangeShapeType="1"/>
          </p:cNvSpPr>
          <p:nvPr/>
        </p:nvSpPr>
        <p:spPr bwMode="auto">
          <a:xfrm>
            <a:off x="1524000" y="3733800"/>
            <a:ext cx="6019800" cy="0"/>
          </a:xfrm>
          <a:prstGeom prst="line">
            <a:avLst/>
          </a:prstGeom>
          <a:noFill/>
          <a:ln w="9525" cap="rnd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4716463" y="1196975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fr-FR" sz="2400" b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LE JEU DU POUVOIR</a:t>
            </a:r>
          </a:p>
        </p:txBody>
      </p:sp>
      <p:sp>
        <p:nvSpPr>
          <p:cNvPr id="48134" name="Oval 7"/>
          <p:cNvSpPr>
            <a:spLocks noChangeArrowheads="1"/>
          </p:cNvSpPr>
          <p:nvPr/>
        </p:nvSpPr>
        <p:spPr bwMode="auto">
          <a:xfrm>
            <a:off x="3124200" y="3200400"/>
            <a:ext cx="2438400" cy="990600"/>
          </a:xfrm>
          <a:prstGeom prst="ellipse">
            <a:avLst/>
          </a:prstGeom>
          <a:solidFill>
            <a:srgbClr val="CCFFFF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600">
                <a:solidFill>
                  <a:srgbClr val="333399"/>
                </a:solidFill>
                <a:latin typeface="Times New Roman" pitchFamily="18" charset="0"/>
              </a:rPr>
              <a:t>Compromis</a:t>
            </a:r>
          </a:p>
        </p:txBody>
      </p:sp>
      <p:sp>
        <p:nvSpPr>
          <p:cNvPr id="48135" name="Text Box 8"/>
          <p:cNvSpPr txBox="1">
            <a:spLocks noChangeArrowheads="1"/>
          </p:cNvSpPr>
          <p:nvPr/>
        </p:nvSpPr>
        <p:spPr bwMode="auto">
          <a:xfrm>
            <a:off x="1812925" y="2347913"/>
            <a:ext cx="1157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1600">
                <a:solidFill>
                  <a:srgbClr val="333399"/>
                </a:solidFill>
                <a:latin typeface="Times New Roman" pitchFamily="18" charset="0"/>
              </a:rPr>
              <a:t>Domination</a:t>
            </a:r>
          </a:p>
        </p:txBody>
      </p:sp>
      <p:sp>
        <p:nvSpPr>
          <p:cNvPr id="48136" name="Text Box 9"/>
          <p:cNvSpPr txBox="1">
            <a:spLocks noChangeArrowheads="1"/>
          </p:cNvSpPr>
          <p:nvPr/>
        </p:nvSpPr>
        <p:spPr bwMode="auto">
          <a:xfrm>
            <a:off x="1736725" y="4405313"/>
            <a:ext cx="10556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1600">
                <a:solidFill>
                  <a:srgbClr val="333399"/>
                </a:solidFill>
                <a:latin typeface="Times New Roman" pitchFamily="18" charset="0"/>
              </a:rPr>
              <a:t>Démission</a:t>
            </a:r>
          </a:p>
        </p:txBody>
      </p:sp>
      <p:sp>
        <p:nvSpPr>
          <p:cNvPr id="48137" name="Text Box 10"/>
          <p:cNvSpPr txBox="1">
            <a:spLocks noChangeArrowheads="1"/>
          </p:cNvSpPr>
          <p:nvPr/>
        </p:nvSpPr>
        <p:spPr bwMode="auto">
          <a:xfrm>
            <a:off x="5089525" y="4329113"/>
            <a:ext cx="1135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1600">
                <a:solidFill>
                  <a:srgbClr val="333399"/>
                </a:solidFill>
                <a:latin typeface="Times New Roman" pitchFamily="18" charset="0"/>
              </a:rPr>
              <a:t>Soumission</a:t>
            </a:r>
          </a:p>
        </p:txBody>
      </p:sp>
      <p:sp>
        <p:nvSpPr>
          <p:cNvPr id="48138" name="Text Box 11"/>
          <p:cNvSpPr txBox="1">
            <a:spLocks noChangeArrowheads="1"/>
          </p:cNvSpPr>
          <p:nvPr/>
        </p:nvSpPr>
        <p:spPr bwMode="auto">
          <a:xfrm>
            <a:off x="5318125" y="2424113"/>
            <a:ext cx="1179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1600">
                <a:solidFill>
                  <a:srgbClr val="333399"/>
                </a:solidFill>
                <a:latin typeface="Times New Roman" pitchFamily="18" charset="0"/>
              </a:rPr>
              <a:t>Négociation</a:t>
            </a:r>
          </a:p>
        </p:txBody>
      </p:sp>
      <p:sp>
        <p:nvSpPr>
          <p:cNvPr id="48139" name="Text Box 12"/>
          <p:cNvSpPr txBox="1">
            <a:spLocks noChangeArrowheads="1"/>
          </p:cNvSpPr>
          <p:nvPr/>
        </p:nvSpPr>
        <p:spPr bwMode="auto">
          <a:xfrm>
            <a:off x="6918325" y="5472113"/>
            <a:ext cx="1190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1600">
                <a:solidFill>
                  <a:srgbClr val="FF0000"/>
                </a:solidFill>
                <a:latin typeface="Times New Roman" pitchFamily="18" charset="0"/>
              </a:rPr>
              <a:t>Coopération</a:t>
            </a:r>
          </a:p>
        </p:txBody>
      </p:sp>
      <p:sp>
        <p:nvSpPr>
          <p:cNvPr id="48140" name="Text Box 13"/>
          <p:cNvSpPr txBox="1">
            <a:spLocks noChangeArrowheads="1"/>
          </p:cNvSpPr>
          <p:nvPr/>
        </p:nvSpPr>
        <p:spPr bwMode="auto">
          <a:xfrm>
            <a:off x="323850" y="1814513"/>
            <a:ext cx="1874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1400" i="1">
                <a:solidFill>
                  <a:srgbClr val="A50021"/>
                </a:solidFill>
                <a:latin typeface="Times New Roman" pitchFamily="18" charset="0"/>
              </a:rPr>
              <a:t>Affirmation de soi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2"/>
          <p:cNvSpPr txBox="1">
            <a:spLocks noChangeArrowheads="1"/>
          </p:cNvSpPr>
          <p:nvPr/>
        </p:nvSpPr>
        <p:spPr bwMode="auto">
          <a:xfrm>
            <a:off x="1736725" y="574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fr-FR" sz="2400">
              <a:latin typeface="Times New Roman" pitchFamily="18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769585" y="1700808"/>
            <a:ext cx="5833648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0" hangingPunct="0">
              <a:buFontTx/>
              <a:buAutoNum type="arabicPeriod"/>
            </a:pPr>
            <a:r>
              <a:rPr lang="fr-FR" sz="4000" dirty="0">
                <a:latin typeface="Times New Roman" pitchFamily="18" charset="0"/>
              </a:rPr>
              <a:t>Objectifs </a:t>
            </a:r>
            <a:r>
              <a:rPr lang="fr-FR" sz="4000" dirty="0" smtClean="0">
                <a:latin typeface="Times New Roman" pitchFamily="18" charset="0"/>
              </a:rPr>
              <a:t>du cours</a:t>
            </a:r>
            <a:endParaRPr lang="fr-FR" sz="4000" dirty="0">
              <a:latin typeface="Times New Roman" pitchFamily="18" charset="0"/>
            </a:endParaRPr>
          </a:p>
          <a:p>
            <a:pPr marL="457200" indent="-457200" eaLnBrk="0" hangingPunct="0">
              <a:buFontTx/>
              <a:buAutoNum type="arabicPeriod"/>
            </a:pPr>
            <a:r>
              <a:rPr lang="fr-FR" sz="4000" dirty="0">
                <a:latin typeface="Times New Roman" pitchFamily="18" charset="0"/>
              </a:rPr>
              <a:t>Déroulement </a:t>
            </a:r>
            <a:r>
              <a:rPr lang="fr-FR" sz="4000" dirty="0" smtClean="0">
                <a:latin typeface="Times New Roman" pitchFamily="18" charset="0"/>
              </a:rPr>
              <a:t>des séances</a:t>
            </a:r>
            <a:endParaRPr lang="fr-FR" sz="4000" dirty="0">
              <a:latin typeface="Times New Roman" pitchFamily="18" charset="0"/>
            </a:endParaRPr>
          </a:p>
          <a:p>
            <a:pPr marL="457200" indent="-457200" eaLnBrk="0" hangingPunct="0">
              <a:buFontTx/>
              <a:buAutoNum type="arabicPeriod"/>
            </a:pPr>
            <a:r>
              <a:rPr lang="fr-FR" sz="4000" dirty="0">
                <a:latin typeface="Times New Roman" pitchFamily="18" charset="0"/>
              </a:rPr>
              <a:t>Méthodes 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fr-FR" sz="4000" dirty="0">
                <a:latin typeface="Times New Roman" pitchFamily="18" charset="0"/>
              </a:rPr>
              <a:t>Intervenants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fr-FR" sz="4000">
                <a:latin typeface="Times New Roman" pitchFamily="18" charset="0"/>
              </a:rPr>
              <a:t>Introduction </a:t>
            </a:r>
            <a:r>
              <a:rPr lang="fr-FR" sz="4000" smtClean="0">
                <a:latin typeface="Times New Roman" pitchFamily="18" charset="0"/>
              </a:rPr>
              <a:t>leadership</a:t>
            </a:r>
            <a:endParaRPr lang="fr-FR" sz="2800" i="1" dirty="0">
              <a:latin typeface="Times New Roman" pitchFamily="18" charset="0"/>
            </a:endParaRPr>
          </a:p>
        </p:txBody>
      </p:sp>
      <p:sp>
        <p:nvSpPr>
          <p:cNvPr id="15363" name="Titre 2"/>
          <p:cNvSpPr>
            <a:spLocks/>
          </p:cNvSpPr>
          <p:nvPr/>
        </p:nvSpPr>
        <p:spPr bwMode="auto">
          <a:xfrm>
            <a:off x="2700338" y="115888"/>
            <a:ext cx="554355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fr-FR" sz="2400" b="1">
                <a:solidFill>
                  <a:schemeClr val="bg1"/>
                </a:solidFill>
                <a:latin typeface="Calibri" pitchFamily="34" charset="0"/>
              </a:rPr>
              <a:t>FONDAMENTAUX DU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AutoShape 2"/>
          <p:cNvSpPr>
            <a:spLocks noChangeArrowheads="1"/>
          </p:cNvSpPr>
          <p:nvPr/>
        </p:nvSpPr>
        <p:spPr bwMode="auto">
          <a:xfrm>
            <a:off x="146050" y="539750"/>
            <a:ext cx="8851900" cy="6235700"/>
          </a:xfrm>
          <a:prstGeom prst="roundRect">
            <a:avLst>
              <a:gd name="adj" fmla="val 12495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 b="1">
              <a:latin typeface="Times New Roman" pitchFamily="18" charset="0"/>
            </a:endParaRP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1979613" y="1268413"/>
            <a:ext cx="51577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fr-FR" sz="2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LES NOUVELLES COMPÉTENCES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192088" y="2036763"/>
            <a:ext cx="38735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fr-FR" sz="2400" b="1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Compétences techniques</a:t>
            </a: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5045075" y="4094163"/>
            <a:ext cx="31638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fr-FR" sz="2400" b="1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Qualités d'animation</a:t>
            </a: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6662738" y="1731963"/>
            <a:ext cx="1314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fr-FR" sz="2400" b="1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Gestion</a:t>
            </a:r>
          </a:p>
        </p:txBody>
      </p:sp>
      <p:sp>
        <p:nvSpPr>
          <p:cNvPr id="50182" name="Line 8"/>
          <p:cNvSpPr>
            <a:spLocks noChangeShapeType="1"/>
          </p:cNvSpPr>
          <p:nvPr/>
        </p:nvSpPr>
        <p:spPr bwMode="auto">
          <a:xfrm flipH="1">
            <a:off x="3581400" y="2978150"/>
            <a:ext cx="1770063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0183" name="Line 9"/>
          <p:cNvSpPr>
            <a:spLocks noChangeShapeType="1"/>
          </p:cNvSpPr>
          <p:nvPr/>
        </p:nvSpPr>
        <p:spPr bwMode="auto">
          <a:xfrm>
            <a:off x="3592513" y="3511550"/>
            <a:ext cx="1184275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0184" name="Line 10"/>
          <p:cNvSpPr>
            <a:spLocks noChangeShapeType="1"/>
          </p:cNvSpPr>
          <p:nvPr/>
        </p:nvSpPr>
        <p:spPr bwMode="auto">
          <a:xfrm flipV="1">
            <a:off x="4789488" y="2965450"/>
            <a:ext cx="550862" cy="1308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pic>
        <p:nvPicPr>
          <p:cNvPr id="50185" name="Picture 14" descr="inde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2349500"/>
            <a:ext cx="210185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6" name="Picture 15" descr="imag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4652963"/>
            <a:ext cx="28575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7" name="Picture 16" descr="images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313" y="3068638"/>
            <a:ext cx="28479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AutoShape 2"/>
          <p:cNvSpPr>
            <a:spLocks noChangeArrowheads="1"/>
          </p:cNvSpPr>
          <p:nvPr/>
        </p:nvSpPr>
        <p:spPr bwMode="auto">
          <a:xfrm>
            <a:off x="146050" y="387350"/>
            <a:ext cx="8851900" cy="6235700"/>
          </a:xfrm>
          <a:prstGeom prst="roundRect">
            <a:avLst>
              <a:gd name="adj" fmla="val 12495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 b="1">
              <a:latin typeface="Times New Roman" pitchFamily="18" charset="0"/>
            </a:endParaRP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3568700" y="1884363"/>
            <a:ext cx="15859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fr-FR" sz="2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POUVOIR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403225" y="3484563"/>
            <a:ext cx="17383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fr-FR" sz="2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AUTORITÉ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5467350" y="4322763"/>
            <a:ext cx="24003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fr-FR" sz="2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MANAGEMENT</a:t>
            </a:r>
          </a:p>
        </p:txBody>
      </p:sp>
      <p:sp>
        <p:nvSpPr>
          <p:cNvPr id="52229" name="Line 6"/>
          <p:cNvSpPr>
            <a:spLocks noChangeShapeType="1"/>
          </p:cNvSpPr>
          <p:nvPr/>
        </p:nvSpPr>
        <p:spPr bwMode="auto">
          <a:xfrm flipH="1">
            <a:off x="2736850" y="2444750"/>
            <a:ext cx="1558925" cy="1282700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2230" name="Line 7"/>
          <p:cNvSpPr>
            <a:spLocks noChangeShapeType="1"/>
          </p:cNvSpPr>
          <p:nvPr/>
        </p:nvSpPr>
        <p:spPr bwMode="auto">
          <a:xfrm>
            <a:off x="4295775" y="2444750"/>
            <a:ext cx="1114425" cy="1968500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2231" name="Line 8"/>
          <p:cNvSpPr>
            <a:spLocks noChangeShapeType="1"/>
          </p:cNvSpPr>
          <p:nvPr/>
        </p:nvSpPr>
        <p:spPr bwMode="auto">
          <a:xfrm>
            <a:off x="2819400" y="3816350"/>
            <a:ext cx="2309813" cy="749300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AutoShape 2"/>
          <p:cNvSpPr>
            <a:spLocks noChangeArrowheads="1"/>
          </p:cNvSpPr>
          <p:nvPr/>
        </p:nvSpPr>
        <p:spPr bwMode="auto">
          <a:xfrm>
            <a:off x="146050" y="387350"/>
            <a:ext cx="8851900" cy="6235700"/>
          </a:xfrm>
          <a:prstGeom prst="roundRect">
            <a:avLst>
              <a:gd name="adj" fmla="val 12495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 b="1">
              <a:latin typeface="Times New Roman" pitchFamily="18" charset="0"/>
            </a:endParaRPr>
          </a:p>
        </p:txBody>
      </p:sp>
      <p:pic>
        <p:nvPicPr>
          <p:cNvPr id="54274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8650" y="762000"/>
            <a:ext cx="450215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5076825" y="3357563"/>
            <a:ext cx="3546475" cy="2227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fr-FR" sz="28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UNE RELATION DE POUVOIR </a:t>
            </a:r>
          </a:p>
          <a:p>
            <a:pPr algn="ctr" eaLnBrk="0" hangingPunct="0">
              <a:defRPr/>
            </a:pPr>
            <a:r>
              <a:rPr lang="fr-FR" sz="28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 UNE RELATION DE CONFLIT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AutoShape 2"/>
          <p:cNvSpPr>
            <a:spLocks noChangeArrowheads="1"/>
          </p:cNvSpPr>
          <p:nvPr/>
        </p:nvSpPr>
        <p:spPr bwMode="auto">
          <a:xfrm>
            <a:off x="0" y="381000"/>
            <a:ext cx="8851900" cy="6235700"/>
          </a:xfrm>
          <a:prstGeom prst="roundRect">
            <a:avLst>
              <a:gd name="adj" fmla="val 12495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 b="1">
              <a:latin typeface="Times New Roman" pitchFamily="18" charset="0"/>
            </a:endParaRPr>
          </a:p>
        </p:txBody>
      </p:sp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755650" y="1268413"/>
            <a:ext cx="74882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fr-FR" sz="2400" b="1">
                <a:solidFill>
                  <a:srgbClr val="A50021"/>
                </a:solidFill>
              </a:rPr>
              <a:t> LES FORMES DE POUVOIR DANS LA SOCIETE</a:t>
            </a:r>
          </a:p>
        </p:txBody>
      </p:sp>
      <p:sp>
        <p:nvSpPr>
          <p:cNvPr id="56323" name="Oval 5"/>
          <p:cNvSpPr>
            <a:spLocks noChangeArrowheads="1"/>
          </p:cNvSpPr>
          <p:nvPr/>
        </p:nvSpPr>
        <p:spPr bwMode="auto">
          <a:xfrm>
            <a:off x="900113" y="2276475"/>
            <a:ext cx="2597150" cy="1282700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b="1">
              <a:latin typeface="Times New Roman" pitchFamily="18" charset="0"/>
            </a:endParaRPr>
          </a:p>
        </p:txBody>
      </p:sp>
      <p:sp>
        <p:nvSpPr>
          <p:cNvPr id="56324" name="Oval 6"/>
          <p:cNvSpPr>
            <a:spLocks noChangeArrowheads="1"/>
          </p:cNvSpPr>
          <p:nvPr/>
        </p:nvSpPr>
        <p:spPr bwMode="auto">
          <a:xfrm>
            <a:off x="6124575" y="3435350"/>
            <a:ext cx="2381250" cy="1358900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b="1">
              <a:latin typeface="Times New Roman" pitchFamily="18" charset="0"/>
            </a:endParaRPr>
          </a:p>
        </p:txBody>
      </p:sp>
      <p:sp>
        <p:nvSpPr>
          <p:cNvPr id="56325" name="Oval 7"/>
          <p:cNvSpPr>
            <a:spLocks noChangeArrowheads="1"/>
          </p:cNvSpPr>
          <p:nvPr/>
        </p:nvSpPr>
        <p:spPr bwMode="auto">
          <a:xfrm>
            <a:off x="990600" y="4197350"/>
            <a:ext cx="2309813" cy="1358900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b="1">
              <a:latin typeface="Times New Roman" pitchFamily="18" charset="0"/>
            </a:endParaRPr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1042988" y="2514600"/>
            <a:ext cx="19526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fr-FR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LA FORCE</a:t>
            </a:r>
          </a:p>
        </p:txBody>
      </p:sp>
      <p:sp>
        <p:nvSpPr>
          <p:cNvPr id="118793" name="Rectangle 9"/>
          <p:cNvSpPr>
            <a:spLocks noChangeArrowheads="1"/>
          </p:cNvSpPr>
          <p:nvPr/>
        </p:nvSpPr>
        <p:spPr bwMode="auto">
          <a:xfrm>
            <a:off x="1106488" y="4627563"/>
            <a:ext cx="22304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fr-FR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 RICHESSE</a:t>
            </a:r>
          </a:p>
        </p:txBody>
      </p:sp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6451600" y="3865563"/>
            <a:ext cx="1822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fr-FR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 SAVOIR</a:t>
            </a:r>
          </a:p>
        </p:txBody>
      </p:sp>
      <p:sp>
        <p:nvSpPr>
          <p:cNvPr id="56329" name="Line 11"/>
          <p:cNvSpPr>
            <a:spLocks noChangeShapeType="1"/>
          </p:cNvSpPr>
          <p:nvPr/>
        </p:nvSpPr>
        <p:spPr bwMode="auto">
          <a:xfrm flipH="1" flipV="1">
            <a:off x="3494088" y="3098800"/>
            <a:ext cx="2649537" cy="889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6330" name="Line 12"/>
          <p:cNvSpPr>
            <a:spLocks noChangeShapeType="1"/>
          </p:cNvSpPr>
          <p:nvPr/>
        </p:nvSpPr>
        <p:spPr bwMode="auto">
          <a:xfrm flipH="1">
            <a:off x="3352800" y="4368800"/>
            <a:ext cx="2790825" cy="482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6331" name="Line 13"/>
          <p:cNvSpPr>
            <a:spLocks noChangeShapeType="1"/>
          </p:cNvSpPr>
          <p:nvPr/>
        </p:nvSpPr>
        <p:spPr bwMode="auto">
          <a:xfrm flipV="1">
            <a:off x="3387725" y="4559300"/>
            <a:ext cx="2719388" cy="63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6332" name="Line 14"/>
          <p:cNvSpPr>
            <a:spLocks noChangeShapeType="1"/>
          </p:cNvSpPr>
          <p:nvPr/>
        </p:nvSpPr>
        <p:spPr bwMode="auto">
          <a:xfrm>
            <a:off x="1617663" y="366395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6333" name="Line 15"/>
          <p:cNvSpPr>
            <a:spLocks noChangeShapeType="1"/>
          </p:cNvSpPr>
          <p:nvPr/>
        </p:nvSpPr>
        <p:spPr bwMode="auto">
          <a:xfrm flipV="1">
            <a:off x="2673350" y="3632200"/>
            <a:ext cx="0" cy="584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8800" name="Rectangle 16"/>
          <p:cNvSpPr>
            <a:spLocks noChangeArrowheads="1"/>
          </p:cNvSpPr>
          <p:nvPr/>
        </p:nvSpPr>
        <p:spPr bwMode="auto">
          <a:xfrm>
            <a:off x="457200" y="2667000"/>
            <a:ext cx="350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fr-FR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457200" y="4648200"/>
            <a:ext cx="350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fr-FR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118802" name="Rectangle 18"/>
          <p:cNvSpPr>
            <a:spLocks noChangeArrowheads="1"/>
          </p:cNvSpPr>
          <p:nvPr/>
        </p:nvSpPr>
        <p:spPr bwMode="auto">
          <a:xfrm>
            <a:off x="8807450" y="3886200"/>
            <a:ext cx="350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fr-FR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AutoShape 2"/>
          <p:cNvSpPr>
            <a:spLocks noChangeArrowheads="1"/>
          </p:cNvSpPr>
          <p:nvPr/>
        </p:nvSpPr>
        <p:spPr bwMode="auto">
          <a:xfrm>
            <a:off x="217488" y="539750"/>
            <a:ext cx="8850312" cy="6235700"/>
          </a:xfrm>
          <a:prstGeom prst="roundRect">
            <a:avLst>
              <a:gd name="adj" fmla="val 12495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 b="1">
              <a:latin typeface="Times New Roman" pitchFamily="18" charset="0"/>
            </a:endParaRPr>
          </a:p>
        </p:txBody>
      </p:sp>
      <p:sp>
        <p:nvSpPr>
          <p:cNvPr id="58370" name="Rectangle 6"/>
          <p:cNvSpPr>
            <a:spLocks noChangeArrowheads="1"/>
          </p:cNvSpPr>
          <p:nvPr/>
        </p:nvSpPr>
        <p:spPr bwMode="auto">
          <a:xfrm>
            <a:off x="1176338" y="1046163"/>
            <a:ext cx="70580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fr-FR" sz="2000" b="1">
                <a:solidFill>
                  <a:schemeClr val="accent1"/>
                </a:solidFill>
              </a:rPr>
              <a:t>LE POUVOIR EST UNE RELATION </a:t>
            </a:r>
          </a:p>
        </p:txBody>
      </p:sp>
      <p:sp>
        <p:nvSpPr>
          <p:cNvPr id="58371" name="AutoShape 7"/>
          <p:cNvSpPr>
            <a:spLocks noChangeArrowheads="1"/>
          </p:cNvSpPr>
          <p:nvPr/>
        </p:nvSpPr>
        <p:spPr bwMode="auto">
          <a:xfrm rot="16200000" flipH="1">
            <a:off x="3834606" y="2221707"/>
            <a:ext cx="1500187" cy="457200"/>
          </a:xfrm>
          <a:prstGeom prst="rightArrow">
            <a:avLst>
              <a:gd name="adj1" fmla="val 75000"/>
              <a:gd name="adj2" fmla="val 164078"/>
            </a:avLst>
          </a:prstGeom>
          <a:solidFill>
            <a:srgbClr val="790015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b="1">
              <a:solidFill>
                <a:srgbClr val="969696"/>
              </a:solidFill>
              <a:latin typeface="Times New Roman" pitchFamily="18" charset="0"/>
            </a:endParaRPr>
          </a:p>
        </p:txBody>
      </p:sp>
      <p:sp>
        <p:nvSpPr>
          <p:cNvPr id="58372" name="Rectangle 8"/>
          <p:cNvSpPr>
            <a:spLocks noChangeArrowheads="1"/>
          </p:cNvSpPr>
          <p:nvPr/>
        </p:nvSpPr>
        <p:spPr bwMode="auto">
          <a:xfrm>
            <a:off x="3419475" y="3644900"/>
            <a:ext cx="2433638" cy="1914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fr-FR" sz="2400">
                <a:solidFill>
                  <a:srgbClr val="969696"/>
                </a:solidFill>
              </a:rPr>
              <a:t>DEPENDANCE</a:t>
            </a:r>
          </a:p>
          <a:p>
            <a:pPr eaLnBrk="0" hangingPunct="0"/>
            <a:endParaRPr lang="fr-FR" sz="2400">
              <a:solidFill>
                <a:srgbClr val="969696"/>
              </a:solidFill>
            </a:endParaRPr>
          </a:p>
          <a:p>
            <a:pPr eaLnBrk="0" hangingPunct="0"/>
            <a:r>
              <a:rPr lang="fr-FR" sz="2400">
                <a:solidFill>
                  <a:srgbClr val="969696"/>
                </a:solidFill>
              </a:rPr>
              <a:t>RECIPROCITE</a:t>
            </a:r>
          </a:p>
          <a:p>
            <a:pPr eaLnBrk="0" hangingPunct="0"/>
            <a:endParaRPr lang="fr-FR" sz="2400">
              <a:solidFill>
                <a:srgbClr val="969696"/>
              </a:solidFill>
            </a:endParaRPr>
          </a:p>
          <a:p>
            <a:pPr eaLnBrk="0" hangingPunct="0"/>
            <a:r>
              <a:rPr lang="fr-FR" sz="2400">
                <a:solidFill>
                  <a:srgbClr val="969696"/>
                </a:solidFill>
              </a:rPr>
              <a:t>DESEQUILIBRE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ChangeArrowheads="1"/>
          </p:cNvSpPr>
          <p:nvPr/>
        </p:nvSpPr>
        <p:spPr bwMode="auto">
          <a:xfrm>
            <a:off x="457200" y="1066800"/>
            <a:ext cx="8382000" cy="1976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fr-FR" b="1"/>
              <a:t>LE POUVOIR EST LE FONDEMENT DE L'ACTION ORGANISÉE,</a:t>
            </a:r>
          </a:p>
          <a:p>
            <a:pPr eaLnBrk="0" hangingPunct="0"/>
            <a:r>
              <a:rPr lang="fr-FR" b="1"/>
              <a:t>LE MOTEUR DE L’ACTION SOCIALE</a:t>
            </a:r>
          </a:p>
          <a:p>
            <a:pPr eaLnBrk="0" hangingPunct="0"/>
            <a:r>
              <a:rPr lang="fr-FR" sz="1400" b="1"/>
              <a:t>LE POUVOIR EST UNE RELATION ET NON UN ATTRIBUT DES ACTEURS.</a:t>
            </a:r>
          </a:p>
          <a:p>
            <a:pPr eaLnBrk="0" hangingPunct="0"/>
            <a:endParaRPr lang="fr-FR" sz="1400" b="1"/>
          </a:p>
          <a:p>
            <a:pPr eaLnBrk="0" hangingPunct="0"/>
            <a:r>
              <a:rPr lang="fr-FR" b="1"/>
              <a:t>LE POUVOIR EST UNE RELATION D'ECHANGES...</a:t>
            </a:r>
            <a:endParaRPr lang="fr-FR" sz="1400" b="1"/>
          </a:p>
          <a:p>
            <a:pPr eaLnBrk="0" hangingPunct="0"/>
            <a:r>
              <a:rPr lang="fr-FR" sz="1400" b="1"/>
              <a:t>DONC D’INFLUENCE, DE MANIPULATION, DE CONFLITS, DE FUITES, </a:t>
            </a:r>
          </a:p>
          <a:p>
            <a:pPr eaLnBrk="0" hangingPunct="0"/>
            <a:r>
              <a:rPr lang="fr-FR" sz="1400" b="1"/>
              <a:t>D’AGRESSION, DE JEUX AFFECTIFS...</a:t>
            </a:r>
          </a:p>
          <a:p>
            <a:pPr eaLnBrk="0" hangingPunct="0"/>
            <a:r>
              <a:rPr lang="fr-FR" sz="1400" b="1"/>
              <a:t>                               </a:t>
            </a:r>
          </a:p>
        </p:txBody>
      </p:sp>
      <p:sp>
        <p:nvSpPr>
          <p:cNvPr id="60418" name="AutoShape 3"/>
          <p:cNvSpPr>
            <a:spLocks noChangeArrowheads="1"/>
          </p:cNvSpPr>
          <p:nvPr/>
        </p:nvSpPr>
        <p:spPr bwMode="auto">
          <a:xfrm>
            <a:off x="146050" y="387350"/>
            <a:ext cx="8851900" cy="6235700"/>
          </a:xfrm>
          <a:prstGeom prst="roundRect">
            <a:avLst>
              <a:gd name="adj" fmla="val 12495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 b="1">
              <a:latin typeface="Times New Roman" pitchFamily="18" charset="0"/>
            </a:endParaRPr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0" y="4495800"/>
            <a:ext cx="3462338" cy="33337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fr-FR" sz="1600" b="1" u="sng"/>
              <a:t>LE POUVOIR PREND EN COMPTE</a:t>
            </a:r>
          </a:p>
        </p:txBody>
      </p:sp>
      <p:sp>
        <p:nvSpPr>
          <p:cNvPr id="60420" name="Rectangle 5"/>
          <p:cNvSpPr>
            <a:spLocks noChangeArrowheads="1"/>
          </p:cNvSpPr>
          <p:nvPr/>
        </p:nvSpPr>
        <p:spPr bwMode="auto">
          <a:xfrm>
            <a:off x="4586288" y="2971800"/>
            <a:ext cx="4557712" cy="3221038"/>
          </a:xfrm>
          <a:prstGeom prst="rect">
            <a:avLst/>
          </a:prstGeom>
          <a:solidFill>
            <a:schemeClr val="accent1"/>
          </a:solidFill>
          <a:ln w="38100" cmpd="dbl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fr-FR" sz="1400" b="1" u="sng">
                <a:solidFill>
                  <a:schemeClr val="bg1"/>
                </a:solidFill>
              </a:rPr>
              <a:t>L'OBJECTIF </a:t>
            </a:r>
            <a:endParaRPr lang="fr-FR" sz="1200">
              <a:solidFill>
                <a:schemeClr val="bg1"/>
              </a:solidFill>
            </a:endParaRPr>
          </a:p>
          <a:p>
            <a:pPr eaLnBrk="0" hangingPunct="0"/>
            <a:r>
              <a:rPr lang="fr-FR" sz="1200" b="1">
                <a:solidFill>
                  <a:schemeClr val="bg1"/>
                </a:solidFill>
              </a:rPr>
              <a:t>de l’acteur, d’un collectif, de la structure</a:t>
            </a:r>
          </a:p>
          <a:p>
            <a:pPr eaLnBrk="0" hangingPunct="0"/>
            <a:endParaRPr lang="fr-FR" sz="700" b="1">
              <a:solidFill>
                <a:schemeClr val="bg1"/>
              </a:solidFill>
            </a:endParaRPr>
          </a:p>
          <a:p>
            <a:pPr eaLnBrk="0" hangingPunct="0"/>
            <a:r>
              <a:rPr lang="fr-FR" sz="1400" b="1" u="sng">
                <a:solidFill>
                  <a:schemeClr val="bg1"/>
                </a:solidFill>
              </a:rPr>
              <a:t>LA CULTURE INDIVIDUELLE</a:t>
            </a:r>
            <a:endParaRPr lang="fr-FR" sz="1400" b="1">
              <a:solidFill>
                <a:schemeClr val="bg1"/>
              </a:solidFill>
            </a:endParaRPr>
          </a:p>
          <a:p>
            <a:pPr eaLnBrk="0" hangingPunct="0"/>
            <a:r>
              <a:rPr lang="fr-FR" sz="1200" b="1">
                <a:solidFill>
                  <a:schemeClr val="bg1"/>
                </a:solidFill>
              </a:rPr>
              <a:t>histoire, région, famille, formation, expériences, personnalité, caractère</a:t>
            </a:r>
          </a:p>
          <a:p>
            <a:pPr eaLnBrk="0" hangingPunct="0"/>
            <a:endParaRPr lang="fr-FR" sz="700" b="1">
              <a:solidFill>
                <a:schemeClr val="bg1"/>
              </a:solidFill>
            </a:endParaRPr>
          </a:p>
          <a:p>
            <a:pPr eaLnBrk="0" hangingPunct="0"/>
            <a:r>
              <a:rPr lang="fr-FR" sz="1400" b="1" u="sng">
                <a:solidFill>
                  <a:schemeClr val="bg1"/>
                </a:solidFill>
              </a:rPr>
              <a:t>LA CULTURE COLLECTIVE</a:t>
            </a:r>
            <a:endParaRPr lang="fr-FR" sz="1400" b="1">
              <a:solidFill>
                <a:schemeClr val="bg1"/>
              </a:solidFill>
            </a:endParaRPr>
          </a:p>
          <a:p>
            <a:pPr eaLnBrk="0" hangingPunct="0"/>
            <a:r>
              <a:rPr lang="fr-FR" sz="1200" b="1">
                <a:solidFill>
                  <a:schemeClr val="bg1"/>
                </a:solidFill>
              </a:rPr>
              <a:t>pays, us et coutumes, système politique, système économique, religion, patrimoine culturel</a:t>
            </a:r>
            <a:r>
              <a:rPr lang="fr-FR" sz="1200">
                <a:solidFill>
                  <a:schemeClr val="bg1"/>
                </a:solidFill>
              </a:rPr>
              <a:t>,</a:t>
            </a:r>
            <a:r>
              <a:rPr lang="fr-FR" sz="1200" b="1">
                <a:solidFill>
                  <a:schemeClr val="bg1"/>
                </a:solidFill>
              </a:rPr>
              <a:t> classe sociale,</a:t>
            </a:r>
            <a:r>
              <a:rPr lang="fr-FR" sz="1200">
                <a:solidFill>
                  <a:schemeClr val="bg1"/>
                </a:solidFill>
              </a:rPr>
              <a:t>...</a:t>
            </a:r>
          </a:p>
          <a:p>
            <a:pPr eaLnBrk="0" hangingPunct="0"/>
            <a:endParaRPr lang="fr-FR" sz="700" b="1">
              <a:solidFill>
                <a:schemeClr val="bg1"/>
              </a:solidFill>
            </a:endParaRPr>
          </a:p>
          <a:p>
            <a:pPr eaLnBrk="0" hangingPunct="0"/>
            <a:r>
              <a:rPr lang="fr-FR" sz="1400" b="1" u="sng">
                <a:solidFill>
                  <a:schemeClr val="bg1"/>
                </a:solidFill>
              </a:rPr>
              <a:t>LA CULTURE ORGANISATIONNELLE</a:t>
            </a:r>
            <a:endParaRPr lang="fr-FR" sz="1200">
              <a:solidFill>
                <a:schemeClr val="bg1"/>
              </a:solidFill>
            </a:endParaRPr>
          </a:p>
          <a:p>
            <a:pPr eaLnBrk="0" hangingPunct="0"/>
            <a:r>
              <a:rPr lang="fr-FR" sz="1200" b="1">
                <a:solidFill>
                  <a:schemeClr val="bg1"/>
                </a:solidFill>
              </a:rPr>
              <a:t>règles, coutumes, valeurs, procédures, pratiques, </a:t>
            </a:r>
          </a:p>
          <a:p>
            <a:pPr eaLnBrk="0" hangingPunct="0"/>
            <a:r>
              <a:rPr lang="fr-FR" sz="1200" b="1">
                <a:solidFill>
                  <a:schemeClr val="bg1"/>
                </a:solidFill>
              </a:rPr>
              <a:t>rôles, système de reconnaissance, technologie, </a:t>
            </a:r>
          </a:p>
          <a:p>
            <a:pPr eaLnBrk="0" hangingPunct="0"/>
            <a:r>
              <a:rPr lang="fr-FR" sz="1200" b="1">
                <a:solidFill>
                  <a:schemeClr val="bg1"/>
                </a:solidFill>
              </a:rPr>
              <a:t>structure d’autorité ou de pouvoirs</a:t>
            </a:r>
          </a:p>
          <a:p>
            <a:pPr eaLnBrk="0" hangingPunct="0"/>
            <a:endParaRPr lang="fr-FR" sz="700" b="1">
              <a:solidFill>
                <a:schemeClr val="bg1"/>
              </a:solidFill>
            </a:endParaRPr>
          </a:p>
          <a:p>
            <a:pPr eaLnBrk="0" hangingPunct="0"/>
            <a:r>
              <a:rPr lang="fr-FR" sz="1400" b="1" u="sng">
                <a:solidFill>
                  <a:schemeClr val="bg1"/>
                </a:solidFill>
              </a:rPr>
              <a:t>LA COORDINATION ET/OU LE CHANGEMENT</a:t>
            </a:r>
            <a:endParaRPr lang="fr-FR" sz="1200" b="1">
              <a:solidFill>
                <a:schemeClr val="bg1"/>
              </a:solidFill>
            </a:endParaRPr>
          </a:p>
          <a:p>
            <a:endParaRPr lang="fr-FR" sz="1200" b="1">
              <a:solidFill>
                <a:schemeClr val="bg1"/>
              </a:solidFill>
            </a:endParaRPr>
          </a:p>
        </p:txBody>
      </p:sp>
      <p:sp>
        <p:nvSpPr>
          <p:cNvPr id="60421" name="AutoShape 7"/>
          <p:cNvSpPr>
            <a:spLocks noChangeArrowheads="1"/>
          </p:cNvSpPr>
          <p:nvPr/>
        </p:nvSpPr>
        <p:spPr bwMode="auto">
          <a:xfrm>
            <a:off x="3463925" y="4438650"/>
            <a:ext cx="1020763" cy="495300"/>
          </a:xfrm>
          <a:prstGeom prst="rightArrow">
            <a:avLst>
              <a:gd name="adj1" fmla="val 50000"/>
              <a:gd name="adj2" fmla="val 110210"/>
            </a:avLst>
          </a:prstGeom>
          <a:solidFill>
            <a:srgbClr val="800000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b="1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AutoShape 2"/>
          <p:cNvSpPr>
            <a:spLocks noChangeArrowheads="1"/>
          </p:cNvSpPr>
          <p:nvPr/>
        </p:nvSpPr>
        <p:spPr bwMode="auto">
          <a:xfrm>
            <a:off x="146050" y="387350"/>
            <a:ext cx="8851900" cy="6235700"/>
          </a:xfrm>
          <a:prstGeom prst="roundRect">
            <a:avLst>
              <a:gd name="adj" fmla="val 12495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 b="1">
              <a:latin typeface="Times New Roman" pitchFamily="18" charset="0"/>
            </a:endParaRPr>
          </a:p>
        </p:txBody>
      </p:sp>
      <p:sp>
        <p:nvSpPr>
          <p:cNvPr id="62466" name="AutoShape 3"/>
          <p:cNvSpPr>
            <a:spLocks noChangeArrowheads="1"/>
          </p:cNvSpPr>
          <p:nvPr/>
        </p:nvSpPr>
        <p:spPr bwMode="auto">
          <a:xfrm>
            <a:off x="498475" y="919163"/>
            <a:ext cx="8077200" cy="2654300"/>
          </a:xfrm>
          <a:prstGeom prst="triangle">
            <a:avLst>
              <a:gd name="adj" fmla="val 4999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b="1">
              <a:latin typeface="Times New Roman" pitchFamily="18" charset="0"/>
            </a:endParaRP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3638550" y="1477963"/>
            <a:ext cx="17541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fr-FR" sz="2400" b="1">
                <a:solidFill>
                  <a:schemeClr val="bg1"/>
                </a:solidFill>
              </a:rPr>
              <a:t>  POUVOIR</a:t>
            </a:r>
          </a:p>
        </p:txBody>
      </p:sp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1895475" y="2128838"/>
            <a:ext cx="4791075" cy="835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endParaRPr lang="fr-FR" sz="1600" b="1"/>
          </a:p>
          <a:p>
            <a:pPr eaLnBrk="0" hangingPunct="0"/>
            <a:endParaRPr lang="fr-FR" sz="1600" b="1"/>
          </a:p>
          <a:p>
            <a:endParaRPr lang="fr-FR" sz="1600" b="1"/>
          </a:p>
        </p:txBody>
      </p:sp>
      <p:sp>
        <p:nvSpPr>
          <p:cNvPr id="62469" name="AutoShape 6"/>
          <p:cNvSpPr>
            <a:spLocks noChangeArrowheads="1"/>
          </p:cNvSpPr>
          <p:nvPr/>
        </p:nvSpPr>
        <p:spPr bwMode="auto">
          <a:xfrm rot="16200000" flipH="1">
            <a:off x="4221957" y="2334419"/>
            <a:ext cx="723900" cy="598487"/>
          </a:xfrm>
          <a:prstGeom prst="rightArrow">
            <a:avLst>
              <a:gd name="adj1" fmla="val 50000"/>
              <a:gd name="adj2" fmla="val 60483"/>
            </a:avLst>
          </a:prstGeom>
          <a:solidFill>
            <a:srgbClr val="790015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fr-FR" b="1">
              <a:latin typeface="Times New Roman" pitchFamily="18" charset="0"/>
            </a:endParaRPr>
          </a:p>
        </p:txBody>
      </p:sp>
      <p:sp>
        <p:nvSpPr>
          <p:cNvPr id="62470" name="Rectangle 7"/>
          <p:cNvSpPr>
            <a:spLocks noChangeArrowheads="1"/>
          </p:cNvSpPr>
          <p:nvPr/>
        </p:nvSpPr>
        <p:spPr bwMode="auto">
          <a:xfrm>
            <a:off x="1857375" y="3332163"/>
            <a:ext cx="5291138" cy="912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fr-FR" b="1">
                <a:solidFill>
                  <a:schemeClr val="accent1"/>
                </a:solidFill>
              </a:rPr>
              <a:t>=</a:t>
            </a:r>
          </a:p>
          <a:p>
            <a:pPr algn="ctr" eaLnBrk="0" hangingPunct="0"/>
            <a:r>
              <a:rPr lang="fr-FR" b="1">
                <a:solidFill>
                  <a:schemeClr val="accent1"/>
                </a:solidFill>
              </a:rPr>
              <a:t>Faire triompher au sein d’une relation </a:t>
            </a:r>
          </a:p>
          <a:p>
            <a:pPr algn="ctr" eaLnBrk="0" hangingPunct="0"/>
            <a:r>
              <a:rPr lang="fr-FR" b="1">
                <a:solidFill>
                  <a:schemeClr val="accent1"/>
                </a:solidFill>
              </a:rPr>
              <a:t>sociale sa propre volonté</a:t>
            </a:r>
          </a:p>
        </p:txBody>
      </p:sp>
      <p:sp>
        <p:nvSpPr>
          <p:cNvPr id="62471" name="Rectangle 8"/>
          <p:cNvSpPr>
            <a:spLocks noChangeArrowheads="1"/>
          </p:cNvSpPr>
          <p:nvPr/>
        </p:nvSpPr>
        <p:spPr bwMode="auto">
          <a:xfrm>
            <a:off x="1598613" y="2819400"/>
            <a:ext cx="23653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fr-FR" sz="2000" b="1">
                <a:solidFill>
                  <a:schemeClr val="bg1"/>
                </a:solidFill>
              </a:rPr>
              <a:t>          PUISSANCE</a:t>
            </a:r>
          </a:p>
        </p:txBody>
      </p:sp>
      <p:sp>
        <p:nvSpPr>
          <p:cNvPr id="62472" name="Rectangle 9"/>
          <p:cNvSpPr>
            <a:spLocks noChangeArrowheads="1"/>
          </p:cNvSpPr>
          <p:nvPr/>
        </p:nvSpPr>
        <p:spPr bwMode="auto">
          <a:xfrm>
            <a:off x="5130800" y="2789238"/>
            <a:ext cx="21844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fr-FR" sz="2000" b="1">
                <a:solidFill>
                  <a:schemeClr val="bg1"/>
                </a:solidFill>
              </a:rPr>
              <a:t>DOMINATION</a:t>
            </a:r>
          </a:p>
        </p:txBody>
      </p:sp>
      <p:sp>
        <p:nvSpPr>
          <p:cNvPr id="62473" name="Rectangle 10"/>
          <p:cNvSpPr>
            <a:spLocks noChangeArrowheads="1"/>
          </p:cNvSpPr>
          <p:nvPr/>
        </p:nvSpPr>
        <p:spPr bwMode="auto">
          <a:xfrm>
            <a:off x="533400" y="4572000"/>
            <a:ext cx="8239125" cy="155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fr-FR" sz="1600" b="1" u="sng">
                <a:solidFill>
                  <a:srgbClr val="0099CC"/>
                </a:solidFill>
              </a:rPr>
              <a:t>Types de légitimation du pouvoir </a:t>
            </a:r>
            <a:r>
              <a:rPr lang="fr-FR" sz="1600">
                <a:solidFill>
                  <a:srgbClr val="0099CC"/>
                </a:solidFill>
              </a:rPr>
              <a:t>:       la domination traditionnelle - </a:t>
            </a:r>
            <a:r>
              <a:rPr lang="fr-FR" sz="1600" i="1">
                <a:solidFill>
                  <a:srgbClr val="0099CC"/>
                </a:solidFill>
              </a:rPr>
              <a:t>coutumes/traditions </a:t>
            </a:r>
            <a:endParaRPr lang="fr-FR" sz="1600">
              <a:solidFill>
                <a:srgbClr val="0099CC"/>
              </a:solidFill>
            </a:endParaRPr>
          </a:p>
          <a:p>
            <a:pPr eaLnBrk="0" hangingPunct="0"/>
            <a:r>
              <a:rPr lang="fr-FR" sz="1600">
                <a:solidFill>
                  <a:srgbClr val="0099CC"/>
                </a:solidFill>
              </a:rPr>
              <a:t>			                 la domination légale - </a:t>
            </a:r>
            <a:r>
              <a:rPr lang="fr-FR" sz="1600" i="1">
                <a:solidFill>
                  <a:srgbClr val="0099CC"/>
                </a:solidFill>
              </a:rPr>
              <a:t>lois et règlements</a:t>
            </a:r>
            <a:endParaRPr lang="fr-FR" sz="1600">
              <a:solidFill>
                <a:srgbClr val="0099CC"/>
              </a:solidFill>
            </a:endParaRPr>
          </a:p>
          <a:p>
            <a:pPr eaLnBrk="0" hangingPunct="0"/>
            <a:r>
              <a:rPr lang="fr-FR" sz="1600">
                <a:solidFill>
                  <a:srgbClr val="0099CC"/>
                </a:solidFill>
              </a:rPr>
              <a:t>			                 la domination charismatique - </a:t>
            </a:r>
            <a:r>
              <a:rPr lang="fr-FR" sz="1600" i="1">
                <a:solidFill>
                  <a:srgbClr val="0099CC"/>
                </a:solidFill>
              </a:rPr>
              <a:t>exercice sur les 				 autres d’un ascendant, d’une attraction</a:t>
            </a:r>
          </a:p>
          <a:p>
            <a:pPr eaLnBrk="0" hangingPunct="0"/>
            <a:r>
              <a:rPr lang="fr-FR" sz="1600" i="1">
                <a:solidFill>
                  <a:srgbClr val="0099CC"/>
                </a:solidFill>
              </a:rPr>
              <a:t>				 </a:t>
            </a:r>
            <a:r>
              <a:rPr lang="fr-FR" sz="1600">
                <a:solidFill>
                  <a:srgbClr val="0099CC"/>
                </a:solidFill>
              </a:rPr>
              <a:t>la domination issue de l’expertise - 					  </a:t>
            </a:r>
            <a:r>
              <a:rPr lang="fr-FR" sz="1600" i="1">
                <a:solidFill>
                  <a:srgbClr val="0099CC"/>
                </a:solidFill>
              </a:rPr>
              <a:t>compétences</a:t>
            </a: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AutoShape 2"/>
          <p:cNvSpPr>
            <a:spLocks noChangeArrowheads="1"/>
          </p:cNvSpPr>
          <p:nvPr/>
        </p:nvSpPr>
        <p:spPr bwMode="auto">
          <a:xfrm>
            <a:off x="146050" y="387350"/>
            <a:ext cx="8851900" cy="6235700"/>
          </a:xfrm>
          <a:prstGeom prst="roundRect">
            <a:avLst>
              <a:gd name="adj" fmla="val 12495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 b="1">
              <a:latin typeface="Times New Roman" pitchFamily="18" charset="0"/>
            </a:endParaRPr>
          </a:p>
        </p:txBody>
      </p:sp>
      <p:sp>
        <p:nvSpPr>
          <p:cNvPr id="64514" name="Rectangle 5"/>
          <p:cNvSpPr>
            <a:spLocks noChangeArrowheads="1"/>
          </p:cNvSpPr>
          <p:nvPr/>
        </p:nvSpPr>
        <p:spPr bwMode="auto">
          <a:xfrm>
            <a:off x="1754188" y="833438"/>
            <a:ext cx="5424487" cy="1978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2800" b="1">
                <a:solidFill>
                  <a:schemeClr val="accent1"/>
                </a:solidFill>
              </a:rPr>
              <a:t>POUVOIR</a:t>
            </a:r>
          </a:p>
          <a:p>
            <a:pPr algn="ctr" eaLnBrk="0" hangingPunct="0">
              <a:spcBef>
                <a:spcPct val="50000"/>
              </a:spcBef>
            </a:pPr>
            <a:endParaRPr lang="fr-FR" sz="2400" b="1">
              <a:solidFill>
                <a:schemeClr val="accent1"/>
              </a:solidFill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fr-FR" sz="2000" b="1">
                <a:solidFill>
                  <a:schemeClr val="accent1"/>
                </a:solidFill>
              </a:rPr>
              <a:t>      </a:t>
            </a:r>
          </a:p>
          <a:p>
            <a:pPr algn="ctr" eaLnBrk="0" hangingPunct="0">
              <a:spcBef>
                <a:spcPct val="50000"/>
              </a:spcBef>
            </a:pPr>
            <a:r>
              <a:rPr lang="fr-FR" sz="2000" b="1">
                <a:solidFill>
                  <a:schemeClr val="accent1"/>
                </a:solidFill>
              </a:rPr>
              <a:t>MOYENS DE CONTRAINTE</a:t>
            </a:r>
            <a:endParaRPr lang="fr-FR" sz="2400" b="1">
              <a:solidFill>
                <a:schemeClr val="accent1"/>
              </a:solidFill>
            </a:endParaRPr>
          </a:p>
        </p:txBody>
      </p:sp>
      <p:sp>
        <p:nvSpPr>
          <p:cNvPr id="64515" name="AutoShape 6"/>
          <p:cNvSpPr>
            <a:spLocks noChangeArrowheads="1"/>
          </p:cNvSpPr>
          <p:nvPr/>
        </p:nvSpPr>
        <p:spPr bwMode="auto">
          <a:xfrm rot="16200000" flipH="1">
            <a:off x="4237038" y="1676400"/>
            <a:ext cx="514350" cy="276225"/>
          </a:xfrm>
          <a:prstGeom prst="rightArrow">
            <a:avLst>
              <a:gd name="adj1" fmla="val 50000"/>
              <a:gd name="adj2" fmla="val 93112"/>
            </a:avLst>
          </a:prstGeom>
          <a:solidFill>
            <a:srgbClr val="790015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b="1">
              <a:latin typeface="Times New Roman" pitchFamily="18" charset="0"/>
            </a:endParaRPr>
          </a:p>
        </p:txBody>
      </p:sp>
      <p:sp>
        <p:nvSpPr>
          <p:cNvPr id="64516" name="Rectangle 7"/>
          <p:cNvSpPr>
            <a:spLocks noChangeArrowheads="1"/>
          </p:cNvSpPr>
          <p:nvPr/>
        </p:nvSpPr>
        <p:spPr bwMode="auto">
          <a:xfrm>
            <a:off x="1684338" y="3436938"/>
            <a:ext cx="7392987" cy="2679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r-FR" sz="2000">
                <a:solidFill>
                  <a:schemeClr val="accent1"/>
                </a:solidFill>
              </a:rPr>
              <a:t>VIOLENCES - physique ou morale</a:t>
            </a:r>
          </a:p>
          <a:p>
            <a:pPr eaLnBrk="0" hangingPunct="0">
              <a:spcBef>
                <a:spcPct val="50000"/>
              </a:spcBef>
            </a:pPr>
            <a:r>
              <a:rPr lang="fr-FR" sz="2000">
                <a:solidFill>
                  <a:schemeClr val="accent1"/>
                </a:solidFill>
              </a:rPr>
              <a:t>MENACES</a:t>
            </a:r>
          </a:p>
          <a:p>
            <a:pPr eaLnBrk="0" hangingPunct="0">
              <a:spcBef>
                <a:spcPct val="50000"/>
              </a:spcBef>
            </a:pPr>
            <a:r>
              <a:rPr lang="fr-FR" sz="2000">
                <a:solidFill>
                  <a:schemeClr val="accent1"/>
                </a:solidFill>
              </a:rPr>
              <a:t>AUTORITE - légitime, d’influence, de compétences</a:t>
            </a:r>
          </a:p>
          <a:p>
            <a:pPr eaLnBrk="0" hangingPunct="0">
              <a:spcBef>
                <a:spcPct val="50000"/>
              </a:spcBef>
            </a:pPr>
            <a:r>
              <a:rPr lang="fr-FR" sz="2000">
                <a:solidFill>
                  <a:schemeClr val="accent1"/>
                </a:solidFill>
              </a:rPr>
              <a:t>de sanction, de récompense, naturelle</a:t>
            </a:r>
          </a:p>
          <a:p>
            <a:pPr eaLnBrk="0" hangingPunct="0">
              <a:spcBef>
                <a:spcPct val="50000"/>
              </a:spcBef>
            </a:pPr>
            <a:r>
              <a:rPr lang="fr-FR" sz="2000">
                <a:solidFill>
                  <a:schemeClr val="accent1"/>
                </a:solidFill>
              </a:rPr>
              <a:t>PRESTIGE - titre, position, notoriété</a:t>
            </a:r>
          </a:p>
          <a:p>
            <a:pPr eaLnBrk="0" hangingPunct="0">
              <a:spcBef>
                <a:spcPct val="50000"/>
              </a:spcBef>
            </a:pPr>
            <a:r>
              <a:rPr lang="fr-FR" sz="2000">
                <a:solidFill>
                  <a:schemeClr val="accent1"/>
                </a:solidFill>
              </a:rPr>
              <a:t>CHARISME- ascendant naturel </a:t>
            </a:r>
          </a:p>
        </p:txBody>
      </p:sp>
      <p:sp>
        <p:nvSpPr>
          <p:cNvPr id="64517" name="AutoShape 8"/>
          <p:cNvSpPr>
            <a:spLocks noChangeArrowheads="1"/>
          </p:cNvSpPr>
          <p:nvPr/>
        </p:nvSpPr>
        <p:spPr bwMode="auto">
          <a:xfrm>
            <a:off x="304800" y="4343400"/>
            <a:ext cx="1090613" cy="723900"/>
          </a:xfrm>
          <a:prstGeom prst="rightArrow">
            <a:avLst>
              <a:gd name="adj1" fmla="val 50000"/>
              <a:gd name="adj2" fmla="val 75336"/>
            </a:avLst>
          </a:prstGeom>
          <a:solidFill>
            <a:srgbClr val="800000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b="1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1619250" y="1341438"/>
            <a:ext cx="5954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fr-FR" sz="2400" b="1" u="sng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LES FONCTIONS DE L’ENCADREMENT</a:t>
            </a:r>
          </a:p>
        </p:txBody>
      </p:sp>
      <p:sp>
        <p:nvSpPr>
          <p:cNvPr id="66562" name="AutoShape 3"/>
          <p:cNvSpPr>
            <a:spLocks noChangeArrowheads="1"/>
          </p:cNvSpPr>
          <p:nvPr/>
        </p:nvSpPr>
        <p:spPr bwMode="auto">
          <a:xfrm>
            <a:off x="2133600" y="2819400"/>
            <a:ext cx="4800600" cy="19050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 b="1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3886200" y="2373313"/>
            <a:ext cx="1311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1400">
                <a:solidFill>
                  <a:schemeClr val="accent1"/>
                </a:solidFill>
                <a:latin typeface="Times New Roman" pitchFamily="18" charset="0"/>
              </a:rPr>
              <a:t>LE PILOTAGE</a:t>
            </a: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3733800" y="4876800"/>
            <a:ext cx="1639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1400" dirty="0">
                <a:solidFill>
                  <a:schemeClr val="accent1"/>
                </a:solidFill>
                <a:latin typeface="Times New Roman" pitchFamily="18" charset="0"/>
              </a:rPr>
              <a:t>L ’INFORMATION</a:t>
            </a:r>
          </a:p>
        </p:txBody>
      </p:sp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1066800" y="4572000"/>
            <a:ext cx="1522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1400">
                <a:solidFill>
                  <a:schemeClr val="accent1"/>
                </a:solidFill>
                <a:latin typeface="Times New Roman" pitchFamily="18" charset="0"/>
              </a:rPr>
              <a:t>LA FORMATION</a:t>
            </a:r>
          </a:p>
        </p:txBody>
      </p:sp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76200" y="3581400"/>
            <a:ext cx="2012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1400">
                <a:solidFill>
                  <a:schemeClr val="accent1"/>
                </a:solidFill>
                <a:latin typeface="Times New Roman" pitchFamily="18" charset="0"/>
              </a:rPr>
              <a:t>LA REPRESENTATION</a:t>
            </a:r>
          </a:p>
        </p:txBody>
      </p:sp>
      <p:sp>
        <p:nvSpPr>
          <p:cNvPr id="66567" name="Text Box 8"/>
          <p:cNvSpPr txBox="1">
            <a:spLocks noChangeArrowheads="1"/>
          </p:cNvSpPr>
          <p:nvPr/>
        </p:nvSpPr>
        <p:spPr bwMode="auto">
          <a:xfrm>
            <a:off x="1219200" y="2667000"/>
            <a:ext cx="142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1400">
                <a:solidFill>
                  <a:schemeClr val="accent1"/>
                </a:solidFill>
                <a:latin typeface="Times New Roman" pitchFamily="18" charset="0"/>
              </a:rPr>
              <a:t>L ’ANIMATION</a:t>
            </a:r>
          </a:p>
        </p:txBody>
      </p:sp>
      <p:sp>
        <p:nvSpPr>
          <p:cNvPr id="66568" name="Text Box 9"/>
          <p:cNvSpPr txBox="1">
            <a:spLocks noChangeArrowheads="1"/>
          </p:cNvSpPr>
          <p:nvPr/>
        </p:nvSpPr>
        <p:spPr bwMode="auto">
          <a:xfrm>
            <a:off x="6338888" y="4572000"/>
            <a:ext cx="173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1400">
                <a:solidFill>
                  <a:schemeClr val="accent1"/>
                </a:solidFill>
                <a:latin typeface="Times New Roman" pitchFamily="18" charset="0"/>
              </a:rPr>
              <a:t>L ’ORGANISATION</a:t>
            </a:r>
          </a:p>
        </p:txBody>
      </p:sp>
      <p:sp>
        <p:nvSpPr>
          <p:cNvPr id="66569" name="Text Box 10"/>
          <p:cNvSpPr txBox="1">
            <a:spLocks noChangeArrowheads="1"/>
          </p:cNvSpPr>
          <p:nvPr/>
        </p:nvSpPr>
        <p:spPr bwMode="auto">
          <a:xfrm>
            <a:off x="7162800" y="3581400"/>
            <a:ext cx="1392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1400">
                <a:solidFill>
                  <a:schemeClr val="accent1"/>
                </a:solidFill>
                <a:latin typeface="Times New Roman" pitchFamily="18" charset="0"/>
              </a:rPr>
              <a:t>LE CONTROLE</a:t>
            </a:r>
          </a:p>
        </p:txBody>
      </p:sp>
      <p:sp>
        <p:nvSpPr>
          <p:cNvPr id="66570" name="Text Box 11"/>
          <p:cNvSpPr txBox="1">
            <a:spLocks noChangeArrowheads="1"/>
          </p:cNvSpPr>
          <p:nvPr/>
        </p:nvSpPr>
        <p:spPr bwMode="auto">
          <a:xfrm>
            <a:off x="6400800" y="2590800"/>
            <a:ext cx="1611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1400">
                <a:solidFill>
                  <a:schemeClr val="accent1"/>
                </a:solidFill>
                <a:latin typeface="Times New Roman" pitchFamily="18" charset="0"/>
              </a:rPr>
              <a:t>LA PRODUCTION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85713" y="6172200"/>
            <a:ext cx="53044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1400" b="1" dirty="0" smtClean="0">
                <a:solidFill>
                  <a:srgbClr val="C00000"/>
                </a:solidFill>
                <a:latin typeface="Times New Roman" pitchFamily="18" charset="0"/>
              </a:rPr>
              <a:t>Mise en évidence du PDCA et des actions et outils d’animation, etc.</a:t>
            </a:r>
            <a:endParaRPr lang="fr-FR" sz="1400" b="1" dirty="0">
              <a:solidFill>
                <a:srgbClr val="C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468313" y="1484313"/>
            <a:ext cx="4464050" cy="1728787"/>
          </a:xfrm>
          <a:prstGeom prst="rect">
            <a:avLst/>
          </a:prstGeom>
          <a:solidFill>
            <a:srgbClr val="0099CC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600" b="1" i="1">
                <a:solidFill>
                  <a:schemeClr val="bg1"/>
                </a:solidFill>
                <a:latin typeface="Times New Roman" pitchFamily="18" charset="0"/>
              </a:rPr>
              <a:t>LA GESTION DES INDIVIDUS</a:t>
            </a:r>
          </a:p>
          <a:p>
            <a:pPr algn="ctr"/>
            <a:endParaRPr lang="fr-FR" sz="1000" b="1" i="1">
              <a:solidFill>
                <a:schemeClr val="bg1"/>
              </a:solidFill>
              <a:latin typeface="Times New Roman" pitchFamily="18" charset="0"/>
            </a:endParaRPr>
          </a:p>
          <a:p>
            <a:pPr algn="ctr">
              <a:buFont typeface="Wingdings" pitchFamily="2" charset="2"/>
              <a:buChar char="Ø"/>
            </a:pPr>
            <a:r>
              <a:rPr lang="fr-FR" sz="16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fr-FR" sz="1400" b="1">
                <a:solidFill>
                  <a:schemeClr val="bg1"/>
                </a:solidFill>
                <a:latin typeface="Times New Roman" pitchFamily="18" charset="0"/>
              </a:rPr>
              <a:t>Diversités et différences individuelles</a:t>
            </a:r>
          </a:p>
          <a:p>
            <a:pPr algn="ctr">
              <a:buFont typeface="Wingdings" pitchFamily="2" charset="2"/>
              <a:buChar char="Ø"/>
            </a:pPr>
            <a:r>
              <a:rPr lang="fr-FR" sz="1400" b="1">
                <a:solidFill>
                  <a:schemeClr val="bg1"/>
                </a:solidFill>
                <a:latin typeface="Times New Roman" pitchFamily="18" charset="0"/>
              </a:rPr>
              <a:t> Perception et attribution</a:t>
            </a:r>
          </a:p>
          <a:p>
            <a:pPr algn="ctr">
              <a:buFont typeface="Wingdings" pitchFamily="2" charset="2"/>
              <a:buChar char="Ø"/>
            </a:pPr>
            <a:r>
              <a:rPr lang="fr-FR" sz="1400" b="1">
                <a:solidFill>
                  <a:schemeClr val="bg1"/>
                </a:solidFill>
                <a:latin typeface="Times New Roman" pitchFamily="18" charset="0"/>
              </a:rPr>
              <a:t> Motivation et renforcement</a:t>
            </a:r>
          </a:p>
          <a:p>
            <a:pPr algn="ctr">
              <a:buFont typeface="Wingdings" pitchFamily="2" charset="2"/>
              <a:buChar char="Ø"/>
            </a:pPr>
            <a:r>
              <a:rPr lang="fr-FR" sz="1400" b="1">
                <a:solidFill>
                  <a:schemeClr val="bg1"/>
                </a:solidFill>
                <a:latin typeface="Times New Roman" pitchFamily="18" charset="0"/>
              </a:rPr>
              <a:t> Les systèmes de gestion des Ressources Humaines</a:t>
            </a:r>
          </a:p>
          <a:p>
            <a:pPr algn="ctr">
              <a:buFont typeface="Wingdings" pitchFamily="2" charset="2"/>
              <a:buChar char="Ø"/>
            </a:pPr>
            <a:r>
              <a:rPr lang="fr-FR" sz="1400" b="1">
                <a:solidFill>
                  <a:schemeClr val="bg1"/>
                </a:solidFill>
                <a:latin typeface="Times New Roman" pitchFamily="18" charset="0"/>
              </a:rPr>
              <a:t> Conception de poste et haute performance</a:t>
            </a:r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4787900" y="1125538"/>
            <a:ext cx="4105275" cy="2160587"/>
          </a:xfrm>
          <a:prstGeom prst="rect">
            <a:avLst/>
          </a:prstGeom>
          <a:solidFill>
            <a:srgbClr val="DDDDDD"/>
          </a:solidFill>
          <a:ln w="9525">
            <a:solidFill>
              <a:srgbClr val="00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600" b="1" i="1">
                <a:latin typeface="Times New Roman" pitchFamily="18" charset="0"/>
              </a:rPr>
              <a:t>LA GESTION DES PROCESSUS</a:t>
            </a:r>
          </a:p>
          <a:p>
            <a:pPr algn="ctr"/>
            <a:endParaRPr lang="fr-FR" sz="1000" b="1" i="1">
              <a:latin typeface="Times New Roman" pitchFamily="18" charset="0"/>
            </a:endParaRPr>
          </a:p>
          <a:p>
            <a:pPr algn="ctr">
              <a:buFont typeface="Wingdings" pitchFamily="2" charset="2"/>
              <a:buChar char="Ø"/>
            </a:pPr>
            <a:r>
              <a:rPr lang="fr-FR" sz="1400" b="1">
                <a:latin typeface="Times New Roman" pitchFamily="18" charset="0"/>
              </a:rPr>
              <a:t> Leadership et haute performance</a:t>
            </a:r>
          </a:p>
          <a:p>
            <a:pPr algn="ctr">
              <a:buFont typeface="Wingdings" pitchFamily="2" charset="2"/>
              <a:buChar char="Ø"/>
            </a:pPr>
            <a:r>
              <a:rPr lang="fr-FR" sz="1400" b="1">
                <a:latin typeface="Times New Roman" pitchFamily="18" charset="0"/>
              </a:rPr>
              <a:t> Pouvoir et jeu politique</a:t>
            </a:r>
          </a:p>
          <a:p>
            <a:pPr algn="ctr">
              <a:buFont typeface="Wingdings" pitchFamily="2" charset="2"/>
              <a:buChar char="Ø"/>
            </a:pPr>
            <a:r>
              <a:rPr lang="fr-FR" sz="1400" b="1">
                <a:latin typeface="Times New Roman" pitchFamily="18" charset="0"/>
              </a:rPr>
              <a:t> Information et communication</a:t>
            </a:r>
          </a:p>
          <a:p>
            <a:pPr algn="ctr">
              <a:buFont typeface="Wingdings" pitchFamily="2" charset="2"/>
              <a:buChar char="Ø"/>
            </a:pPr>
            <a:r>
              <a:rPr lang="fr-FR" sz="1400" b="1">
                <a:latin typeface="Times New Roman" pitchFamily="18" charset="0"/>
              </a:rPr>
              <a:t> Le processus décisionnel</a:t>
            </a:r>
          </a:p>
          <a:p>
            <a:pPr algn="ctr">
              <a:buFont typeface="Wingdings" pitchFamily="2" charset="2"/>
              <a:buChar char="Ø"/>
            </a:pPr>
            <a:r>
              <a:rPr lang="fr-FR" sz="1400" b="1">
                <a:latin typeface="Times New Roman" pitchFamily="18" charset="0"/>
              </a:rPr>
              <a:t> Conflits et négociation</a:t>
            </a:r>
          </a:p>
          <a:p>
            <a:pPr algn="ctr">
              <a:buFont typeface="Wingdings" pitchFamily="2" charset="2"/>
              <a:buChar char="Ø"/>
            </a:pPr>
            <a:r>
              <a:rPr lang="fr-FR" sz="1400" b="1">
                <a:latin typeface="Times New Roman" pitchFamily="18" charset="0"/>
              </a:rPr>
              <a:t> Changement, innovation et stress</a:t>
            </a:r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auto">
          <a:xfrm>
            <a:off x="179388" y="3141663"/>
            <a:ext cx="4248150" cy="1295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600" b="1" i="1">
                <a:latin typeface="Times New Roman" pitchFamily="18" charset="0"/>
              </a:rPr>
              <a:t>LA GESTION DES GROUPES</a:t>
            </a:r>
          </a:p>
          <a:p>
            <a:pPr algn="ctr"/>
            <a:endParaRPr lang="fr-FR" sz="1000" b="1" i="1">
              <a:latin typeface="Times New Roman" pitchFamily="18" charset="0"/>
            </a:endParaRPr>
          </a:p>
          <a:p>
            <a:pPr algn="ctr">
              <a:buFont typeface="Wingdings" pitchFamily="2" charset="2"/>
              <a:buChar char="Ø"/>
            </a:pPr>
            <a:r>
              <a:rPr lang="fr-FR" sz="1400" b="1">
                <a:latin typeface="Times New Roman" pitchFamily="18" charset="0"/>
              </a:rPr>
              <a:t> La nature des groupes</a:t>
            </a:r>
          </a:p>
          <a:p>
            <a:pPr algn="ctr">
              <a:buFont typeface="Wingdings" pitchFamily="2" charset="2"/>
              <a:buChar char="Ø"/>
            </a:pPr>
            <a:r>
              <a:rPr lang="fr-FR" sz="1400" b="1">
                <a:latin typeface="Times New Roman" pitchFamily="18" charset="0"/>
              </a:rPr>
              <a:t> Travail d'équipe et </a:t>
            </a:r>
          </a:p>
          <a:p>
            <a:pPr algn="ctr">
              <a:buFont typeface="Wingdings" pitchFamily="2" charset="2"/>
              <a:buNone/>
            </a:pPr>
            <a:r>
              <a:rPr lang="fr-FR" sz="1400" b="1">
                <a:latin typeface="Times New Roman" pitchFamily="18" charset="0"/>
              </a:rPr>
              <a:t>équipes hautement performance</a:t>
            </a:r>
          </a:p>
        </p:txBody>
      </p:sp>
      <p:sp>
        <p:nvSpPr>
          <p:cNvPr id="460808" name="Rectangle 8"/>
          <p:cNvSpPr>
            <a:spLocks noChangeArrowheads="1"/>
          </p:cNvSpPr>
          <p:nvPr/>
        </p:nvSpPr>
        <p:spPr bwMode="auto">
          <a:xfrm>
            <a:off x="4500563" y="3357563"/>
            <a:ext cx="4392612" cy="1439862"/>
          </a:xfrm>
          <a:prstGeom prst="rect">
            <a:avLst/>
          </a:prstGeom>
          <a:solidFill>
            <a:srgbClr val="FFCC99"/>
          </a:solidFill>
          <a:ln w="9525">
            <a:solidFill>
              <a:srgbClr val="00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600" b="1" i="1">
                <a:latin typeface="Times New Roman" pitchFamily="18" charset="0"/>
              </a:rPr>
              <a:t>LA GESTION DES ORGANISATIONS</a:t>
            </a:r>
          </a:p>
          <a:p>
            <a:pPr algn="ctr"/>
            <a:endParaRPr lang="fr-FR" sz="1000" b="1" i="1">
              <a:latin typeface="Times New Roman" pitchFamily="18" charset="0"/>
            </a:endParaRPr>
          </a:p>
          <a:p>
            <a:pPr algn="ctr">
              <a:buFont typeface="Wingdings" pitchFamily="2" charset="2"/>
              <a:buChar char="Ø"/>
            </a:pPr>
            <a:r>
              <a:rPr lang="fr-FR" sz="1400" b="1">
                <a:latin typeface="Times New Roman" pitchFamily="18" charset="0"/>
              </a:rPr>
              <a:t> Les caractéristiques fondamentales des organisations</a:t>
            </a:r>
          </a:p>
          <a:p>
            <a:pPr algn="ctr">
              <a:buFont typeface="Wingdings" pitchFamily="2" charset="2"/>
              <a:buChar char="Ø"/>
            </a:pPr>
            <a:r>
              <a:rPr lang="fr-FR" sz="1400" b="1">
                <a:latin typeface="Times New Roman" pitchFamily="18" charset="0"/>
              </a:rPr>
              <a:t> Technologies et structure organisationnelle</a:t>
            </a:r>
          </a:p>
          <a:p>
            <a:pPr algn="ctr">
              <a:buFont typeface="Wingdings" pitchFamily="2" charset="2"/>
              <a:buChar char="Ø"/>
            </a:pPr>
            <a:r>
              <a:rPr lang="fr-FR" sz="1400" b="1">
                <a:latin typeface="Times New Roman" pitchFamily="18" charset="0"/>
              </a:rPr>
              <a:t> Culture d'entreprise et haute performance</a:t>
            </a:r>
          </a:p>
          <a:p>
            <a:pPr algn="ctr"/>
            <a:endParaRPr lang="fr-FR" sz="1600" b="1" i="1">
              <a:latin typeface="Times New Roman" pitchFamily="18" charset="0"/>
            </a:endParaRPr>
          </a:p>
        </p:txBody>
      </p:sp>
      <p:sp>
        <p:nvSpPr>
          <p:cNvPr id="460809" name="Rectangle 9"/>
          <p:cNvSpPr>
            <a:spLocks noChangeArrowheads="1"/>
          </p:cNvSpPr>
          <p:nvPr/>
        </p:nvSpPr>
        <p:spPr bwMode="auto">
          <a:xfrm>
            <a:off x="323850" y="4508500"/>
            <a:ext cx="4464050" cy="17256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600" b="1" i="1">
                <a:latin typeface="Times New Roman" pitchFamily="18" charset="0"/>
              </a:rPr>
              <a:t>L'ENVIRONNEMENT</a:t>
            </a:r>
          </a:p>
          <a:p>
            <a:pPr algn="ctr"/>
            <a:endParaRPr lang="fr-FR" sz="1000" b="1" i="1">
              <a:latin typeface="Times New Roman" pitchFamily="18" charset="0"/>
            </a:endParaRPr>
          </a:p>
          <a:p>
            <a:pPr algn="ctr">
              <a:buFont typeface="Wingdings" pitchFamily="2" charset="2"/>
              <a:buChar char="Ø"/>
            </a:pPr>
            <a:r>
              <a:rPr lang="fr-FR" sz="1600" b="1" i="1">
                <a:latin typeface="Times New Roman" pitchFamily="18" charset="0"/>
              </a:rPr>
              <a:t> </a:t>
            </a:r>
            <a:r>
              <a:rPr lang="fr-FR" sz="1400" b="1">
                <a:latin typeface="Times New Roman" pitchFamily="18" charset="0"/>
              </a:rPr>
              <a:t>Le comportement organisationnel </a:t>
            </a:r>
          </a:p>
          <a:p>
            <a:pPr algn="ctr">
              <a:buFont typeface="Wingdings" pitchFamily="2" charset="2"/>
              <a:buChar char="Ø"/>
            </a:pPr>
            <a:r>
              <a:rPr lang="fr-FR" sz="1400" b="1">
                <a:latin typeface="Times New Roman" pitchFamily="18" charset="0"/>
              </a:rPr>
              <a:t> L'organisation hautement performante</a:t>
            </a:r>
          </a:p>
          <a:p>
            <a:pPr algn="ctr">
              <a:buFont typeface="Wingdings" pitchFamily="2" charset="2"/>
              <a:buChar char="Ø"/>
            </a:pPr>
            <a:r>
              <a:rPr lang="fr-FR" sz="1400" b="1">
                <a:latin typeface="Times New Roman" pitchFamily="18" charset="0"/>
              </a:rPr>
              <a:t> Mondialisation et comportement organisationnel</a:t>
            </a:r>
            <a:r>
              <a:rPr lang="fr-FR" sz="1400" b="1" i="1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6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6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60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5" grpId="0" animBg="1"/>
      <p:bldP spid="460806" grpId="0" animBg="1"/>
      <p:bldP spid="460807" grpId="0" animBg="1"/>
      <p:bldP spid="460808" grpId="0" animBg="1"/>
      <p:bldP spid="46080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2"/>
          <p:cNvSpPr txBox="1">
            <a:spLocks noChangeArrowheads="1"/>
          </p:cNvSpPr>
          <p:nvPr/>
        </p:nvSpPr>
        <p:spPr bwMode="auto">
          <a:xfrm>
            <a:off x="1736725" y="574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fr-FR" sz="2400">
              <a:latin typeface="Times New Roman" pitchFamily="18" charset="0"/>
            </a:endParaRPr>
          </a:p>
        </p:txBody>
      </p:sp>
      <p:sp>
        <p:nvSpPr>
          <p:cNvPr id="436227" name="Text Box 3"/>
          <p:cNvSpPr txBox="1">
            <a:spLocks noChangeArrowheads="1"/>
          </p:cNvSpPr>
          <p:nvPr/>
        </p:nvSpPr>
        <p:spPr bwMode="auto">
          <a:xfrm>
            <a:off x="468313" y="1052513"/>
            <a:ext cx="753110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0" hangingPunct="0">
              <a:buFontTx/>
              <a:buAutoNum type="arabicPeriod"/>
            </a:pPr>
            <a:r>
              <a:rPr lang="fr-FR" sz="4000" b="1" dirty="0">
                <a:latin typeface="Times New Roman" pitchFamily="18" charset="0"/>
              </a:rPr>
              <a:t>Objectifs du </a:t>
            </a:r>
            <a:r>
              <a:rPr lang="fr-FR" sz="4000" b="1" dirty="0" smtClean="0">
                <a:latin typeface="Times New Roman" pitchFamily="18" charset="0"/>
              </a:rPr>
              <a:t>cours</a:t>
            </a:r>
            <a:endParaRPr lang="fr-FR" sz="4000" b="1" dirty="0">
              <a:latin typeface="Times New Roman" pitchFamily="18" charset="0"/>
            </a:endParaRPr>
          </a:p>
          <a:p>
            <a:pPr marL="457200" indent="-457200" eaLnBrk="0" hangingPunct="0"/>
            <a:endParaRPr lang="fr-FR" sz="1200" dirty="0">
              <a:latin typeface="Times New Roman" pitchFamily="18" charset="0"/>
            </a:endParaRPr>
          </a:p>
          <a:p>
            <a:pPr marL="457200" indent="-457200" eaLnBrk="0" hangingPunct="0"/>
            <a:r>
              <a:rPr lang="fr-FR" sz="2800" dirty="0">
                <a:latin typeface="Times New Roman" pitchFamily="18" charset="0"/>
              </a:rPr>
              <a:t>Comprendre les principes de base du management </a:t>
            </a:r>
          </a:p>
          <a:p>
            <a:pPr marL="457200" indent="-457200" eaLnBrk="0" hangingPunct="0"/>
            <a:r>
              <a:rPr lang="fr-FR" sz="2800" dirty="0">
                <a:latin typeface="Times New Roman" pitchFamily="18" charset="0"/>
              </a:rPr>
              <a:t>des hommes et des organisations.</a:t>
            </a:r>
          </a:p>
          <a:p>
            <a:pPr marL="457200" indent="-457200" eaLnBrk="0" hangingPunct="0"/>
            <a:r>
              <a:rPr lang="fr-FR" sz="2800" dirty="0">
                <a:latin typeface="Times New Roman" pitchFamily="18" charset="0"/>
              </a:rPr>
              <a:t>Savoir intégrer la caractéristique humaine dans vos </a:t>
            </a:r>
          </a:p>
          <a:p>
            <a:pPr marL="457200" indent="-457200" eaLnBrk="0" hangingPunct="0"/>
            <a:r>
              <a:rPr lang="fr-FR" sz="2800" dirty="0">
                <a:latin typeface="Times New Roman" pitchFamily="18" charset="0"/>
              </a:rPr>
              <a:t>futures responsabilités et actions d’encadrement.</a:t>
            </a:r>
            <a:r>
              <a:rPr lang="fr-FR" sz="3200" dirty="0">
                <a:latin typeface="Times New Roman" pitchFamily="18" charset="0"/>
              </a:rPr>
              <a:t> </a:t>
            </a:r>
          </a:p>
          <a:p>
            <a:pPr marL="457200" indent="-457200" eaLnBrk="0" hangingPunct="0"/>
            <a:endParaRPr lang="fr-FR" dirty="0">
              <a:latin typeface="Times New Roman" pitchFamily="18" charset="0"/>
            </a:endParaRPr>
          </a:p>
          <a:p>
            <a:pPr marL="457200" indent="-457200" eaLnBrk="0" hangingPunct="0">
              <a:buFontTx/>
              <a:buChar char="-"/>
            </a:pPr>
            <a:r>
              <a:rPr lang="fr-FR" sz="2000" i="1" dirty="0">
                <a:latin typeface="Times New Roman" pitchFamily="18" charset="0"/>
              </a:rPr>
              <a:t>Connaitre les grands les styles de leadership et les </a:t>
            </a:r>
          </a:p>
          <a:p>
            <a:pPr marL="457200" indent="-457200" eaLnBrk="0" hangingPunct="0"/>
            <a:r>
              <a:rPr lang="fr-FR" sz="2000" i="1" dirty="0">
                <a:latin typeface="Times New Roman" pitchFamily="18" charset="0"/>
              </a:rPr>
              <a:t>      enjeux du management, </a:t>
            </a:r>
          </a:p>
          <a:p>
            <a:pPr marL="457200" indent="-457200" eaLnBrk="0" hangingPunct="0">
              <a:buFontTx/>
              <a:buChar char="-"/>
            </a:pPr>
            <a:r>
              <a:rPr lang="fr-FR" sz="2000" i="1" dirty="0">
                <a:latin typeface="Times New Roman" pitchFamily="18" charset="0"/>
              </a:rPr>
              <a:t>Savoir traiter au sein d’un collectif des problématiques </a:t>
            </a:r>
          </a:p>
          <a:p>
            <a:pPr marL="457200" indent="-457200" eaLnBrk="0" hangingPunct="0"/>
            <a:r>
              <a:rPr lang="fr-FR" sz="2000" i="1" dirty="0">
                <a:latin typeface="Times New Roman" pitchFamily="18" charset="0"/>
              </a:rPr>
              <a:t>	individuelles,</a:t>
            </a:r>
          </a:p>
          <a:p>
            <a:pPr marL="457200" indent="-457200" eaLnBrk="0" hangingPunct="0">
              <a:buFontTx/>
              <a:buChar char="-"/>
            </a:pPr>
            <a:r>
              <a:rPr lang="fr-FR" sz="2000" i="1" dirty="0">
                <a:latin typeface="Times New Roman" pitchFamily="18" charset="0"/>
              </a:rPr>
              <a:t>Savoir définir et suivre des objectifs communs </a:t>
            </a:r>
          </a:p>
          <a:p>
            <a:pPr marL="457200" indent="-457200" eaLnBrk="0" hangingPunct="0"/>
            <a:r>
              <a:rPr lang="fr-FR" sz="2000" i="1" dirty="0">
                <a:latin typeface="Times New Roman" pitchFamily="18" charset="0"/>
              </a:rPr>
              <a:t>	et individuels</a:t>
            </a:r>
          </a:p>
          <a:p>
            <a:pPr marL="457200" indent="-457200" eaLnBrk="0" hangingPunct="0"/>
            <a:r>
              <a:rPr lang="fr-FR" sz="2000" i="1" dirty="0">
                <a:latin typeface="Times New Roman" pitchFamily="18" charset="0"/>
              </a:rPr>
              <a:t>-	S’approprier les outils de base du </a:t>
            </a:r>
            <a:r>
              <a:rPr lang="fr-FR" sz="2000" i="1" dirty="0" smtClean="0">
                <a:latin typeface="Times New Roman" pitchFamily="18" charset="0"/>
              </a:rPr>
              <a:t>management connus et reconnus</a:t>
            </a:r>
            <a:endParaRPr lang="fr-FR" sz="2000" i="1" dirty="0">
              <a:latin typeface="Times New Roman" pitchFamily="18" charset="0"/>
            </a:endParaRPr>
          </a:p>
          <a:p>
            <a:pPr marL="457200" indent="-457200" eaLnBrk="0" hangingPunct="0"/>
            <a:endParaRPr lang="fr-FR" sz="2400" i="1" dirty="0">
              <a:latin typeface="Times New Roman" pitchFamily="18" charset="0"/>
            </a:endParaRPr>
          </a:p>
        </p:txBody>
      </p:sp>
      <p:sp>
        <p:nvSpPr>
          <p:cNvPr id="17411" name="Titre 2"/>
          <p:cNvSpPr>
            <a:spLocks/>
          </p:cNvSpPr>
          <p:nvPr/>
        </p:nvSpPr>
        <p:spPr bwMode="auto">
          <a:xfrm>
            <a:off x="2700338" y="115888"/>
            <a:ext cx="554355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fr-FR" sz="2400" b="1">
                <a:solidFill>
                  <a:schemeClr val="bg1"/>
                </a:solidFill>
                <a:latin typeface="Calibri" pitchFamily="34" charset="0"/>
              </a:rPr>
              <a:t>FONDAMENTAUX DU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838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0099CC"/>
                </a:solidFill>
                <a:latin typeface="Times New Roman" pitchFamily="18" charset="0"/>
                <a:cs typeface="Times New Roman" pitchFamily="18" charset="0"/>
              </a:rPr>
              <a:t>LES 5 ÉLÉMENTS CLEFS DE  L'ORGANISATION PERFORMANTE</a:t>
            </a:r>
          </a:p>
        </p:txBody>
      </p:sp>
      <p:sp>
        <p:nvSpPr>
          <p:cNvPr id="462853" name="Rectangle 5"/>
          <p:cNvSpPr>
            <a:spLocks noChangeArrowheads="1"/>
          </p:cNvSpPr>
          <p:nvPr/>
        </p:nvSpPr>
        <p:spPr bwMode="auto">
          <a:xfrm>
            <a:off x="5435600" y="2349500"/>
            <a:ext cx="2663825" cy="936625"/>
          </a:xfrm>
          <a:prstGeom prst="rect">
            <a:avLst/>
          </a:prstGeom>
          <a:solidFill>
            <a:srgbClr val="DDDDDD"/>
          </a:solidFill>
          <a:ln w="9525">
            <a:solidFill>
              <a:srgbClr val="00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400" b="1">
                <a:latin typeface="Times New Roman" pitchFamily="18" charset="0"/>
              </a:rPr>
              <a:t>GESTION INT</a:t>
            </a:r>
            <a:r>
              <a:rPr lang="en-US" sz="1400" b="1">
                <a:latin typeface="Times New Roman" pitchFamily="18" charset="0"/>
                <a:cs typeface="Times New Roman" pitchFamily="18" charset="0"/>
              </a:rPr>
              <a:t>ÉGRALE </a:t>
            </a:r>
          </a:p>
          <a:p>
            <a:pPr algn="ctr"/>
            <a:r>
              <a:rPr lang="en-US" sz="1400" b="1">
                <a:latin typeface="Times New Roman" pitchFamily="18" charset="0"/>
                <a:cs typeface="Times New Roman" pitchFamily="18" charset="0"/>
              </a:rPr>
              <a:t>DE LA QUALITÉ</a:t>
            </a:r>
          </a:p>
        </p:txBody>
      </p:sp>
      <p:sp>
        <p:nvSpPr>
          <p:cNvPr id="462854" name="Rectangle 6"/>
          <p:cNvSpPr>
            <a:spLocks noChangeArrowheads="1"/>
          </p:cNvSpPr>
          <p:nvPr/>
        </p:nvSpPr>
        <p:spPr bwMode="auto">
          <a:xfrm>
            <a:off x="1042988" y="2349500"/>
            <a:ext cx="2663825" cy="936625"/>
          </a:xfrm>
          <a:prstGeom prst="rect">
            <a:avLst/>
          </a:prstGeom>
          <a:solidFill>
            <a:srgbClr val="DDDDDD"/>
          </a:solidFill>
          <a:ln w="9525">
            <a:solidFill>
              <a:srgbClr val="00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  <a:cs typeface="Times New Roman" pitchFamily="18" charset="0"/>
              </a:rPr>
              <a:t>RESPONSABILISATION </a:t>
            </a:r>
          </a:p>
          <a:p>
            <a:pPr algn="ctr"/>
            <a:r>
              <a:rPr lang="en-US" sz="1400" b="1">
                <a:latin typeface="Times New Roman" pitchFamily="18" charset="0"/>
                <a:cs typeface="Times New Roman" pitchFamily="18" charset="0"/>
              </a:rPr>
              <a:t>DU PERSONNEL</a:t>
            </a:r>
          </a:p>
        </p:txBody>
      </p:sp>
      <p:sp>
        <p:nvSpPr>
          <p:cNvPr id="462855" name="Rectangle 7"/>
          <p:cNvSpPr>
            <a:spLocks noChangeArrowheads="1"/>
          </p:cNvSpPr>
          <p:nvPr/>
        </p:nvSpPr>
        <p:spPr bwMode="auto">
          <a:xfrm>
            <a:off x="5795963" y="3789363"/>
            <a:ext cx="2663825" cy="936625"/>
          </a:xfrm>
          <a:prstGeom prst="rect">
            <a:avLst/>
          </a:prstGeom>
          <a:solidFill>
            <a:srgbClr val="DDDDDD"/>
          </a:solidFill>
          <a:ln w="9525">
            <a:solidFill>
              <a:srgbClr val="00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  <a:cs typeface="Times New Roman" pitchFamily="18" charset="0"/>
              </a:rPr>
              <a:t>APPRENTISSAGE </a:t>
            </a:r>
          </a:p>
          <a:p>
            <a:pPr algn="ctr"/>
            <a:r>
              <a:rPr lang="en-US" sz="1400" b="1">
                <a:latin typeface="Times New Roman" pitchFamily="18" charset="0"/>
                <a:cs typeface="Times New Roman" pitchFamily="18" charset="0"/>
              </a:rPr>
              <a:t>ORGANISATIONNEL</a:t>
            </a:r>
          </a:p>
        </p:txBody>
      </p:sp>
      <p:sp>
        <p:nvSpPr>
          <p:cNvPr id="462856" name="Rectangle 8"/>
          <p:cNvSpPr>
            <a:spLocks noChangeArrowheads="1"/>
          </p:cNvSpPr>
          <p:nvPr/>
        </p:nvSpPr>
        <p:spPr bwMode="auto">
          <a:xfrm>
            <a:off x="3203575" y="5084763"/>
            <a:ext cx="2663825" cy="936625"/>
          </a:xfrm>
          <a:prstGeom prst="rect">
            <a:avLst/>
          </a:prstGeom>
          <a:solidFill>
            <a:srgbClr val="DDDDDD"/>
          </a:solidFill>
          <a:ln w="9525">
            <a:solidFill>
              <a:srgbClr val="00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  <a:cs typeface="Times New Roman" pitchFamily="18" charset="0"/>
              </a:rPr>
              <a:t>TECHNIQUES DE </a:t>
            </a:r>
          </a:p>
          <a:p>
            <a:pPr algn="ctr"/>
            <a:r>
              <a:rPr lang="en-US" sz="1400" b="1">
                <a:latin typeface="Times New Roman" pitchFamily="18" charset="0"/>
                <a:cs typeface="Times New Roman" pitchFamily="18" charset="0"/>
              </a:rPr>
              <a:t>PRODUCTION INTÉGRÉE </a:t>
            </a:r>
          </a:p>
          <a:p>
            <a:pPr algn="ctr"/>
            <a:r>
              <a:rPr lang="en-US" sz="1400" b="1">
                <a:latin typeface="Times New Roman" pitchFamily="18" charset="0"/>
                <a:cs typeface="Times New Roman" pitchFamily="18" charset="0"/>
              </a:rPr>
              <a:t>CREATIVE ET INNOVANTE</a:t>
            </a:r>
          </a:p>
        </p:txBody>
      </p:sp>
      <p:sp>
        <p:nvSpPr>
          <p:cNvPr id="462857" name="Rectangle 9"/>
          <p:cNvSpPr>
            <a:spLocks noChangeArrowheads="1"/>
          </p:cNvSpPr>
          <p:nvPr/>
        </p:nvSpPr>
        <p:spPr bwMode="auto">
          <a:xfrm>
            <a:off x="539750" y="4005263"/>
            <a:ext cx="2663825" cy="936625"/>
          </a:xfrm>
          <a:prstGeom prst="rect">
            <a:avLst/>
          </a:prstGeom>
          <a:solidFill>
            <a:srgbClr val="DDDDDD"/>
          </a:solidFill>
          <a:ln w="9525">
            <a:solidFill>
              <a:srgbClr val="00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  <a:cs typeface="Times New Roman" pitchFamily="18" charset="0"/>
              </a:rPr>
              <a:t>ÉQUIPES DE TRAVAIL</a:t>
            </a:r>
          </a:p>
          <a:p>
            <a:pPr algn="ctr"/>
            <a:r>
              <a:rPr lang="en-US" sz="1400" b="1">
                <a:latin typeface="Times New Roman" pitchFamily="18" charset="0"/>
                <a:cs typeface="Times New Roman" pitchFamily="18" charset="0"/>
              </a:rPr>
              <a:t>AUTONOMES</a:t>
            </a:r>
          </a:p>
        </p:txBody>
      </p:sp>
      <p:sp>
        <p:nvSpPr>
          <p:cNvPr id="70663" name="Oval 10"/>
          <p:cNvSpPr>
            <a:spLocks noChangeArrowheads="1"/>
          </p:cNvSpPr>
          <p:nvPr/>
        </p:nvSpPr>
        <p:spPr bwMode="auto">
          <a:xfrm>
            <a:off x="3492500" y="3284538"/>
            <a:ext cx="2016125" cy="1439862"/>
          </a:xfrm>
          <a:prstGeom prst="ellipse">
            <a:avLst/>
          </a:prstGeom>
          <a:solidFill>
            <a:srgbClr val="0099CC"/>
          </a:solidFill>
          <a:ln w="9525">
            <a:solidFill>
              <a:srgbClr val="DDDDD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400" b="1">
                <a:solidFill>
                  <a:schemeClr val="bg1"/>
                </a:solidFill>
                <a:latin typeface="Times New Roman" pitchFamily="18" charset="0"/>
              </a:rPr>
              <a:t>ORGANISATION</a:t>
            </a:r>
          </a:p>
          <a:p>
            <a:pPr algn="ctr"/>
            <a:r>
              <a:rPr lang="fr-FR" sz="1400" b="1">
                <a:solidFill>
                  <a:schemeClr val="bg1"/>
                </a:solidFill>
                <a:latin typeface="Times New Roman" pitchFamily="18" charset="0"/>
              </a:rPr>
              <a:t>HAUTEMENT</a:t>
            </a:r>
          </a:p>
          <a:p>
            <a:pPr algn="ctr"/>
            <a:r>
              <a:rPr lang="fr-FR" sz="1400" b="1">
                <a:solidFill>
                  <a:schemeClr val="bg1"/>
                </a:solidFill>
                <a:latin typeface="Times New Roman" pitchFamily="18" charset="0"/>
              </a:rPr>
              <a:t>PERFORMANTE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6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3" grpId="0" animBg="1"/>
      <p:bldP spid="462854" grpId="0" animBg="1"/>
      <p:bldP spid="462855" grpId="0" animBg="1"/>
      <p:bldP spid="462856" grpId="0" animBg="1"/>
      <p:bldP spid="46285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Line 8"/>
          <p:cNvSpPr>
            <a:spLocks noChangeShapeType="1"/>
          </p:cNvSpPr>
          <p:nvPr/>
        </p:nvSpPr>
        <p:spPr bwMode="auto">
          <a:xfrm flipV="1">
            <a:off x="1692275" y="2492375"/>
            <a:ext cx="0" cy="302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72706" name="Line 9"/>
          <p:cNvSpPr>
            <a:spLocks noChangeShapeType="1"/>
          </p:cNvSpPr>
          <p:nvPr/>
        </p:nvSpPr>
        <p:spPr bwMode="auto">
          <a:xfrm>
            <a:off x="1692275" y="5516563"/>
            <a:ext cx="662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72707" name="Text Box 10"/>
          <p:cNvSpPr txBox="1">
            <a:spLocks noChangeArrowheads="1"/>
          </p:cNvSpPr>
          <p:nvPr/>
        </p:nvSpPr>
        <p:spPr bwMode="auto">
          <a:xfrm>
            <a:off x="1116013" y="981075"/>
            <a:ext cx="7816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b="1" i="1">
                <a:solidFill>
                  <a:srgbClr val="0099CC"/>
                </a:solidFill>
                <a:latin typeface="Times New Roman" pitchFamily="18" charset="0"/>
              </a:rPr>
              <a:t>Exercer un leadership suivant les situations de la vie d’un groupe ou d’un projet.</a:t>
            </a:r>
          </a:p>
          <a:p>
            <a:pPr eaLnBrk="0" hangingPunct="0"/>
            <a:r>
              <a:rPr lang="fr-FR" b="1" i="1">
                <a:solidFill>
                  <a:srgbClr val="0099CC"/>
                </a:solidFill>
                <a:latin typeface="Times New Roman" pitchFamily="18" charset="0"/>
              </a:rPr>
              <a:t>Selon Yves Enrègle</a:t>
            </a:r>
          </a:p>
        </p:txBody>
      </p:sp>
      <p:sp>
        <p:nvSpPr>
          <p:cNvPr id="72708" name="Line 11"/>
          <p:cNvSpPr>
            <a:spLocks noChangeShapeType="1"/>
          </p:cNvSpPr>
          <p:nvPr/>
        </p:nvSpPr>
        <p:spPr bwMode="auto">
          <a:xfrm flipV="1">
            <a:off x="1692275" y="4005263"/>
            <a:ext cx="647700" cy="1368425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09" name="Line 12"/>
          <p:cNvSpPr>
            <a:spLocks noChangeShapeType="1"/>
          </p:cNvSpPr>
          <p:nvPr/>
        </p:nvSpPr>
        <p:spPr bwMode="auto">
          <a:xfrm flipV="1">
            <a:off x="2339975" y="3068638"/>
            <a:ext cx="1223963" cy="9366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10" name="Line 13"/>
          <p:cNvSpPr>
            <a:spLocks noChangeShapeType="1"/>
          </p:cNvSpPr>
          <p:nvPr/>
        </p:nvSpPr>
        <p:spPr bwMode="auto">
          <a:xfrm>
            <a:off x="3563938" y="3068638"/>
            <a:ext cx="2592387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11" name="Line 14"/>
          <p:cNvSpPr>
            <a:spLocks noChangeShapeType="1"/>
          </p:cNvSpPr>
          <p:nvPr/>
        </p:nvSpPr>
        <p:spPr bwMode="auto">
          <a:xfrm>
            <a:off x="6156325" y="3068638"/>
            <a:ext cx="863600" cy="6477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12" name="Line 16"/>
          <p:cNvSpPr>
            <a:spLocks noChangeShapeType="1"/>
          </p:cNvSpPr>
          <p:nvPr/>
        </p:nvSpPr>
        <p:spPr bwMode="auto">
          <a:xfrm flipV="1">
            <a:off x="7019925" y="3500438"/>
            <a:ext cx="431800" cy="215900"/>
          </a:xfrm>
          <a:prstGeom prst="line">
            <a:avLst/>
          </a:prstGeom>
          <a:noFill/>
          <a:ln w="38100">
            <a:solidFill>
              <a:srgbClr val="FF66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13" name="Line 17"/>
          <p:cNvSpPr>
            <a:spLocks noChangeShapeType="1"/>
          </p:cNvSpPr>
          <p:nvPr/>
        </p:nvSpPr>
        <p:spPr bwMode="auto">
          <a:xfrm>
            <a:off x="7019925" y="3716338"/>
            <a:ext cx="360363" cy="288925"/>
          </a:xfrm>
          <a:prstGeom prst="line">
            <a:avLst/>
          </a:prstGeom>
          <a:noFill/>
          <a:ln w="38100">
            <a:solidFill>
              <a:srgbClr val="FF66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14" name="Line 19"/>
          <p:cNvSpPr>
            <a:spLocks noChangeShapeType="1"/>
          </p:cNvSpPr>
          <p:nvPr/>
        </p:nvSpPr>
        <p:spPr bwMode="auto">
          <a:xfrm flipV="1">
            <a:off x="2339975" y="4005263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15" name="Line 20"/>
          <p:cNvSpPr>
            <a:spLocks noChangeShapeType="1"/>
          </p:cNvSpPr>
          <p:nvPr/>
        </p:nvSpPr>
        <p:spPr bwMode="auto">
          <a:xfrm flipV="1">
            <a:off x="3563938" y="3068638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16" name="Line 21"/>
          <p:cNvSpPr>
            <a:spLocks noChangeShapeType="1"/>
          </p:cNvSpPr>
          <p:nvPr/>
        </p:nvSpPr>
        <p:spPr bwMode="auto">
          <a:xfrm flipV="1">
            <a:off x="6156325" y="3068638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17" name="Line 22"/>
          <p:cNvSpPr>
            <a:spLocks noChangeShapeType="1"/>
          </p:cNvSpPr>
          <p:nvPr/>
        </p:nvSpPr>
        <p:spPr bwMode="auto">
          <a:xfrm flipV="1">
            <a:off x="7019925" y="3789363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Line 2"/>
          <p:cNvSpPr>
            <a:spLocks noChangeShapeType="1"/>
          </p:cNvSpPr>
          <p:nvPr/>
        </p:nvSpPr>
        <p:spPr bwMode="auto">
          <a:xfrm flipV="1">
            <a:off x="1692275" y="2492375"/>
            <a:ext cx="0" cy="302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74754" name="Line 3"/>
          <p:cNvSpPr>
            <a:spLocks noChangeShapeType="1"/>
          </p:cNvSpPr>
          <p:nvPr/>
        </p:nvSpPr>
        <p:spPr bwMode="auto">
          <a:xfrm>
            <a:off x="1692275" y="5516563"/>
            <a:ext cx="662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1116013" y="836613"/>
            <a:ext cx="781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b="1" i="1">
                <a:solidFill>
                  <a:srgbClr val="0099CC"/>
                </a:solidFill>
                <a:latin typeface="Times New Roman" pitchFamily="18" charset="0"/>
              </a:rPr>
              <a:t>Exercer un leadership suivant les situations de la vie d’un groupe ou d’un projet.</a:t>
            </a:r>
          </a:p>
        </p:txBody>
      </p:sp>
      <p:sp>
        <p:nvSpPr>
          <p:cNvPr id="74756" name="Line 5"/>
          <p:cNvSpPr>
            <a:spLocks noChangeShapeType="1"/>
          </p:cNvSpPr>
          <p:nvPr/>
        </p:nvSpPr>
        <p:spPr bwMode="auto">
          <a:xfrm flipV="1">
            <a:off x="1692275" y="4005263"/>
            <a:ext cx="647700" cy="1368425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4757" name="Line 6"/>
          <p:cNvSpPr>
            <a:spLocks noChangeShapeType="1"/>
          </p:cNvSpPr>
          <p:nvPr/>
        </p:nvSpPr>
        <p:spPr bwMode="auto">
          <a:xfrm flipV="1">
            <a:off x="2339975" y="3068638"/>
            <a:ext cx="1223963" cy="9366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4758" name="Line 7"/>
          <p:cNvSpPr>
            <a:spLocks noChangeShapeType="1"/>
          </p:cNvSpPr>
          <p:nvPr/>
        </p:nvSpPr>
        <p:spPr bwMode="auto">
          <a:xfrm>
            <a:off x="3563938" y="3068638"/>
            <a:ext cx="2592387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4759" name="Line 8"/>
          <p:cNvSpPr>
            <a:spLocks noChangeShapeType="1"/>
          </p:cNvSpPr>
          <p:nvPr/>
        </p:nvSpPr>
        <p:spPr bwMode="auto">
          <a:xfrm>
            <a:off x="6156325" y="3068638"/>
            <a:ext cx="863600" cy="6477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4760" name="Line 9"/>
          <p:cNvSpPr>
            <a:spLocks noChangeShapeType="1"/>
          </p:cNvSpPr>
          <p:nvPr/>
        </p:nvSpPr>
        <p:spPr bwMode="auto">
          <a:xfrm flipV="1">
            <a:off x="7019925" y="3500438"/>
            <a:ext cx="431800" cy="215900"/>
          </a:xfrm>
          <a:prstGeom prst="line">
            <a:avLst/>
          </a:prstGeom>
          <a:noFill/>
          <a:ln w="38100">
            <a:solidFill>
              <a:srgbClr val="FF66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4761" name="Line 10"/>
          <p:cNvSpPr>
            <a:spLocks noChangeShapeType="1"/>
          </p:cNvSpPr>
          <p:nvPr/>
        </p:nvSpPr>
        <p:spPr bwMode="auto">
          <a:xfrm>
            <a:off x="7019925" y="3716338"/>
            <a:ext cx="360363" cy="288925"/>
          </a:xfrm>
          <a:prstGeom prst="line">
            <a:avLst/>
          </a:prstGeom>
          <a:noFill/>
          <a:ln w="38100">
            <a:solidFill>
              <a:srgbClr val="FF66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4762" name="Line 11"/>
          <p:cNvSpPr>
            <a:spLocks noChangeShapeType="1"/>
          </p:cNvSpPr>
          <p:nvPr/>
        </p:nvSpPr>
        <p:spPr bwMode="auto">
          <a:xfrm flipV="1">
            <a:off x="2339975" y="4005263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4763" name="Line 12"/>
          <p:cNvSpPr>
            <a:spLocks noChangeShapeType="1"/>
          </p:cNvSpPr>
          <p:nvPr/>
        </p:nvSpPr>
        <p:spPr bwMode="auto">
          <a:xfrm flipV="1">
            <a:off x="3563938" y="3068638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4764" name="Line 13"/>
          <p:cNvSpPr>
            <a:spLocks noChangeShapeType="1"/>
          </p:cNvSpPr>
          <p:nvPr/>
        </p:nvSpPr>
        <p:spPr bwMode="auto">
          <a:xfrm flipV="1">
            <a:off x="6156325" y="3068638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74765" name="Picture 15" descr="imag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8513" y="4437063"/>
            <a:ext cx="877887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66" name="Picture 16" descr="asteri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1050" y="2133600"/>
            <a:ext cx="1081088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67" name="Picture 17" descr="index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4663" y="1341438"/>
            <a:ext cx="121285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68" name="Picture 18" descr="Assurancetourix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9413" y="1412875"/>
            <a:ext cx="736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69" name="Picture 19" descr="g32bdernier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96188" y="3500438"/>
            <a:ext cx="1292225" cy="190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70" name="Picture 20" descr="images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51050" y="5157788"/>
            <a:ext cx="752475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Picture 4" descr="media--image-285486-article-ajust_6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836613"/>
            <a:ext cx="6551612" cy="522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2" name="Text Box 3"/>
          <p:cNvSpPr txBox="1">
            <a:spLocks noChangeArrowheads="1"/>
          </p:cNvSpPr>
          <p:nvPr/>
        </p:nvSpPr>
        <p:spPr bwMode="auto">
          <a:xfrm>
            <a:off x="2484438" y="6237288"/>
            <a:ext cx="3803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 i="1">
                <a:solidFill>
                  <a:srgbClr val="969696"/>
                </a:solidFill>
              </a:rPr>
              <a:t>UNE SPECIFICITE FRANCAISE ?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3"/>
          <p:cNvSpPr txBox="1">
            <a:spLocks noChangeArrowheads="1"/>
          </p:cNvSpPr>
          <p:nvPr/>
        </p:nvSpPr>
        <p:spPr bwMode="auto">
          <a:xfrm>
            <a:off x="152400" y="1828800"/>
            <a:ext cx="932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dirty="0">
                <a:latin typeface="Times New Roman" pitchFamily="18" charset="0"/>
              </a:rPr>
              <a:t>Plan de travail / Thèmes					      Méthode		</a:t>
            </a:r>
          </a:p>
          <a:p>
            <a:pPr eaLnBrk="0" hangingPunct="0"/>
            <a:r>
              <a:rPr lang="fr-FR" dirty="0">
                <a:latin typeface="Times New Roman" pitchFamily="18" charset="0"/>
              </a:rPr>
              <a:t>					</a:t>
            </a:r>
          </a:p>
        </p:txBody>
      </p:sp>
      <p:sp>
        <p:nvSpPr>
          <p:cNvPr id="19458" name="Line 4"/>
          <p:cNvSpPr>
            <a:spLocks noChangeShapeType="1"/>
          </p:cNvSpPr>
          <p:nvPr/>
        </p:nvSpPr>
        <p:spPr bwMode="auto">
          <a:xfrm>
            <a:off x="0" y="2514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459" name="Line 5"/>
          <p:cNvSpPr>
            <a:spLocks noChangeShapeType="1"/>
          </p:cNvSpPr>
          <p:nvPr/>
        </p:nvSpPr>
        <p:spPr bwMode="auto">
          <a:xfrm>
            <a:off x="6011863" y="1676400"/>
            <a:ext cx="0" cy="518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460" name="Line 6"/>
          <p:cNvSpPr>
            <a:spLocks noChangeShapeType="1"/>
          </p:cNvSpPr>
          <p:nvPr/>
        </p:nvSpPr>
        <p:spPr bwMode="auto">
          <a:xfrm>
            <a:off x="0" y="1676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461" name="Text Box 10"/>
          <p:cNvSpPr txBox="1">
            <a:spLocks noChangeArrowheads="1"/>
          </p:cNvSpPr>
          <p:nvPr/>
        </p:nvSpPr>
        <p:spPr bwMode="auto">
          <a:xfrm>
            <a:off x="0" y="2924175"/>
            <a:ext cx="8413750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buFontTx/>
              <a:buAutoNum type="arabicPeriod"/>
            </a:pPr>
            <a:r>
              <a:rPr lang="fr-FR" sz="2000">
                <a:solidFill>
                  <a:srgbClr val="0594B6"/>
                </a:solidFill>
                <a:latin typeface="Times New Roman" pitchFamily="18" charset="0"/>
              </a:rPr>
              <a:t>Les grands styles de leadership</a:t>
            </a:r>
          </a:p>
          <a:p>
            <a:pPr marL="342900" indent="-342900" eaLnBrk="0" hangingPunct="0">
              <a:buFontTx/>
              <a:buAutoNum type="arabicPeriod"/>
            </a:pPr>
            <a:endParaRPr lang="fr-FR" sz="1000">
              <a:solidFill>
                <a:srgbClr val="0594B6"/>
              </a:solidFill>
              <a:latin typeface="Times New Roman" pitchFamily="18" charset="0"/>
            </a:endParaRPr>
          </a:p>
          <a:p>
            <a:pPr marL="342900" indent="-342900" eaLnBrk="0" hangingPunct="0">
              <a:buFontTx/>
              <a:buAutoNum type="arabicPeriod"/>
            </a:pPr>
            <a:r>
              <a:rPr lang="fr-FR" sz="2000">
                <a:solidFill>
                  <a:srgbClr val="0594B6"/>
                </a:solidFill>
                <a:latin typeface="Times New Roman" pitchFamily="18" charset="0"/>
              </a:rPr>
              <a:t>Les conflits organisationnels, collectifs, individuels</a:t>
            </a:r>
          </a:p>
          <a:p>
            <a:pPr marL="342900" indent="-342900" eaLnBrk="0" hangingPunct="0">
              <a:buFontTx/>
              <a:buAutoNum type="arabicPeriod"/>
            </a:pPr>
            <a:endParaRPr lang="fr-FR" sz="1200">
              <a:solidFill>
                <a:srgbClr val="0594B6"/>
              </a:solidFill>
              <a:latin typeface="Times New Roman" pitchFamily="18" charset="0"/>
            </a:endParaRPr>
          </a:p>
          <a:p>
            <a:pPr marL="342900" indent="-342900" eaLnBrk="0" hangingPunct="0">
              <a:buFontTx/>
              <a:buAutoNum type="arabicPeriod"/>
            </a:pPr>
            <a:r>
              <a:rPr lang="fr-FR" sz="2000">
                <a:solidFill>
                  <a:srgbClr val="0594B6"/>
                </a:solidFill>
                <a:latin typeface="Times New Roman" pitchFamily="18" charset="0"/>
              </a:rPr>
              <a:t>La notion de motivation et d’implication</a:t>
            </a:r>
          </a:p>
          <a:p>
            <a:pPr marL="342900" indent="-342900" eaLnBrk="0" hangingPunct="0">
              <a:buFontTx/>
              <a:buAutoNum type="arabicPeriod"/>
            </a:pPr>
            <a:endParaRPr lang="fr-FR" sz="1200">
              <a:solidFill>
                <a:srgbClr val="0594B6"/>
              </a:solidFill>
              <a:latin typeface="Times New Roman" pitchFamily="18" charset="0"/>
            </a:endParaRPr>
          </a:p>
          <a:p>
            <a:pPr marL="342900" indent="-342900" eaLnBrk="0" hangingPunct="0">
              <a:buFontTx/>
              <a:buAutoNum type="arabicPeriod"/>
            </a:pPr>
            <a:r>
              <a:rPr lang="fr-FR" sz="2000">
                <a:solidFill>
                  <a:srgbClr val="0594B6"/>
                </a:solidFill>
                <a:latin typeface="Times New Roman" pitchFamily="18" charset="0"/>
              </a:rPr>
              <a:t>Les conditions de vie dans l’exercice du travail</a:t>
            </a:r>
          </a:p>
          <a:p>
            <a:pPr marL="342900" indent="-342900" eaLnBrk="0" hangingPunct="0">
              <a:buFontTx/>
              <a:buAutoNum type="arabicPeriod"/>
            </a:pPr>
            <a:endParaRPr lang="fr-FR" sz="1200">
              <a:solidFill>
                <a:srgbClr val="0594B6"/>
              </a:solidFill>
              <a:latin typeface="Times New Roman" pitchFamily="18" charset="0"/>
            </a:endParaRPr>
          </a:p>
          <a:p>
            <a:pPr marL="342900" indent="-342900" eaLnBrk="0" hangingPunct="0">
              <a:buFontTx/>
              <a:buAutoNum type="arabicPeriod"/>
            </a:pPr>
            <a:r>
              <a:rPr lang="fr-FR" sz="2000">
                <a:solidFill>
                  <a:srgbClr val="0594B6"/>
                </a:solidFill>
                <a:latin typeface="Times New Roman" pitchFamily="18" charset="0"/>
              </a:rPr>
              <a:t>La dynamique des groupes</a:t>
            </a:r>
          </a:p>
          <a:p>
            <a:pPr marL="342900" indent="-342900" eaLnBrk="0" hangingPunct="0">
              <a:buFontTx/>
              <a:buAutoNum type="arabicPeriod"/>
            </a:pPr>
            <a:endParaRPr lang="fr-FR" sz="1200">
              <a:solidFill>
                <a:srgbClr val="0594B6"/>
              </a:solidFill>
              <a:latin typeface="Times New Roman" pitchFamily="18" charset="0"/>
            </a:endParaRPr>
          </a:p>
          <a:p>
            <a:pPr marL="342900" indent="-342900" eaLnBrk="0" hangingPunct="0">
              <a:buFontTx/>
              <a:buAutoNum type="arabicPeriod"/>
            </a:pPr>
            <a:r>
              <a:rPr lang="fr-FR" sz="2000">
                <a:solidFill>
                  <a:srgbClr val="0594B6"/>
                </a:solidFill>
                <a:latin typeface="Times New Roman" pitchFamily="18" charset="0"/>
              </a:rPr>
              <a:t>Les outils et méthodes de communication managériale			</a:t>
            </a:r>
          </a:p>
        </p:txBody>
      </p:sp>
      <p:sp>
        <p:nvSpPr>
          <p:cNvPr id="19462" name="Text Box 12"/>
          <p:cNvSpPr txBox="1">
            <a:spLocks noChangeArrowheads="1"/>
          </p:cNvSpPr>
          <p:nvPr/>
        </p:nvSpPr>
        <p:spPr bwMode="auto">
          <a:xfrm>
            <a:off x="1979712" y="973356"/>
            <a:ext cx="494455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3200" b="1" dirty="0">
                <a:latin typeface="Times New Roman" pitchFamily="18" charset="0"/>
              </a:rPr>
              <a:t>2. Déroulement </a:t>
            </a:r>
            <a:r>
              <a:rPr lang="fr-FR" sz="3200" b="1" dirty="0" smtClean="0">
                <a:latin typeface="Times New Roman" pitchFamily="18" charset="0"/>
              </a:rPr>
              <a:t>des séances</a:t>
            </a:r>
            <a:endParaRPr lang="fr-FR" sz="3200" b="1" dirty="0">
              <a:latin typeface="Times New Roman" pitchFamily="18" charset="0"/>
            </a:endParaRPr>
          </a:p>
        </p:txBody>
      </p:sp>
      <p:sp>
        <p:nvSpPr>
          <p:cNvPr id="19463" name="Text Box 10"/>
          <p:cNvSpPr txBox="1">
            <a:spLocks noChangeArrowheads="1"/>
          </p:cNvSpPr>
          <p:nvPr/>
        </p:nvSpPr>
        <p:spPr bwMode="auto">
          <a:xfrm>
            <a:off x="6280150" y="3160713"/>
            <a:ext cx="2484438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 b="1" i="1" dirty="0">
                <a:latin typeface="Times New Roman" pitchFamily="18" charset="0"/>
              </a:rPr>
              <a:t>Classe inversée</a:t>
            </a:r>
          </a:p>
          <a:p>
            <a:r>
              <a:rPr lang="fr-FR" sz="1600" b="1" i="1" dirty="0">
                <a:latin typeface="Times New Roman" pitchFamily="18" charset="0"/>
              </a:rPr>
              <a:t>Didactique</a:t>
            </a:r>
          </a:p>
          <a:p>
            <a:r>
              <a:rPr lang="fr-FR" sz="1600" b="1" i="1" dirty="0">
                <a:latin typeface="Times New Roman" pitchFamily="18" charset="0"/>
              </a:rPr>
              <a:t>Echange</a:t>
            </a:r>
          </a:p>
          <a:p>
            <a:r>
              <a:rPr lang="fr-FR" sz="1600" b="1" i="1" dirty="0" smtClean="0">
                <a:latin typeface="Times New Roman" pitchFamily="18" charset="0"/>
              </a:rPr>
              <a:t>Vidéos</a:t>
            </a:r>
            <a:endParaRPr lang="fr-FR" sz="1600" b="1" i="1" dirty="0">
              <a:latin typeface="Times New Roman" pitchFamily="18" charset="0"/>
            </a:endParaRPr>
          </a:p>
          <a:p>
            <a:r>
              <a:rPr lang="fr-FR" sz="1600" b="1" i="1" dirty="0">
                <a:latin typeface="Times New Roman" pitchFamily="18" charset="0"/>
              </a:rPr>
              <a:t>Etudes de cas</a:t>
            </a:r>
          </a:p>
          <a:p>
            <a:r>
              <a:rPr lang="fr-FR" sz="1600" b="1" i="1" dirty="0">
                <a:latin typeface="Times New Roman" pitchFamily="18" charset="0"/>
              </a:rPr>
              <a:t>Mises en situation</a:t>
            </a:r>
          </a:p>
          <a:p>
            <a:r>
              <a:rPr lang="fr-FR" sz="1600" b="1" i="1" dirty="0">
                <a:latin typeface="Times New Roman" pitchFamily="18" charset="0"/>
              </a:rPr>
              <a:t>Travaux de recherche</a:t>
            </a:r>
          </a:p>
          <a:p>
            <a:r>
              <a:rPr lang="fr-FR" sz="1600" b="1" i="1" dirty="0">
                <a:latin typeface="Times New Roman" pitchFamily="18" charset="0"/>
              </a:rPr>
              <a:t>Evaluation à chaque </a:t>
            </a:r>
            <a:r>
              <a:rPr lang="fr-FR" sz="1600" b="1" i="1" dirty="0" smtClean="0">
                <a:latin typeface="Times New Roman" pitchFamily="18" charset="0"/>
              </a:rPr>
              <a:t>thème</a:t>
            </a:r>
            <a:endParaRPr lang="fr-FR" sz="1600" b="1" i="1" dirty="0">
              <a:latin typeface="Times New Roman" pitchFamily="18" charset="0"/>
            </a:endParaRPr>
          </a:p>
        </p:txBody>
      </p:sp>
      <p:sp>
        <p:nvSpPr>
          <p:cNvPr id="19464" name="Titre 2"/>
          <p:cNvSpPr>
            <a:spLocks/>
          </p:cNvSpPr>
          <p:nvPr/>
        </p:nvSpPr>
        <p:spPr bwMode="auto">
          <a:xfrm>
            <a:off x="2700338" y="115888"/>
            <a:ext cx="554355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fr-FR" sz="2400" b="1">
                <a:solidFill>
                  <a:schemeClr val="bg1"/>
                </a:solidFill>
                <a:latin typeface="Calibri" pitchFamily="34" charset="0"/>
              </a:rPr>
              <a:t>FONDAMENTAUX DU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2"/>
          <p:cNvSpPr txBox="1">
            <a:spLocks noChangeArrowheads="1"/>
          </p:cNvSpPr>
          <p:nvPr/>
        </p:nvSpPr>
        <p:spPr bwMode="auto">
          <a:xfrm>
            <a:off x="1736725" y="574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fr-FR" sz="2400">
              <a:latin typeface="Times New Roman" pitchFamily="18" charset="0"/>
            </a:endParaRPr>
          </a:p>
        </p:txBody>
      </p:sp>
      <p:sp>
        <p:nvSpPr>
          <p:cNvPr id="438275" name="Text Box 3"/>
          <p:cNvSpPr txBox="1">
            <a:spLocks noChangeArrowheads="1"/>
          </p:cNvSpPr>
          <p:nvPr/>
        </p:nvSpPr>
        <p:spPr bwMode="auto">
          <a:xfrm>
            <a:off x="971550" y="981075"/>
            <a:ext cx="7416800" cy="520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/>
            <a:r>
              <a:rPr lang="fr-FR" sz="4000" b="1">
                <a:latin typeface="Times New Roman" pitchFamily="18" charset="0"/>
              </a:rPr>
              <a:t>3. Méthodes : </a:t>
            </a:r>
            <a:r>
              <a:rPr lang="fr-FR" sz="4000" i="1">
                <a:latin typeface="Times New Roman" pitchFamily="18" charset="0"/>
              </a:rPr>
              <a:t>en classe inversée</a:t>
            </a:r>
          </a:p>
          <a:p>
            <a:pPr marL="457200" indent="-457200" eaLnBrk="0" hangingPunct="0"/>
            <a:r>
              <a:rPr lang="fr-FR" sz="2800" b="1">
                <a:latin typeface="Times New Roman" pitchFamily="18" charset="0"/>
              </a:rPr>
              <a:t>	</a:t>
            </a:r>
            <a:r>
              <a:rPr lang="fr-FR" sz="2000" b="1" i="1">
                <a:latin typeface="Times New Roman" pitchFamily="18" charset="0"/>
              </a:rPr>
              <a:t>Certaines évaluations se feront sous forme numérique</a:t>
            </a:r>
          </a:p>
          <a:p>
            <a:pPr marL="457200" indent="-457200" eaLnBrk="0" hangingPunct="0"/>
            <a:endParaRPr lang="fr-FR" sz="2400" i="1">
              <a:latin typeface="Times New Roman" pitchFamily="18" charset="0"/>
            </a:endParaRPr>
          </a:p>
          <a:p>
            <a:pPr marL="457200" indent="-457200" eaLnBrk="0" hangingPunct="0"/>
            <a:r>
              <a:rPr lang="fr-FR" sz="2400" i="1">
                <a:latin typeface="Times New Roman" pitchFamily="18" charset="0"/>
              </a:rPr>
              <a:t>Didactique</a:t>
            </a:r>
          </a:p>
          <a:p>
            <a:pPr marL="457200" indent="-457200" eaLnBrk="0" hangingPunct="0"/>
            <a:r>
              <a:rPr lang="fr-FR" sz="2400" i="1">
                <a:latin typeface="Times New Roman" pitchFamily="18" charset="0"/>
              </a:rPr>
              <a:t>Travaux de recherche</a:t>
            </a:r>
          </a:p>
          <a:p>
            <a:pPr marL="457200" indent="-457200" eaLnBrk="0" hangingPunct="0"/>
            <a:r>
              <a:rPr lang="fr-FR" sz="2400" i="1">
                <a:latin typeface="Times New Roman" pitchFamily="18" charset="0"/>
              </a:rPr>
              <a:t>Etudes de cas</a:t>
            </a:r>
          </a:p>
          <a:p>
            <a:pPr marL="457200" indent="-457200" eaLnBrk="0" hangingPunct="0"/>
            <a:r>
              <a:rPr lang="fr-FR" sz="2400" i="1">
                <a:latin typeface="Times New Roman" pitchFamily="18" charset="0"/>
              </a:rPr>
              <a:t>Simulation - Présentation</a:t>
            </a:r>
          </a:p>
          <a:p>
            <a:pPr marL="457200" indent="-457200" eaLnBrk="0" hangingPunct="0"/>
            <a:r>
              <a:rPr lang="fr-FR" sz="2400" i="1">
                <a:latin typeface="Times New Roman" pitchFamily="18" charset="0"/>
              </a:rPr>
              <a:t>Film – situation</a:t>
            </a:r>
          </a:p>
          <a:p>
            <a:pPr marL="457200" indent="-457200" eaLnBrk="0" hangingPunct="0"/>
            <a:endParaRPr lang="fr-FR" sz="1200">
              <a:latin typeface="Times New Roman" pitchFamily="18" charset="0"/>
            </a:endParaRPr>
          </a:p>
          <a:p>
            <a:pPr marL="457200" indent="-457200" eaLnBrk="0" hangingPunct="0"/>
            <a:endParaRPr lang="fr-FR" sz="2400" b="1" i="1" u="sng">
              <a:solidFill>
                <a:srgbClr val="339933"/>
              </a:solidFill>
              <a:latin typeface="Times New Roman" pitchFamily="18" charset="0"/>
            </a:endParaRPr>
          </a:p>
          <a:p>
            <a:pPr marL="457200" indent="-457200" eaLnBrk="0" hangingPunct="0"/>
            <a:r>
              <a:rPr lang="fr-FR" b="1" i="1" u="sng">
                <a:solidFill>
                  <a:srgbClr val="0594B6"/>
                </a:solidFill>
                <a:latin typeface="Times New Roman" pitchFamily="18" charset="0"/>
              </a:rPr>
              <a:t>Evaluation :</a:t>
            </a:r>
            <a:r>
              <a:rPr lang="fr-FR" i="1">
                <a:solidFill>
                  <a:srgbClr val="0594B6"/>
                </a:solidFill>
                <a:latin typeface="Times New Roman" pitchFamily="18" charset="0"/>
              </a:rPr>
              <a:t> </a:t>
            </a:r>
          </a:p>
          <a:p>
            <a:pPr marL="457200" indent="-457200" eaLnBrk="0" hangingPunct="0"/>
            <a:r>
              <a:rPr lang="fr-FR" i="1">
                <a:solidFill>
                  <a:srgbClr val="0594B6"/>
                </a:solidFill>
                <a:latin typeface="Times New Roman" pitchFamily="18" charset="0"/>
              </a:rPr>
              <a:t>par quizz – recherche – étude de cas en cc</a:t>
            </a:r>
          </a:p>
          <a:p>
            <a:pPr marL="457200" indent="-457200" eaLnBrk="0" hangingPunct="0"/>
            <a:r>
              <a:rPr lang="fr-FR" i="1">
                <a:solidFill>
                  <a:srgbClr val="0594B6"/>
                </a:solidFill>
                <a:latin typeface="Times New Roman" pitchFamily="18" charset="0"/>
              </a:rPr>
              <a:t>	</a:t>
            </a:r>
            <a:r>
              <a:rPr lang="fr-FR">
                <a:solidFill>
                  <a:srgbClr val="0594B6"/>
                </a:solidFill>
                <a:latin typeface="Times New Roman" pitchFamily="18" charset="0"/>
              </a:rPr>
              <a:t>50% contrôle continu et 50% partiel</a:t>
            </a:r>
            <a:r>
              <a:rPr lang="fr-FR" sz="3200" b="1">
                <a:solidFill>
                  <a:srgbClr val="0594B6"/>
                </a:solidFill>
                <a:latin typeface="Times New Roman" pitchFamily="18" charset="0"/>
              </a:rPr>
              <a:t> </a:t>
            </a:r>
            <a:r>
              <a:rPr lang="fr-FR">
                <a:solidFill>
                  <a:srgbClr val="0594B6"/>
                </a:solidFill>
                <a:latin typeface="Times New Roman" pitchFamily="18" charset="0"/>
              </a:rPr>
              <a:t>(questions de cours et étude de cas)</a:t>
            </a:r>
            <a:r>
              <a:rPr lang="fr-FR" sz="3200" b="1">
                <a:solidFill>
                  <a:srgbClr val="0594B6"/>
                </a:solidFill>
                <a:latin typeface="Times New Roman" pitchFamily="18" charset="0"/>
              </a:rPr>
              <a:t> </a:t>
            </a:r>
          </a:p>
          <a:p>
            <a:pPr marL="457200" indent="-457200" eaLnBrk="0" hangingPunct="0"/>
            <a:endParaRPr lang="fr-FR" sz="2000" i="1">
              <a:solidFill>
                <a:srgbClr val="0594B6"/>
              </a:solidFill>
              <a:latin typeface="Times New Roman" pitchFamily="18" charset="0"/>
            </a:endParaRPr>
          </a:p>
        </p:txBody>
      </p:sp>
      <p:sp>
        <p:nvSpPr>
          <p:cNvPr id="20483" name="Titre 2"/>
          <p:cNvSpPr>
            <a:spLocks/>
          </p:cNvSpPr>
          <p:nvPr/>
        </p:nvSpPr>
        <p:spPr bwMode="auto">
          <a:xfrm>
            <a:off x="2700338" y="115888"/>
            <a:ext cx="554355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fr-FR" sz="2400" b="1">
                <a:solidFill>
                  <a:schemeClr val="bg1"/>
                </a:solidFill>
                <a:latin typeface="Calibri" pitchFamily="34" charset="0"/>
              </a:rPr>
              <a:t>FONDAMENTAUX DU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4998526" y="836613"/>
            <a:ext cx="4140200" cy="60213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2529" name="Text Box 2"/>
          <p:cNvSpPr txBox="1">
            <a:spLocks noChangeArrowheads="1"/>
          </p:cNvSpPr>
          <p:nvPr/>
        </p:nvSpPr>
        <p:spPr bwMode="auto">
          <a:xfrm>
            <a:off x="1736725" y="574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fr-FR" sz="2400">
              <a:latin typeface="Times New Roman" pitchFamily="18" charset="0"/>
            </a:endParaRPr>
          </a:p>
        </p:txBody>
      </p:sp>
      <p:sp>
        <p:nvSpPr>
          <p:cNvPr id="444419" name="Text Box 3"/>
          <p:cNvSpPr txBox="1">
            <a:spLocks noChangeArrowheads="1"/>
          </p:cNvSpPr>
          <p:nvPr/>
        </p:nvSpPr>
        <p:spPr bwMode="auto">
          <a:xfrm>
            <a:off x="611188" y="1052513"/>
            <a:ext cx="426085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/>
            <a:r>
              <a:rPr lang="fr-FR" sz="4000" b="1" dirty="0">
                <a:latin typeface="Times New Roman" pitchFamily="18" charset="0"/>
              </a:rPr>
              <a:t>4. Intervenants</a:t>
            </a:r>
          </a:p>
          <a:p>
            <a:pPr marL="457200" indent="-457200" eaLnBrk="0" hangingPunct="0"/>
            <a:endParaRPr lang="fr-FR" sz="3600" i="1" dirty="0">
              <a:solidFill>
                <a:srgbClr val="339933"/>
              </a:solidFill>
              <a:latin typeface="Times New Roman" pitchFamily="18" charset="0"/>
            </a:endParaRPr>
          </a:p>
          <a:p>
            <a:pPr marL="457200" indent="-457200" eaLnBrk="0" hangingPunct="0"/>
            <a:endParaRPr lang="fr-FR" sz="3600" b="1" i="1" dirty="0">
              <a:solidFill>
                <a:srgbClr val="0594B6"/>
              </a:solidFill>
              <a:latin typeface="Times New Roman" pitchFamily="18" charset="0"/>
            </a:endParaRPr>
          </a:p>
          <a:p>
            <a:pPr marL="457200" indent="-457200" eaLnBrk="0" hangingPunct="0"/>
            <a:endParaRPr lang="fr-FR" sz="3600" b="1" i="1" dirty="0">
              <a:solidFill>
                <a:srgbClr val="0594B6"/>
              </a:solidFill>
              <a:latin typeface="Times New Roman" pitchFamily="18" charset="0"/>
            </a:endParaRPr>
          </a:p>
          <a:p>
            <a:pPr marL="457200" indent="-457200" eaLnBrk="0" hangingPunct="0"/>
            <a:endParaRPr lang="fr-FR" sz="2400" i="1" dirty="0">
              <a:solidFill>
                <a:srgbClr val="339933"/>
              </a:solidFill>
              <a:latin typeface="Times New Roman" pitchFamily="18" charset="0"/>
            </a:endParaRPr>
          </a:p>
          <a:p>
            <a:pPr marL="457200" indent="-457200" eaLnBrk="0" hangingPunct="0"/>
            <a:endParaRPr lang="fr-FR" sz="4000" b="1" dirty="0">
              <a:latin typeface="Times New Roman" pitchFamily="18" charset="0"/>
            </a:endParaRPr>
          </a:p>
          <a:p>
            <a:pPr marL="457200" indent="-457200" eaLnBrk="0" hangingPunct="0"/>
            <a:r>
              <a:rPr lang="fr-FR" sz="4000" b="1" dirty="0">
                <a:latin typeface="Times New Roman" pitchFamily="18" charset="0"/>
              </a:rPr>
              <a:t> 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828675" y="3498850"/>
            <a:ext cx="1295400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3419872" y="5661248"/>
            <a:ext cx="1151359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fr-FR" i="1" dirty="0" smtClean="0">
                <a:solidFill>
                  <a:srgbClr val="0594B6"/>
                </a:solidFill>
              </a:rPr>
              <a:t>Adrien Passant</a:t>
            </a:r>
            <a:endParaRPr lang="fr-FR" i="1" dirty="0">
              <a:solidFill>
                <a:srgbClr val="0594B6"/>
              </a:solidFill>
            </a:endParaRPr>
          </a:p>
        </p:txBody>
      </p:sp>
      <p:pic>
        <p:nvPicPr>
          <p:cNvPr id="22537" name="Picture 9" descr="JH20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094163"/>
            <a:ext cx="1797968" cy="1567085"/>
          </a:xfrm>
          <a:prstGeom prst="rect">
            <a:avLst/>
          </a:prstGeom>
          <a:noFill/>
        </p:spPr>
      </p:pic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11560" y="5805264"/>
            <a:ext cx="172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fr-FR" b="1" i="1" dirty="0">
                <a:solidFill>
                  <a:srgbClr val="0594B6"/>
                </a:solidFill>
              </a:rPr>
              <a:t>José Herreros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2844800" y="3571875"/>
            <a:ext cx="177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fr-FR" b="1" i="1" dirty="0">
                <a:solidFill>
                  <a:srgbClr val="0594B6"/>
                </a:solidFill>
              </a:rPr>
              <a:t>Michel Dalmas</a:t>
            </a:r>
          </a:p>
        </p:txBody>
      </p:sp>
      <p:pic>
        <p:nvPicPr>
          <p:cNvPr id="22541" name="Picture 13" descr="inde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00192" y="1268760"/>
            <a:ext cx="1801813" cy="1440160"/>
          </a:xfrm>
          <a:prstGeom prst="rect">
            <a:avLst/>
          </a:prstGeom>
          <a:noFill/>
        </p:spPr>
      </p:pic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755576" y="3573016"/>
            <a:ext cx="1620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b="1" i="1" dirty="0" smtClean="0">
                <a:solidFill>
                  <a:srgbClr val="0594B6"/>
                </a:solidFill>
              </a:rPr>
              <a:t>Julien Billion</a:t>
            </a:r>
            <a:endParaRPr lang="fr-FR" b="1" i="1" dirty="0">
              <a:solidFill>
                <a:srgbClr val="0594B6"/>
              </a:solidFill>
            </a:endParaRP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5724525" y="3429000"/>
            <a:ext cx="45624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600" i="1">
                <a:solidFill>
                  <a:schemeClr val="bg1"/>
                </a:solidFill>
              </a:rPr>
              <a:t>Philippe . Spach @ devinci.fr</a:t>
            </a:r>
          </a:p>
          <a:p>
            <a:r>
              <a:rPr lang="fr-FR" sz="1600" i="1">
                <a:solidFill>
                  <a:schemeClr val="bg1"/>
                </a:solidFill>
              </a:rPr>
              <a:t>Bureau 265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40" y="1988840"/>
            <a:ext cx="1356742" cy="149542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184" y="2780928"/>
            <a:ext cx="1920406" cy="46598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3888" y="4077072"/>
            <a:ext cx="970037" cy="1548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ChangeArrowheads="1"/>
          </p:cNvSpPr>
          <p:nvPr/>
        </p:nvSpPr>
        <p:spPr bwMode="auto">
          <a:xfrm>
            <a:off x="2051050" y="2205038"/>
            <a:ext cx="54181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fr-FR" sz="4000" b="1">
                <a:solidFill>
                  <a:srgbClr val="0594B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LES </a:t>
            </a:r>
          </a:p>
          <a:p>
            <a:pPr algn="ctr" eaLnBrk="0" hangingPunct="0">
              <a:defRPr/>
            </a:pPr>
            <a:r>
              <a:rPr lang="fr-FR" sz="4000" b="1">
                <a:solidFill>
                  <a:srgbClr val="0594B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« GRANDS STYLES »  </a:t>
            </a:r>
          </a:p>
          <a:p>
            <a:pPr algn="ctr" eaLnBrk="0" hangingPunct="0">
              <a:defRPr/>
            </a:pPr>
            <a:r>
              <a:rPr lang="fr-FR" sz="4000" b="1">
                <a:solidFill>
                  <a:srgbClr val="0594B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DE</a:t>
            </a:r>
          </a:p>
          <a:p>
            <a:pPr algn="ctr" eaLnBrk="0" hangingPunct="0">
              <a:defRPr/>
            </a:pPr>
            <a:r>
              <a:rPr lang="fr-FR" sz="4000" b="1">
                <a:solidFill>
                  <a:srgbClr val="0594B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LEADERSHIP</a:t>
            </a:r>
            <a:endParaRPr lang="fr-FR" sz="3600" b="1" i="1">
              <a:solidFill>
                <a:srgbClr val="0594B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2"/>
          <p:cNvSpPr txBox="1">
            <a:spLocks noChangeArrowheads="1"/>
          </p:cNvSpPr>
          <p:nvPr/>
        </p:nvSpPr>
        <p:spPr bwMode="auto">
          <a:xfrm>
            <a:off x="838200" y="2743200"/>
            <a:ext cx="7629525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fr-FR" sz="4800">
                <a:solidFill>
                  <a:srgbClr val="0594B6"/>
                </a:solidFill>
                <a:latin typeface="Times New Roman" pitchFamily="18" charset="0"/>
              </a:rPr>
              <a:t>La problématique managériale</a:t>
            </a:r>
          </a:p>
          <a:p>
            <a:pPr algn="ctr" eaLnBrk="0" hangingPunct="0"/>
            <a:endParaRPr lang="fr-FR" sz="4800">
              <a:solidFill>
                <a:srgbClr val="0594B6"/>
              </a:solidFill>
              <a:latin typeface="Times New Roman" pitchFamily="18" charset="0"/>
            </a:endParaRPr>
          </a:p>
          <a:p>
            <a:pPr algn="ctr" eaLnBrk="0" hangingPunct="0"/>
            <a:r>
              <a:rPr lang="fr-FR" sz="4800" i="1">
                <a:solidFill>
                  <a:srgbClr val="0594B6"/>
                </a:solidFill>
                <a:latin typeface="Times New Roman" pitchFamily="18" charset="0"/>
              </a:rPr>
              <a:t>Adopter une « Posture »</a:t>
            </a:r>
            <a:r>
              <a:rPr lang="fr-FR" sz="4800">
                <a:solidFill>
                  <a:srgbClr val="0594B6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AutoShape 2"/>
          <p:cNvSpPr>
            <a:spLocks noChangeArrowheads="1"/>
          </p:cNvSpPr>
          <p:nvPr/>
        </p:nvSpPr>
        <p:spPr bwMode="auto">
          <a:xfrm>
            <a:off x="146050" y="387350"/>
            <a:ext cx="8851900" cy="6235700"/>
          </a:xfrm>
          <a:prstGeom prst="roundRect">
            <a:avLst>
              <a:gd name="adj" fmla="val 12495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 b="1">
              <a:latin typeface="Times New Roman" pitchFamily="18" charset="0"/>
            </a:endParaRPr>
          </a:p>
        </p:txBody>
      </p:sp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2411413" y="5013325"/>
            <a:ext cx="4657725" cy="622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b="1" i="1" dirty="0">
                <a:solidFill>
                  <a:schemeClr val="accent1"/>
                </a:solidFill>
                <a:latin typeface="Times New Roman" pitchFamily="18" charset="0"/>
              </a:rPr>
              <a:t>Chaque mot </a:t>
            </a:r>
            <a:r>
              <a:rPr lang="fr-FR" b="1" i="1" dirty="0" smtClean="0">
                <a:solidFill>
                  <a:schemeClr val="accent1"/>
                </a:solidFill>
                <a:latin typeface="Times New Roman" pitchFamily="18" charset="0"/>
              </a:rPr>
              <a:t>a </a:t>
            </a:r>
            <a:r>
              <a:rPr lang="fr-FR" b="1" i="1" dirty="0">
                <a:solidFill>
                  <a:schemeClr val="accent1"/>
                </a:solidFill>
                <a:latin typeface="Times New Roman" pitchFamily="18" charset="0"/>
              </a:rPr>
              <a:t>son importance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1979613" y="1773238"/>
            <a:ext cx="54292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fr-FR" sz="2400" b="1" u="sng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 DEFINITION DU MANAGEMENT  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971550" y="2852738"/>
            <a:ext cx="7316788" cy="1797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fr-FR" sz="2800" i="1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OBTENIR DE LA PART DES </a:t>
            </a:r>
            <a:r>
              <a:rPr lang="fr-FR" sz="2800" i="1" u="sng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MEMBRES </a:t>
            </a:r>
          </a:p>
          <a:p>
            <a:pPr algn="ctr" eaLnBrk="0" hangingPunct="0">
              <a:defRPr/>
            </a:pPr>
            <a:r>
              <a:rPr lang="fr-FR" sz="2800" i="1" u="sng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 L'EQUIPE</a:t>
            </a:r>
            <a:r>
              <a:rPr lang="fr-FR" sz="2800" i="1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LE COMPORTEMENT </a:t>
            </a:r>
          </a:p>
          <a:p>
            <a:pPr algn="ctr" eaLnBrk="0" hangingPunct="0">
              <a:defRPr/>
            </a:pPr>
            <a:r>
              <a:rPr lang="fr-FR" sz="2800" i="1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ADAPTE À LA POURSUITE DE </a:t>
            </a:r>
            <a:r>
              <a:rPr lang="fr-FR" sz="2800" i="1" u="sng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L'OBJECTIF</a:t>
            </a:r>
          </a:p>
          <a:p>
            <a:pPr algn="ctr" hangingPunct="0">
              <a:defRPr/>
            </a:pPr>
            <a:endParaRPr lang="fr-FR" sz="2800" i="1"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7670</TotalTime>
  <Words>1126</Words>
  <Application>Microsoft Office PowerPoint</Application>
  <PresentationFormat>Affichage à l'écran (4:3)</PresentationFormat>
  <Paragraphs>345</Paragraphs>
  <Slides>33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9" baseType="lpstr">
      <vt:lpstr>ＭＳ Ｐゴシック</vt:lpstr>
      <vt:lpstr>Arial</vt:lpstr>
      <vt:lpstr>Calibri</vt:lpstr>
      <vt:lpstr>Times New Roman</vt:lpstr>
      <vt:lpstr>Wingdings</vt:lpstr>
      <vt:lpstr>Thème Office</vt:lpstr>
      <vt:lpstr>FONDAMENTAUX DU MANAGEMENT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Association Leonard devinci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 CONRAZIER</dc:creator>
  <cp:lastModifiedBy>DALMAS Michel</cp:lastModifiedBy>
  <cp:revision>263</cp:revision>
  <cp:lastPrinted>2017-05-16T13:44:38Z</cp:lastPrinted>
  <dcterms:created xsi:type="dcterms:W3CDTF">2016-10-10T12:25:56Z</dcterms:created>
  <dcterms:modified xsi:type="dcterms:W3CDTF">2018-09-28T14:32:39Z</dcterms:modified>
</cp:coreProperties>
</file>