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charset="1" panose="00000500000000000000"/>
      <p:regular r:id="rId16"/>
    </p:embeddedFont>
    <p:embeddedFont>
      <p:font typeface="DM Sans Bold" charset="1" panose="00000000000000000000"/>
      <p:regular r:id="rId17"/>
    </p:embeddedFont>
    <p:embeddedFont>
      <p:font typeface="DM Sans" charset="1" panose="00000000000000000000"/>
      <p:regular r:id="rId18"/>
    </p:embeddedFont>
    <p:embeddedFont>
      <p:font typeface="Canva Sans Bold" charset="1" panose="020B08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36.png" Type="http://schemas.openxmlformats.org/officeDocument/2006/relationships/image"/><Relationship Id="rId12" Target="../media/image37.svg" Type="http://schemas.openxmlformats.org/officeDocument/2006/relationships/image"/><Relationship Id="rId13" Target="../media/image8.png" Type="http://schemas.openxmlformats.org/officeDocument/2006/relationships/image"/><Relationship Id="rId14" Target="../media/image9.svg" Type="http://schemas.openxmlformats.org/officeDocument/2006/relationships/image"/><Relationship Id="rId15" Target="../media/image10.png" Type="http://schemas.openxmlformats.org/officeDocument/2006/relationships/image"/><Relationship Id="rId16" Target="../media/image11.svg" Type="http://schemas.openxmlformats.org/officeDocument/2006/relationships/image"/><Relationship Id="rId17" Target="../media/image38.png" Type="http://schemas.openxmlformats.org/officeDocument/2006/relationships/image"/><Relationship Id="rId18" Target="../media/image39.svg" Type="http://schemas.openxmlformats.org/officeDocument/2006/relationships/image"/><Relationship Id="rId19" Target="../media/image12.png" Type="http://schemas.openxmlformats.org/officeDocument/2006/relationships/image"/><Relationship Id="rId2" Target="../media/image1.png" Type="http://schemas.openxmlformats.org/officeDocument/2006/relationships/image"/><Relationship Id="rId20" Target="../media/image13.svg" Type="http://schemas.openxmlformats.org/officeDocument/2006/relationships/image"/><Relationship Id="rId21" Target="../media/image40.png" Type="http://schemas.openxmlformats.org/officeDocument/2006/relationships/image"/><Relationship Id="rId22" Target="../media/image41.svg" Type="http://schemas.openxmlformats.org/officeDocument/2006/relationships/image"/><Relationship Id="rId23" Target="../media/image14.png" Type="http://schemas.openxmlformats.org/officeDocument/2006/relationships/image"/><Relationship Id="rId24" Target="../media/image15.svg" Type="http://schemas.openxmlformats.org/officeDocument/2006/relationships/image"/><Relationship Id="rId25" Target="../media/image18.png" Type="http://schemas.openxmlformats.org/officeDocument/2006/relationships/image"/><Relationship Id="rId26" Target="../media/image19.svg" Type="http://schemas.openxmlformats.org/officeDocument/2006/relationships/image"/><Relationship Id="rId27" Target="../media/image16.png" Type="http://schemas.openxmlformats.org/officeDocument/2006/relationships/image"/><Relationship Id="rId28" Target="../media/image1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13" Target="../media/image22.png" Type="http://schemas.openxmlformats.org/officeDocument/2006/relationships/image"/><Relationship Id="rId14" Target="../media/image23.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28.png" Type="http://schemas.openxmlformats.org/officeDocument/2006/relationships/image"/><Relationship Id="rId2" Target="../media/image1.png" Type="http://schemas.openxmlformats.org/officeDocument/2006/relationships/image"/><Relationship Id="rId20"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16.png" Type="http://schemas.openxmlformats.org/officeDocument/2006/relationships/image"/><Relationship Id="rId14" Target="../media/image17.svg" Type="http://schemas.openxmlformats.org/officeDocument/2006/relationships/image"/><Relationship Id="rId15" Target="../media/image32.png" Type="http://schemas.openxmlformats.org/officeDocument/2006/relationships/image"/><Relationship Id="rId16" Target="../media/image33.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grpSp>
        <p:nvGrpSpPr>
          <p:cNvPr name="Group 11" id="11"/>
          <p:cNvGrpSpPr/>
          <p:nvPr/>
        </p:nvGrpSpPr>
        <p:grpSpPr>
          <a:xfrm rot="0">
            <a:off x="2263024" y="4595868"/>
            <a:ext cx="14781206" cy="3086100"/>
            <a:chOff x="0" y="0"/>
            <a:chExt cx="3892992" cy="812800"/>
          </a:xfrm>
        </p:grpSpPr>
        <p:sp>
          <p:nvSpPr>
            <p:cNvPr name="Freeform 12" id="12"/>
            <p:cNvSpPr/>
            <p:nvPr/>
          </p:nvSpPr>
          <p:spPr>
            <a:xfrm flipH="false" flipV="false" rot="0">
              <a:off x="0" y="0"/>
              <a:ext cx="3892993" cy="812800"/>
            </a:xfrm>
            <a:custGeom>
              <a:avLst/>
              <a:gdLst/>
              <a:ahLst/>
              <a:cxnLst/>
              <a:rect r="r" b="b" t="t" l="l"/>
              <a:pathLst>
                <a:path h="812800" w="3892993">
                  <a:moveTo>
                    <a:pt x="0" y="0"/>
                  </a:moveTo>
                  <a:lnTo>
                    <a:pt x="3892993" y="0"/>
                  </a:lnTo>
                  <a:lnTo>
                    <a:pt x="3892993" y="812800"/>
                  </a:lnTo>
                  <a:lnTo>
                    <a:pt x="0" y="812800"/>
                  </a:lnTo>
                  <a:close/>
                </a:path>
              </a:pathLst>
            </a:custGeom>
            <a:solidFill>
              <a:srgbClr val="000000">
                <a:alpha val="0"/>
              </a:srgbClr>
            </a:solidFill>
          </p:spPr>
        </p:sp>
        <p:sp>
          <p:nvSpPr>
            <p:cNvPr name="TextBox 13" id="13"/>
            <p:cNvSpPr txBox="true"/>
            <p:nvPr/>
          </p:nvSpPr>
          <p:spPr>
            <a:xfrm>
              <a:off x="0" y="-47625"/>
              <a:ext cx="3892992" cy="860425"/>
            </a:xfrm>
            <a:prstGeom prst="rect">
              <a:avLst/>
            </a:prstGeom>
          </p:spPr>
          <p:txBody>
            <a:bodyPr anchor="ctr" rtlCol="false" tIns="50800" lIns="50800" bIns="50800" rIns="50800"/>
            <a:lstStyle/>
            <a:p>
              <a:pPr algn="ctr">
                <a:lnSpc>
                  <a:spcPts val="6239"/>
                </a:lnSpc>
              </a:pPr>
              <a:r>
                <a:rPr lang="en-US" sz="5199" spc="-228">
                  <a:solidFill>
                    <a:srgbClr val="000000"/>
                  </a:solidFill>
                  <a:latin typeface="Poppins"/>
                  <a:ea typeface="Poppins"/>
                  <a:cs typeface="Poppins"/>
                  <a:sym typeface="Poppins"/>
                </a:rPr>
                <a:t>Intel Products Sentiment Analysis from Online Reviews</a:t>
              </a:r>
            </a:p>
          </p:txBody>
        </p:sp>
      </p:grpSp>
      <p:sp>
        <p:nvSpPr>
          <p:cNvPr name="TextBox 14" id="14"/>
          <p:cNvSpPr txBox="true"/>
          <p:nvPr/>
        </p:nvSpPr>
        <p:spPr>
          <a:xfrm rot="0">
            <a:off x="3521147" y="2918236"/>
            <a:ext cx="11245707" cy="1177290"/>
          </a:xfrm>
          <a:prstGeom prst="rect">
            <a:avLst/>
          </a:prstGeom>
        </p:spPr>
        <p:txBody>
          <a:bodyPr anchor="t" rtlCol="false" tIns="0" lIns="0" bIns="0" rIns="0">
            <a:spAutoFit/>
          </a:bodyPr>
          <a:lstStyle/>
          <a:p>
            <a:pPr algn="ctr" marL="0" indent="0" lvl="1">
              <a:lnSpc>
                <a:spcPts val="8730"/>
              </a:lnSpc>
              <a:spcBef>
                <a:spcPct val="0"/>
              </a:spcBef>
            </a:pPr>
            <a:r>
              <a:rPr lang="en-US" sz="9000">
                <a:solidFill>
                  <a:srgbClr val="000000"/>
                </a:solidFill>
                <a:latin typeface="DM Sans Bold"/>
                <a:ea typeface="DM Sans Bold"/>
                <a:cs typeface="DM Sans Bold"/>
                <a:sym typeface="DM Sans Bold"/>
              </a:rPr>
              <a:t>Problem Statement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265674" y="765323"/>
            <a:ext cx="8413669" cy="1578947"/>
            <a:chOff x="0" y="0"/>
            <a:chExt cx="2215946" cy="415854"/>
          </a:xfrm>
        </p:grpSpPr>
        <p:sp>
          <p:nvSpPr>
            <p:cNvPr name="Freeform 4" id="4"/>
            <p:cNvSpPr/>
            <p:nvPr/>
          </p:nvSpPr>
          <p:spPr>
            <a:xfrm flipH="false" flipV="false" rot="0">
              <a:off x="0" y="0"/>
              <a:ext cx="2215946" cy="415854"/>
            </a:xfrm>
            <a:custGeom>
              <a:avLst/>
              <a:gdLst/>
              <a:ahLst/>
              <a:cxnLst/>
              <a:rect r="r" b="b" t="t" l="l"/>
              <a:pathLst>
                <a:path h="415854" w="2215946">
                  <a:moveTo>
                    <a:pt x="0" y="0"/>
                  </a:moveTo>
                  <a:lnTo>
                    <a:pt x="2215946" y="0"/>
                  </a:lnTo>
                  <a:lnTo>
                    <a:pt x="2215946" y="415854"/>
                  </a:lnTo>
                  <a:lnTo>
                    <a:pt x="0" y="415854"/>
                  </a:lnTo>
                  <a:close/>
                </a:path>
              </a:pathLst>
            </a:custGeom>
            <a:solidFill>
              <a:srgbClr val="000000">
                <a:alpha val="0"/>
              </a:srgbClr>
            </a:solidFill>
          </p:spPr>
        </p:sp>
        <p:sp>
          <p:nvSpPr>
            <p:cNvPr name="TextBox 5" id="5"/>
            <p:cNvSpPr txBox="true"/>
            <p:nvPr/>
          </p:nvSpPr>
          <p:spPr>
            <a:xfrm>
              <a:off x="0" y="95250"/>
              <a:ext cx="2215946" cy="320604"/>
            </a:xfrm>
            <a:prstGeom prst="rect">
              <a:avLst/>
            </a:prstGeom>
          </p:spPr>
          <p:txBody>
            <a:bodyPr anchor="ctr" rtlCol="false" tIns="50800" lIns="50800" bIns="50800" rIns="50800"/>
            <a:lstStyle/>
            <a:p>
              <a:pPr algn="l">
                <a:lnSpc>
                  <a:spcPts val="6179"/>
                </a:lnSpc>
              </a:pPr>
              <a:r>
                <a:rPr lang="en-US" sz="5999" spc="425">
                  <a:solidFill>
                    <a:srgbClr val="000000"/>
                  </a:solidFill>
                  <a:latin typeface="DM Sans Bold"/>
                  <a:ea typeface="DM Sans Bold"/>
                  <a:cs typeface="DM Sans Bold"/>
                  <a:sym typeface="DM Sans Bold"/>
                </a:rPr>
                <a:t>Unique Idea</a:t>
              </a:r>
            </a:p>
          </p:txBody>
        </p:sp>
      </p:grpSp>
      <p:sp>
        <p:nvSpPr>
          <p:cNvPr name="TextBox 6" id="6"/>
          <p:cNvSpPr txBox="true"/>
          <p:nvPr/>
        </p:nvSpPr>
        <p:spPr>
          <a:xfrm rot="0">
            <a:off x="1400208" y="2033362"/>
            <a:ext cx="14591356" cy="7101590"/>
          </a:xfrm>
          <a:prstGeom prst="rect">
            <a:avLst/>
          </a:prstGeom>
        </p:spPr>
        <p:txBody>
          <a:bodyPr anchor="t" rtlCol="false" tIns="0" lIns="0" bIns="0" rIns="0">
            <a:spAutoFit/>
          </a:bodyPr>
          <a:lstStyle/>
          <a:p>
            <a:pPr algn="l" marL="0" indent="0" lvl="0">
              <a:lnSpc>
                <a:spcPts val="2700"/>
              </a:lnSpc>
              <a:spcBef>
                <a:spcPct val="0"/>
              </a:spcBef>
            </a:pPr>
            <a:r>
              <a:rPr lang="en-US" sz="2000" spc="120">
                <a:solidFill>
                  <a:srgbClr val="000000"/>
                </a:solidFill>
                <a:latin typeface="DM Sans"/>
                <a:ea typeface="DM Sans"/>
                <a:cs typeface="DM Sans"/>
                <a:sym typeface="DM Sans"/>
              </a:rPr>
              <a:t>Th</a:t>
            </a:r>
            <a:r>
              <a:rPr lang="en-US" sz="2000" spc="120" u="none">
                <a:solidFill>
                  <a:srgbClr val="000000"/>
                </a:solidFill>
                <a:latin typeface="DM Sans"/>
                <a:ea typeface="DM Sans"/>
                <a:cs typeface="DM Sans"/>
                <a:sym typeface="DM Sans"/>
              </a:rPr>
              <a:t>is project analyzes customer sentiment towards Intel products using a multi-stage approach:</a:t>
            </a:r>
          </a:p>
          <a:p>
            <a:pPr algn="l" marL="0" indent="0" lvl="0">
              <a:lnSpc>
                <a:spcPts val="2700"/>
              </a:lnSpc>
              <a:spcBef>
                <a:spcPct val="0"/>
              </a:spcBef>
            </a:pPr>
            <a:r>
              <a:rPr lang="en-US" sz="2000" spc="120" u="none">
                <a:solidFill>
                  <a:srgbClr val="000000"/>
                </a:solidFill>
                <a:latin typeface="DM Sans Bold"/>
                <a:ea typeface="DM Sans Bold"/>
                <a:cs typeface="DM Sans Bold"/>
                <a:sym typeface="DM Sans Bold"/>
              </a:rPr>
              <a:t>Phase 1: Data Gathering</a:t>
            </a:r>
          </a:p>
          <a:p>
            <a:pPr algn="l" marL="431801" indent="-215900" lvl="1">
              <a:lnSpc>
                <a:spcPts val="2700"/>
              </a:lnSpc>
              <a:spcBef>
                <a:spcPct val="0"/>
              </a:spcBef>
              <a:buFont typeface="Arial"/>
              <a:buChar char="•"/>
            </a:pPr>
            <a:r>
              <a:rPr lang="en-US" sz="2000" spc="120" u="none">
                <a:solidFill>
                  <a:srgbClr val="000000"/>
                </a:solidFill>
                <a:latin typeface="DM Sans"/>
                <a:ea typeface="DM Sans"/>
                <a:cs typeface="DM Sans"/>
                <a:sym typeface="DM Sans"/>
              </a:rPr>
              <a:t>The project uses web scraping techniques with Selenium to gather customer reviews from Amazon product pages. Links to Intel product pages are stored in a file, and the script iterates through them to download and save the reviews into a CSV file.</a:t>
            </a:r>
          </a:p>
          <a:p>
            <a:pPr algn="l">
              <a:lnSpc>
                <a:spcPts val="2700"/>
              </a:lnSpc>
              <a:spcBef>
                <a:spcPct val="0"/>
              </a:spcBef>
            </a:pPr>
          </a:p>
          <a:p>
            <a:pPr algn="l" marL="0" indent="0" lvl="0">
              <a:lnSpc>
                <a:spcPts val="2700"/>
              </a:lnSpc>
              <a:spcBef>
                <a:spcPct val="0"/>
              </a:spcBef>
            </a:pPr>
            <a:r>
              <a:rPr lang="en-US" sz="2000" spc="120" u="none">
                <a:solidFill>
                  <a:srgbClr val="000000"/>
                </a:solidFill>
                <a:latin typeface="DM Sans Bold"/>
                <a:ea typeface="DM Sans Bold"/>
                <a:cs typeface="DM Sans Bold"/>
                <a:sym typeface="DM Sans Bold"/>
              </a:rPr>
              <a:t>Phase 2: Sentiment Analysis &amp; Visualization</a:t>
            </a:r>
          </a:p>
          <a:p>
            <a:pPr algn="l" marL="431801" indent="-215900" lvl="1">
              <a:lnSpc>
                <a:spcPts val="2700"/>
              </a:lnSpc>
              <a:spcBef>
                <a:spcPct val="0"/>
              </a:spcBef>
              <a:buFont typeface="Arial"/>
              <a:buChar char="•"/>
            </a:pPr>
            <a:r>
              <a:rPr lang="en-US" sz="2000" spc="120" u="none">
                <a:solidFill>
                  <a:srgbClr val="000000"/>
                </a:solidFill>
                <a:latin typeface="DM Sans"/>
                <a:ea typeface="DM Sans"/>
                <a:cs typeface="DM Sans"/>
                <a:sym typeface="DM Sans"/>
              </a:rPr>
              <a:t>Initial data cleaning is performed to remove irrelevant information.</a:t>
            </a:r>
          </a:p>
          <a:p>
            <a:pPr algn="l" marL="431801" indent="-215900" lvl="1">
              <a:lnSpc>
                <a:spcPts val="2700"/>
              </a:lnSpc>
              <a:spcBef>
                <a:spcPct val="0"/>
              </a:spcBef>
              <a:buFont typeface="Arial"/>
              <a:buChar char="•"/>
            </a:pPr>
            <a:r>
              <a:rPr lang="en-US" sz="2000" spc="120" u="none">
                <a:solidFill>
                  <a:srgbClr val="000000"/>
                </a:solidFill>
                <a:latin typeface="DM Sans"/>
                <a:ea typeface="DM Sans"/>
                <a:cs typeface="DM Sans"/>
                <a:sym typeface="DM Sans"/>
              </a:rPr>
              <a:t>Two sentiment analysis techniques are applied to each review:</a:t>
            </a:r>
          </a:p>
          <a:p>
            <a:pPr algn="l" marL="863601" indent="-287867" lvl="2">
              <a:lnSpc>
                <a:spcPts val="2700"/>
              </a:lnSpc>
              <a:spcBef>
                <a:spcPct val="0"/>
              </a:spcBef>
              <a:buFont typeface="Arial"/>
              <a:buChar char="⚬"/>
            </a:pPr>
            <a:r>
              <a:rPr lang="en-US" sz="2000" spc="120" u="none">
                <a:solidFill>
                  <a:srgbClr val="000000"/>
                </a:solidFill>
                <a:latin typeface="DM Sans"/>
                <a:ea typeface="DM Sans"/>
                <a:cs typeface="DM Sans"/>
                <a:sym typeface="DM Sans"/>
              </a:rPr>
              <a:t>NLTK's VADER (rule-based): Produces a compound sentiment score ranging from -1 (negative) to +1 (positive).</a:t>
            </a:r>
          </a:p>
          <a:p>
            <a:pPr algn="l" marL="863601" indent="-287867" lvl="2">
              <a:lnSpc>
                <a:spcPts val="2700"/>
              </a:lnSpc>
              <a:spcBef>
                <a:spcPct val="0"/>
              </a:spcBef>
              <a:buFont typeface="Arial"/>
              <a:buChar char="⚬"/>
            </a:pPr>
            <a:r>
              <a:rPr lang="en-US" sz="2000" spc="120" u="none">
                <a:solidFill>
                  <a:srgbClr val="000000"/>
                </a:solidFill>
                <a:latin typeface="DM Sans"/>
                <a:ea typeface="DM Sans"/>
                <a:cs typeface="DM Sans"/>
                <a:sym typeface="DM Sans"/>
              </a:rPr>
              <a:t>Hugging Face Transformers (BERTweet): Classifies reviews as "positive," "negative," or "neutral."</a:t>
            </a:r>
          </a:p>
          <a:p>
            <a:pPr algn="l" marL="431801" indent="-215900" lvl="1">
              <a:lnSpc>
                <a:spcPts val="2700"/>
              </a:lnSpc>
              <a:spcBef>
                <a:spcPct val="0"/>
              </a:spcBef>
              <a:buFont typeface="Arial"/>
              <a:buChar char="•"/>
            </a:pPr>
            <a:r>
              <a:rPr lang="en-US" sz="2000" spc="120" u="none">
                <a:solidFill>
                  <a:srgbClr val="000000"/>
                </a:solidFill>
                <a:latin typeface="DM Sans"/>
                <a:ea typeface="DM Sans"/>
                <a:cs typeface="DM Sans"/>
                <a:sym typeface="DM Sans"/>
              </a:rPr>
              <a:t>The distribution of sentiment across the reviews is visualized with bar charts.</a:t>
            </a:r>
          </a:p>
          <a:p>
            <a:pPr algn="l">
              <a:lnSpc>
                <a:spcPts val="2700"/>
              </a:lnSpc>
              <a:spcBef>
                <a:spcPct val="0"/>
              </a:spcBef>
            </a:pPr>
          </a:p>
          <a:p>
            <a:pPr algn="l" marL="0" indent="0" lvl="0">
              <a:lnSpc>
                <a:spcPts val="2700"/>
              </a:lnSpc>
              <a:spcBef>
                <a:spcPct val="0"/>
              </a:spcBef>
            </a:pPr>
            <a:r>
              <a:rPr lang="en-US" sz="2000" spc="120" u="none">
                <a:solidFill>
                  <a:srgbClr val="000000"/>
                </a:solidFill>
                <a:latin typeface="DM Sans Bold"/>
                <a:ea typeface="DM Sans Bold"/>
                <a:cs typeface="DM Sans Bold"/>
                <a:sym typeface="DM Sans Bold"/>
              </a:rPr>
              <a:t>Phase 3: Aspect-Based Sentiment Analysis (ABSA)</a:t>
            </a:r>
          </a:p>
          <a:p>
            <a:pPr algn="l" marL="431801" indent="-215900" lvl="1">
              <a:lnSpc>
                <a:spcPts val="2700"/>
              </a:lnSpc>
              <a:spcBef>
                <a:spcPct val="0"/>
              </a:spcBef>
              <a:buFont typeface="Arial"/>
              <a:buChar char="•"/>
            </a:pPr>
            <a:r>
              <a:rPr lang="en-US" sz="2000" spc="120" u="none">
                <a:solidFill>
                  <a:srgbClr val="000000"/>
                </a:solidFill>
                <a:latin typeface="DM Sans"/>
                <a:ea typeface="DM Sans"/>
                <a:cs typeface="DM Sans"/>
                <a:sym typeface="DM Sans"/>
              </a:rPr>
              <a:t>Focusing specifically on negative reviews, the project leverages spaCy to identify common nouns that often trigger negative reactions, revealing "aspects" users find problematic.</a:t>
            </a:r>
          </a:p>
          <a:p>
            <a:pPr algn="l" marL="431801" indent="-215900" lvl="1">
              <a:lnSpc>
                <a:spcPts val="2700"/>
              </a:lnSpc>
              <a:spcBef>
                <a:spcPct val="0"/>
              </a:spcBef>
              <a:buFont typeface="Arial"/>
              <a:buChar char="•"/>
            </a:pPr>
            <a:r>
              <a:rPr lang="en-US" sz="2000" spc="120" u="none">
                <a:solidFill>
                  <a:srgbClr val="000000"/>
                </a:solidFill>
                <a:latin typeface="DM Sans"/>
                <a:ea typeface="DM Sans"/>
                <a:cs typeface="DM Sans"/>
                <a:sym typeface="DM Sans"/>
              </a:rPr>
              <a:t>A DeBERTa model fine-tuned for ABSA is used to determine the specific sentiment directed towards these identified aspects in each negative review. For example, if "battery life" is identified as an aspect, the ABSA model might predict "negative" sentiment toward it based on the context of the review.</a:t>
            </a:r>
          </a:p>
          <a:p>
            <a:pPr algn="l" marL="0" indent="0" lvl="0">
              <a:lnSpc>
                <a:spcPts val="1925"/>
              </a:lnSpc>
              <a:spcBef>
                <a:spcPct val="0"/>
              </a:spcBef>
            </a:pPr>
          </a:p>
        </p:txBody>
      </p:sp>
      <p:sp>
        <p:nvSpPr>
          <p:cNvPr name="Freeform 7" id="7"/>
          <p:cNvSpPr/>
          <p:nvPr/>
        </p:nvSpPr>
        <p:spPr>
          <a:xfrm flipH="false" flipV="false" rot="0">
            <a:off x="16178439" y="8628358"/>
            <a:ext cx="2109561" cy="1658642"/>
          </a:xfrm>
          <a:custGeom>
            <a:avLst/>
            <a:gdLst/>
            <a:ahLst/>
            <a:cxnLst/>
            <a:rect r="r" b="b" t="t" l="l"/>
            <a:pathLst>
              <a:path h="1658642" w="2109561">
                <a:moveTo>
                  <a:pt x="0" y="0"/>
                </a:moveTo>
                <a:lnTo>
                  <a:pt x="2109561" y="0"/>
                </a:lnTo>
                <a:lnTo>
                  <a:pt x="2109561" y="1658642"/>
                </a:lnTo>
                <a:lnTo>
                  <a:pt x="0" y="16586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8" id="8"/>
          <p:cNvSpPr/>
          <p:nvPr/>
        </p:nvSpPr>
        <p:spPr>
          <a:xfrm flipH="false" flipV="false" rot="0">
            <a:off x="-502183" y="-1026803"/>
            <a:ext cx="3535715" cy="2214242"/>
          </a:xfrm>
          <a:custGeom>
            <a:avLst/>
            <a:gdLst/>
            <a:ahLst/>
            <a:cxnLst/>
            <a:rect r="r" b="b" t="t" l="l"/>
            <a:pathLst>
              <a:path h="2214242" w="3535715">
                <a:moveTo>
                  <a:pt x="0" y="0"/>
                </a:moveTo>
                <a:lnTo>
                  <a:pt x="3535715" y="0"/>
                </a:lnTo>
                <a:lnTo>
                  <a:pt x="3535715" y="2214242"/>
                </a:lnTo>
                <a:lnTo>
                  <a:pt x="0" y="22142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9" id="9"/>
          <p:cNvSpPr/>
          <p:nvPr/>
        </p:nvSpPr>
        <p:spPr>
          <a:xfrm flipH="false" flipV="false" rot="0">
            <a:off x="10801671" y="8972333"/>
            <a:ext cx="1871412" cy="1314667"/>
          </a:xfrm>
          <a:custGeom>
            <a:avLst/>
            <a:gdLst/>
            <a:ahLst/>
            <a:cxnLst/>
            <a:rect r="r" b="b" t="t" l="l"/>
            <a:pathLst>
              <a:path h="1314667" w="1871412">
                <a:moveTo>
                  <a:pt x="0" y="0"/>
                </a:moveTo>
                <a:lnTo>
                  <a:pt x="1871412" y="0"/>
                </a:lnTo>
                <a:lnTo>
                  <a:pt x="1871412" y="1314667"/>
                </a:lnTo>
                <a:lnTo>
                  <a:pt x="0" y="131466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0" id="10"/>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1" id="11"/>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2" id="12"/>
          <p:cNvSpPr/>
          <p:nvPr/>
        </p:nvSpPr>
        <p:spPr>
          <a:xfrm flipH="false" flipV="false" rot="0">
            <a:off x="15255516" y="5603207"/>
            <a:ext cx="3032484" cy="6646539"/>
          </a:xfrm>
          <a:custGeom>
            <a:avLst/>
            <a:gdLst/>
            <a:ahLst/>
            <a:cxnLst/>
            <a:rect r="r" b="b" t="t" l="l"/>
            <a:pathLst>
              <a:path h="6646539" w="3032484">
                <a:moveTo>
                  <a:pt x="0" y="0"/>
                </a:moveTo>
                <a:lnTo>
                  <a:pt x="3032484" y="0"/>
                </a:lnTo>
                <a:lnTo>
                  <a:pt x="3032484" y="6646539"/>
                </a:lnTo>
                <a:lnTo>
                  <a:pt x="0" y="664653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494011" y="1206489"/>
            <a:ext cx="8413669" cy="1578947"/>
            <a:chOff x="0" y="0"/>
            <a:chExt cx="2215946" cy="415854"/>
          </a:xfrm>
        </p:grpSpPr>
        <p:sp>
          <p:nvSpPr>
            <p:cNvPr name="Freeform 4" id="4"/>
            <p:cNvSpPr/>
            <p:nvPr/>
          </p:nvSpPr>
          <p:spPr>
            <a:xfrm flipH="false" flipV="false" rot="0">
              <a:off x="0" y="0"/>
              <a:ext cx="2215946" cy="415854"/>
            </a:xfrm>
            <a:custGeom>
              <a:avLst/>
              <a:gdLst/>
              <a:ahLst/>
              <a:cxnLst/>
              <a:rect r="r" b="b" t="t" l="l"/>
              <a:pathLst>
                <a:path h="415854" w="2215946">
                  <a:moveTo>
                    <a:pt x="0" y="0"/>
                  </a:moveTo>
                  <a:lnTo>
                    <a:pt x="2215946" y="0"/>
                  </a:lnTo>
                  <a:lnTo>
                    <a:pt x="2215946" y="415854"/>
                  </a:lnTo>
                  <a:lnTo>
                    <a:pt x="0" y="415854"/>
                  </a:lnTo>
                  <a:close/>
                </a:path>
              </a:pathLst>
            </a:custGeom>
            <a:solidFill>
              <a:srgbClr val="000000">
                <a:alpha val="0"/>
              </a:srgbClr>
            </a:solidFill>
          </p:spPr>
        </p:sp>
        <p:sp>
          <p:nvSpPr>
            <p:cNvPr name="TextBox 5" id="5"/>
            <p:cNvSpPr txBox="true"/>
            <p:nvPr/>
          </p:nvSpPr>
          <p:spPr>
            <a:xfrm>
              <a:off x="0" y="95250"/>
              <a:ext cx="2215946" cy="320604"/>
            </a:xfrm>
            <a:prstGeom prst="rect">
              <a:avLst/>
            </a:prstGeom>
          </p:spPr>
          <p:txBody>
            <a:bodyPr anchor="ctr" rtlCol="false" tIns="50800" lIns="50800" bIns="50800" rIns="50800"/>
            <a:lstStyle/>
            <a:p>
              <a:pPr algn="l">
                <a:lnSpc>
                  <a:spcPts val="6179"/>
                </a:lnSpc>
              </a:pPr>
              <a:r>
                <a:rPr lang="en-US" sz="5999" spc="425">
                  <a:solidFill>
                    <a:srgbClr val="000000"/>
                  </a:solidFill>
                  <a:latin typeface="DM Sans Bold"/>
                  <a:ea typeface="DM Sans Bold"/>
                  <a:cs typeface="DM Sans Bold"/>
                  <a:sym typeface="DM Sans Bold"/>
                </a:rPr>
                <a:t>Contd.</a:t>
              </a:r>
            </a:p>
          </p:txBody>
        </p:sp>
      </p:grpSp>
      <p:sp>
        <p:nvSpPr>
          <p:cNvPr name="TextBox 6" id="6"/>
          <p:cNvSpPr txBox="true"/>
          <p:nvPr/>
        </p:nvSpPr>
        <p:spPr>
          <a:xfrm rot="0">
            <a:off x="1494011" y="2209800"/>
            <a:ext cx="14591356" cy="5829300"/>
          </a:xfrm>
          <a:prstGeom prst="rect">
            <a:avLst/>
          </a:prstGeom>
        </p:spPr>
        <p:txBody>
          <a:bodyPr anchor="t" rtlCol="false" tIns="0" lIns="0" bIns="0" rIns="0">
            <a:spAutoFit/>
          </a:bodyPr>
          <a:lstStyle/>
          <a:p>
            <a:pPr algn="l">
              <a:lnSpc>
                <a:spcPts val="2700"/>
              </a:lnSpc>
              <a:spcBef>
                <a:spcPct val="0"/>
              </a:spcBef>
            </a:pPr>
          </a:p>
          <a:p>
            <a:pPr algn="l" marL="0" indent="0" lvl="0">
              <a:lnSpc>
                <a:spcPts val="2700"/>
              </a:lnSpc>
              <a:spcBef>
                <a:spcPct val="0"/>
              </a:spcBef>
            </a:pPr>
            <a:r>
              <a:rPr lang="en-US" sz="2000" spc="120" u="none">
                <a:solidFill>
                  <a:srgbClr val="000000"/>
                </a:solidFill>
                <a:latin typeface="DM Sans Bold"/>
                <a:ea typeface="DM Sans Bold"/>
                <a:cs typeface="DM Sans Bold"/>
                <a:sym typeface="DM Sans Bold"/>
              </a:rPr>
              <a:t>Phase 4: Insights and Actionable Recommendations</a:t>
            </a:r>
          </a:p>
          <a:p>
            <a:pPr algn="l" marL="431801" indent="-215900" lvl="1">
              <a:lnSpc>
                <a:spcPts val="2700"/>
              </a:lnSpc>
              <a:spcBef>
                <a:spcPct val="0"/>
              </a:spcBef>
              <a:buFont typeface="Arial"/>
              <a:buChar char="•"/>
            </a:pPr>
            <a:r>
              <a:rPr lang="en-US" sz="2000" spc="120" u="none">
                <a:solidFill>
                  <a:srgbClr val="000000"/>
                </a:solidFill>
                <a:latin typeface="DM Sans"/>
                <a:ea typeface="DM Sans"/>
                <a:cs typeface="DM Sans"/>
                <a:sym typeface="DM Sans"/>
              </a:rPr>
              <a:t>By combining insights from general sentiment analysis and detailed ABSA results, the project provides a deep understanding of customer feedback. It identifies specific product areas and features causing positive and negative reactions.</a:t>
            </a:r>
          </a:p>
          <a:p>
            <a:pPr algn="l" marL="431801" indent="-215900" lvl="1">
              <a:lnSpc>
                <a:spcPts val="2700"/>
              </a:lnSpc>
              <a:spcBef>
                <a:spcPct val="0"/>
              </a:spcBef>
              <a:buFont typeface="Arial"/>
              <a:buChar char="•"/>
            </a:pPr>
            <a:r>
              <a:rPr lang="en-US" sz="2000" spc="120" u="none">
                <a:solidFill>
                  <a:srgbClr val="000000"/>
                </a:solidFill>
                <a:latin typeface="DM Sans"/>
                <a:ea typeface="DM Sans"/>
                <a:cs typeface="DM Sans"/>
                <a:sym typeface="DM Sans"/>
              </a:rPr>
              <a:t>This information can help Intel to:</a:t>
            </a:r>
          </a:p>
          <a:p>
            <a:pPr algn="l" marL="863601" indent="-287867" lvl="2">
              <a:lnSpc>
                <a:spcPts val="2700"/>
              </a:lnSpc>
              <a:spcBef>
                <a:spcPct val="0"/>
              </a:spcBef>
              <a:buFont typeface="Arial"/>
              <a:buChar char="⚬"/>
            </a:pPr>
            <a:r>
              <a:rPr lang="en-US" sz="2000" spc="120" u="none">
                <a:solidFill>
                  <a:srgbClr val="000000"/>
                </a:solidFill>
                <a:latin typeface="DM Sans"/>
                <a:ea typeface="DM Sans"/>
                <a:cs typeface="DM Sans"/>
                <a:sym typeface="DM Sans"/>
              </a:rPr>
              <a:t>Prioritize Product Improvements: Focus development efforts on addressing negative aspects with high frequency.</a:t>
            </a:r>
          </a:p>
          <a:p>
            <a:pPr algn="l" marL="863601" indent="-287867" lvl="2">
              <a:lnSpc>
                <a:spcPts val="2700"/>
              </a:lnSpc>
              <a:spcBef>
                <a:spcPct val="0"/>
              </a:spcBef>
              <a:buFont typeface="Arial"/>
              <a:buChar char="⚬"/>
            </a:pPr>
            <a:r>
              <a:rPr lang="en-US" sz="2000" spc="120" u="none">
                <a:solidFill>
                  <a:srgbClr val="000000"/>
                </a:solidFill>
                <a:latin typeface="DM Sans"/>
                <a:ea typeface="DM Sans"/>
                <a:cs typeface="DM Sans"/>
                <a:sym typeface="DM Sans"/>
              </a:rPr>
              <a:t>Marketing and Messaging: Leverage positive aspects to strengthen marketing and highlight user benefits.</a:t>
            </a:r>
          </a:p>
          <a:p>
            <a:pPr algn="l" marL="863601" indent="-287867" lvl="2">
              <a:lnSpc>
                <a:spcPts val="2700"/>
              </a:lnSpc>
              <a:spcBef>
                <a:spcPct val="0"/>
              </a:spcBef>
              <a:buFont typeface="Arial"/>
              <a:buChar char="⚬"/>
            </a:pPr>
            <a:r>
              <a:rPr lang="en-US" sz="2000" spc="120" u="none">
                <a:solidFill>
                  <a:srgbClr val="000000"/>
                </a:solidFill>
                <a:latin typeface="DM Sans"/>
                <a:ea typeface="DM Sans"/>
                <a:cs typeface="DM Sans"/>
                <a:sym typeface="DM Sans"/>
              </a:rPr>
              <a:t>Enhance Customer Support: Anticipate common issues and tailor support strategies based on the identified negative aspects.</a:t>
            </a:r>
          </a:p>
          <a:p>
            <a:pPr algn="l">
              <a:lnSpc>
                <a:spcPts val="2700"/>
              </a:lnSpc>
              <a:spcBef>
                <a:spcPct val="0"/>
              </a:spcBef>
            </a:pPr>
          </a:p>
          <a:p>
            <a:pPr algn="l" marL="0" indent="0" lvl="0">
              <a:lnSpc>
                <a:spcPts val="2700"/>
              </a:lnSpc>
              <a:spcBef>
                <a:spcPct val="0"/>
              </a:spcBef>
            </a:pPr>
            <a:r>
              <a:rPr lang="en-US" sz="2000" spc="120" u="none">
                <a:solidFill>
                  <a:srgbClr val="000000"/>
                </a:solidFill>
                <a:latin typeface="DM Sans"/>
                <a:ea typeface="DM Sans"/>
                <a:cs typeface="DM Sans"/>
                <a:sym typeface="DM Sans"/>
              </a:rPr>
              <a:t>In essence, this project moves beyond simple sentiment classification by exploring the "why" behind negative reviews. It empowers Intel to be more responsive to customer needs and proactively enhance its product strategy based on granular customer insights.</a:t>
            </a:r>
          </a:p>
          <a:p>
            <a:pPr algn="l" marL="0" indent="0" lvl="0">
              <a:lnSpc>
                <a:spcPts val="2700"/>
              </a:lnSpc>
              <a:spcBef>
                <a:spcPct val="0"/>
              </a:spcBef>
            </a:pPr>
          </a:p>
        </p:txBody>
      </p:sp>
      <p:sp>
        <p:nvSpPr>
          <p:cNvPr name="Freeform 7" id="7"/>
          <p:cNvSpPr/>
          <p:nvPr/>
        </p:nvSpPr>
        <p:spPr>
          <a:xfrm flipH="false" flipV="false" rot="0">
            <a:off x="16528185" y="8856726"/>
            <a:ext cx="1819108" cy="1430274"/>
          </a:xfrm>
          <a:custGeom>
            <a:avLst/>
            <a:gdLst/>
            <a:ahLst/>
            <a:cxnLst/>
            <a:rect r="r" b="b" t="t" l="l"/>
            <a:pathLst>
              <a:path h="1430274" w="1819108">
                <a:moveTo>
                  <a:pt x="0" y="0"/>
                </a:moveTo>
                <a:lnTo>
                  <a:pt x="1819108" y="0"/>
                </a:lnTo>
                <a:lnTo>
                  <a:pt x="1819108" y="1430274"/>
                </a:lnTo>
                <a:lnTo>
                  <a:pt x="0" y="14302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8" id="8"/>
          <p:cNvSpPr/>
          <p:nvPr/>
        </p:nvSpPr>
        <p:spPr>
          <a:xfrm flipH="false" flipV="false" rot="0">
            <a:off x="-196287" y="0"/>
            <a:ext cx="2449974" cy="1534296"/>
          </a:xfrm>
          <a:custGeom>
            <a:avLst/>
            <a:gdLst/>
            <a:ahLst/>
            <a:cxnLst/>
            <a:rect r="r" b="b" t="t" l="l"/>
            <a:pathLst>
              <a:path h="1534296" w="2449974">
                <a:moveTo>
                  <a:pt x="0" y="0"/>
                </a:moveTo>
                <a:lnTo>
                  <a:pt x="2449974" y="0"/>
                </a:lnTo>
                <a:lnTo>
                  <a:pt x="2449974" y="1534296"/>
                </a:lnTo>
                <a:lnTo>
                  <a:pt x="0" y="15342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9" id="9"/>
          <p:cNvSpPr/>
          <p:nvPr/>
        </p:nvSpPr>
        <p:spPr>
          <a:xfrm flipH="false" flipV="false" rot="0">
            <a:off x="10850480" y="9047028"/>
            <a:ext cx="1765084" cy="1239972"/>
          </a:xfrm>
          <a:custGeom>
            <a:avLst/>
            <a:gdLst/>
            <a:ahLst/>
            <a:cxnLst/>
            <a:rect r="r" b="b" t="t" l="l"/>
            <a:pathLst>
              <a:path h="1239972" w="1765084">
                <a:moveTo>
                  <a:pt x="0" y="0"/>
                </a:moveTo>
                <a:lnTo>
                  <a:pt x="1765084" y="0"/>
                </a:lnTo>
                <a:lnTo>
                  <a:pt x="1765084" y="1239972"/>
                </a:lnTo>
                <a:lnTo>
                  <a:pt x="0" y="12399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0" id="10"/>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1" id="11"/>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2" id="12"/>
          <p:cNvSpPr/>
          <p:nvPr/>
        </p:nvSpPr>
        <p:spPr>
          <a:xfrm flipH="false" flipV="false" rot="0">
            <a:off x="0" y="7547113"/>
            <a:ext cx="3206312" cy="2749412"/>
          </a:xfrm>
          <a:custGeom>
            <a:avLst/>
            <a:gdLst/>
            <a:ahLst/>
            <a:cxnLst/>
            <a:rect r="r" b="b" t="t" l="l"/>
            <a:pathLst>
              <a:path h="2749412" w="3206312">
                <a:moveTo>
                  <a:pt x="0" y="0"/>
                </a:moveTo>
                <a:lnTo>
                  <a:pt x="3206312" y="0"/>
                </a:lnTo>
                <a:lnTo>
                  <a:pt x="3206312" y="2749412"/>
                </a:lnTo>
                <a:lnTo>
                  <a:pt x="0" y="274941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212040" y="2318830"/>
            <a:ext cx="7025086" cy="33870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ea typeface="DM Sans Bold"/>
                <a:cs typeface="DM Sans Bold"/>
                <a:sym typeface="DM Sans Bold"/>
              </a:rPr>
              <a:t>Features offered by this project</a:t>
            </a:r>
          </a:p>
        </p:txBody>
      </p:sp>
      <p:sp>
        <p:nvSpPr>
          <p:cNvPr name="TextBox 4" id="4"/>
          <p:cNvSpPr txBox="true"/>
          <p:nvPr/>
        </p:nvSpPr>
        <p:spPr>
          <a:xfrm rot="0">
            <a:off x="1212040" y="5907373"/>
            <a:ext cx="7025086" cy="1657350"/>
          </a:xfrm>
          <a:prstGeom prst="rect">
            <a:avLst/>
          </a:prstGeom>
        </p:spPr>
        <p:txBody>
          <a:bodyPr anchor="t" rtlCol="false" tIns="0" lIns="0" bIns="0" rIns="0">
            <a:spAutoFit/>
          </a:bodyPr>
          <a:lstStyle/>
          <a:p>
            <a:pPr algn="just" marL="0" indent="0" lvl="0">
              <a:lnSpc>
                <a:spcPts val="2699"/>
              </a:lnSpc>
              <a:spcBef>
                <a:spcPct val="0"/>
              </a:spcBef>
            </a:pPr>
            <a:r>
              <a:rPr lang="en-US" sz="1999" spc="119">
                <a:solidFill>
                  <a:srgbClr val="000000"/>
                </a:solidFill>
                <a:latin typeface="DM Sans"/>
                <a:ea typeface="DM Sans"/>
                <a:cs typeface="DM Sans"/>
                <a:sym typeface="DM Sans"/>
              </a:rPr>
              <a:t>The code, beyond basic sentiment analysis, showcases advanced techniques like LSTM and ULMFiT. These demonstrate potential for building more sophisticated, customized sentiment models tailored for analyzing scraped Amazon reviews.</a:t>
            </a:r>
          </a:p>
        </p:txBody>
      </p:sp>
      <p:grpSp>
        <p:nvGrpSpPr>
          <p:cNvPr name="Group 5" id="5"/>
          <p:cNvGrpSpPr/>
          <p:nvPr/>
        </p:nvGrpSpPr>
        <p:grpSpPr>
          <a:xfrm rot="0">
            <a:off x="9144000" y="1028700"/>
            <a:ext cx="8253136" cy="2696086"/>
            <a:chOff x="0" y="0"/>
            <a:chExt cx="2624917" cy="857492"/>
          </a:xfrm>
        </p:grpSpPr>
        <p:sp>
          <p:nvSpPr>
            <p:cNvPr name="Freeform 6" id="6"/>
            <p:cNvSpPr/>
            <p:nvPr/>
          </p:nvSpPr>
          <p:spPr>
            <a:xfrm flipH="false" flipV="false" rot="0">
              <a:off x="0" y="0"/>
              <a:ext cx="2624917" cy="857492"/>
            </a:xfrm>
            <a:custGeom>
              <a:avLst/>
              <a:gdLst/>
              <a:ahLst/>
              <a:cxnLst/>
              <a:rect r="r" b="b" t="t" l="l"/>
              <a:pathLst>
                <a:path h="857492" w="2624917">
                  <a:moveTo>
                    <a:pt x="14071" y="0"/>
                  </a:moveTo>
                  <a:lnTo>
                    <a:pt x="2610846" y="0"/>
                  </a:lnTo>
                  <a:cubicBezTo>
                    <a:pt x="2614578" y="0"/>
                    <a:pt x="2618157" y="1482"/>
                    <a:pt x="2620795" y="4121"/>
                  </a:cubicBezTo>
                  <a:cubicBezTo>
                    <a:pt x="2623434" y="6760"/>
                    <a:pt x="2624917" y="10339"/>
                    <a:pt x="2624917" y="14071"/>
                  </a:cubicBezTo>
                  <a:lnTo>
                    <a:pt x="2624917" y="843422"/>
                  </a:lnTo>
                  <a:cubicBezTo>
                    <a:pt x="2624917" y="847153"/>
                    <a:pt x="2623434" y="850732"/>
                    <a:pt x="2620795" y="853371"/>
                  </a:cubicBezTo>
                  <a:cubicBezTo>
                    <a:pt x="2618157" y="856010"/>
                    <a:pt x="2614578" y="857492"/>
                    <a:pt x="2610846" y="857492"/>
                  </a:cubicBezTo>
                  <a:lnTo>
                    <a:pt x="14071" y="857492"/>
                  </a:lnTo>
                  <a:cubicBezTo>
                    <a:pt x="10339" y="857492"/>
                    <a:pt x="6760" y="856010"/>
                    <a:pt x="4121" y="853371"/>
                  </a:cubicBezTo>
                  <a:cubicBezTo>
                    <a:pt x="1482" y="850732"/>
                    <a:pt x="0" y="847153"/>
                    <a:pt x="0" y="843422"/>
                  </a:cubicBezTo>
                  <a:lnTo>
                    <a:pt x="0" y="14071"/>
                  </a:lnTo>
                  <a:cubicBezTo>
                    <a:pt x="0" y="10339"/>
                    <a:pt x="1482" y="6760"/>
                    <a:pt x="4121" y="4121"/>
                  </a:cubicBezTo>
                  <a:cubicBezTo>
                    <a:pt x="6760" y="1482"/>
                    <a:pt x="10339" y="0"/>
                    <a:pt x="14071" y="0"/>
                  </a:cubicBezTo>
                  <a:close/>
                </a:path>
              </a:pathLst>
            </a:custGeom>
            <a:solidFill>
              <a:srgbClr val="8AB7E2"/>
            </a:solidFill>
          </p:spPr>
        </p:sp>
        <p:sp>
          <p:nvSpPr>
            <p:cNvPr name="TextBox 7" id="7"/>
            <p:cNvSpPr txBox="true"/>
            <p:nvPr/>
          </p:nvSpPr>
          <p:spPr>
            <a:xfrm>
              <a:off x="0" y="85725"/>
              <a:ext cx="2624917" cy="771767"/>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9752759" y="1937147"/>
            <a:ext cx="1862131" cy="1087754"/>
          </a:xfrm>
          <a:prstGeom prst="rect">
            <a:avLst/>
          </a:prstGeom>
        </p:spPr>
        <p:txBody>
          <a:bodyPr anchor="t" rtlCol="false" tIns="0" lIns="0" bIns="0" rIns="0">
            <a:spAutoFit/>
          </a:bodyPr>
          <a:lstStyle/>
          <a:p>
            <a:pPr algn="l">
              <a:lnSpc>
                <a:spcPts val="8159"/>
              </a:lnSpc>
            </a:pPr>
            <a:r>
              <a:rPr lang="en-US" sz="8499" spc="-696">
                <a:solidFill>
                  <a:srgbClr val="000000"/>
                </a:solidFill>
                <a:latin typeface="DM Sans"/>
                <a:ea typeface="DM Sans"/>
                <a:cs typeface="DM Sans"/>
                <a:sym typeface="DM Sans"/>
              </a:rPr>
              <a:t>01.</a:t>
            </a:r>
          </a:p>
        </p:txBody>
      </p:sp>
      <p:grpSp>
        <p:nvGrpSpPr>
          <p:cNvPr name="Group 9" id="9"/>
          <p:cNvGrpSpPr/>
          <p:nvPr/>
        </p:nvGrpSpPr>
        <p:grpSpPr>
          <a:xfrm rot="0">
            <a:off x="9144000" y="3862204"/>
            <a:ext cx="8253136" cy="2696086"/>
            <a:chOff x="0" y="0"/>
            <a:chExt cx="2624917" cy="857492"/>
          </a:xfrm>
        </p:grpSpPr>
        <p:sp>
          <p:nvSpPr>
            <p:cNvPr name="Freeform 10" id="10"/>
            <p:cNvSpPr/>
            <p:nvPr/>
          </p:nvSpPr>
          <p:spPr>
            <a:xfrm flipH="false" flipV="false" rot="0">
              <a:off x="0" y="0"/>
              <a:ext cx="2624917" cy="857492"/>
            </a:xfrm>
            <a:custGeom>
              <a:avLst/>
              <a:gdLst/>
              <a:ahLst/>
              <a:cxnLst/>
              <a:rect r="r" b="b" t="t" l="l"/>
              <a:pathLst>
                <a:path h="857492" w="2624917">
                  <a:moveTo>
                    <a:pt x="14071" y="0"/>
                  </a:moveTo>
                  <a:lnTo>
                    <a:pt x="2610846" y="0"/>
                  </a:lnTo>
                  <a:cubicBezTo>
                    <a:pt x="2614578" y="0"/>
                    <a:pt x="2618157" y="1482"/>
                    <a:pt x="2620795" y="4121"/>
                  </a:cubicBezTo>
                  <a:cubicBezTo>
                    <a:pt x="2623434" y="6760"/>
                    <a:pt x="2624917" y="10339"/>
                    <a:pt x="2624917" y="14071"/>
                  </a:cubicBezTo>
                  <a:lnTo>
                    <a:pt x="2624917" y="843422"/>
                  </a:lnTo>
                  <a:cubicBezTo>
                    <a:pt x="2624917" y="847153"/>
                    <a:pt x="2623434" y="850732"/>
                    <a:pt x="2620795" y="853371"/>
                  </a:cubicBezTo>
                  <a:cubicBezTo>
                    <a:pt x="2618157" y="856010"/>
                    <a:pt x="2614578" y="857492"/>
                    <a:pt x="2610846" y="857492"/>
                  </a:cubicBezTo>
                  <a:lnTo>
                    <a:pt x="14071" y="857492"/>
                  </a:lnTo>
                  <a:cubicBezTo>
                    <a:pt x="10339" y="857492"/>
                    <a:pt x="6760" y="856010"/>
                    <a:pt x="4121" y="853371"/>
                  </a:cubicBezTo>
                  <a:cubicBezTo>
                    <a:pt x="1482" y="850732"/>
                    <a:pt x="0" y="847153"/>
                    <a:pt x="0" y="843422"/>
                  </a:cubicBezTo>
                  <a:lnTo>
                    <a:pt x="0" y="14071"/>
                  </a:lnTo>
                  <a:cubicBezTo>
                    <a:pt x="0" y="10339"/>
                    <a:pt x="1482" y="6760"/>
                    <a:pt x="4121" y="4121"/>
                  </a:cubicBezTo>
                  <a:cubicBezTo>
                    <a:pt x="6760" y="1482"/>
                    <a:pt x="10339" y="0"/>
                    <a:pt x="14071" y="0"/>
                  </a:cubicBezTo>
                  <a:close/>
                </a:path>
              </a:pathLst>
            </a:custGeom>
            <a:solidFill>
              <a:srgbClr val="8AB7E2"/>
            </a:solidFill>
          </p:spPr>
        </p:sp>
        <p:sp>
          <p:nvSpPr>
            <p:cNvPr name="TextBox 11" id="11"/>
            <p:cNvSpPr txBox="true"/>
            <p:nvPr/>
          </p:nvSpPr>
          <p:spPr>
            <a:xfrm>
              <a:off x="0" y="85725"/>
              <a:ext cx="2624917" cy="771767"/>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9144000" y="6698645"/>
            <a:ext cx="8253136" cy="2696086"/>
            <a:chOff x="0" y="0"/>
            <a:chExt cx="2624917" cy="857492"/>
          </a:xfrm>
        </p:grpSpPr>
        <p:sp>
          <p:nvSpPr>
            <p:cNvPr name="Freeform 13" id="13"/>
            <p:cNvSpPr/>
            <p:nvPr/>
          </p:nvSpPr>
          <p:spPr>
            <a:xfrm flipH="false" flipV="false" rot="0">
              <a:off x="0" y="0"/>
              <a:ext cx="2624917" cy="857492"/>
            </a:xfrm>
            <a:custGeom>
              <a:avLst/>
              <a:gdLst/>
              <a:ahLst/>
              <a:cxnLst/>
              <a:rect r="r" b="b" t="t" l="l"/>
              <a:pathLst>
                <a:path h="857492" w="2624917">
                  <a:moveTo>
                    <a:pt x="14071" y="0"/>
                  </a:moveTo>
                  <a:lnTo>
                    <a:pt x="2610846" y="0"/>
                  </a:lnTo>
                  <a:cubicBezTo>
                    <a:pt x="2614578" y="0"/>
                    <a:pt x="2618157" y="1482"/>
                    <a:pt x="2620795" y="4121"/>
                  </a:cubicBezTo>
                  <a:cubicBezTo>
                    <a:pt x="2623434" y="6760"/>
                    <a:pt x="2624917" y="10339"/>
                    <a:pt x="2624917" y="14071"/>
                  </a:cubicBezTo>
                  <a:lnTo>
                    <a:pt x="2624917" y="843422"/>
                  </a:lnTo>
                  <a:cubicBezTo>
                    <a:pt x="2624917" y="847153"/>
                    <a:pt x="2623434" y="850732"/>
                    <a:pt x="2620795" y="853371"/>
                  </a:cubicBezTo>
                  <a:cubicBezTo>
                    <a:pt x="2618157" y="856010"/>
                    <a:pt x="2614578" y="857492"/>
                    <a:pt x="2610846" y="857492"/>
                  </a:cubicBezTo>
                  <a:lnTo>
                    <a:pt x="14071" y="857492"/>
                  </a:lnTo>
                  <a:cubicBezTo>
                    <a:pt x="10339" y="857492"/>
                    <a:pt x="6760" y="856010"/>
                    <a:pt x="4121" y="853371"/>
                  </a:cubicBezTo>
                  <a:cubicBezTo>
                    <a:pt x="1482" y="850732"/>
                    <a:pt x="0" y="847153"/>
                    <a:pt x="0" y="843422"/>
                  </a:cubicBezTo>
                  <a:lnTo>
                    <a:pt x="0" y="14071"/>
                  </a:lnTo>
                  <a:cubicBezTo>
                    <a:pt x="0" y="10339"/>
                    <a:pt x="1482" y="6760"/>
                    <a:pt x="4121" y="4121"/>
                  </a:cubicBezTo>
                  <a:cubicBezTo>
                    <a:pt x="6760" y="1482"/>
                    <a:pt x="10339" y="0"/>
                    <a:pt x="14071" y="0"/>
                  </a:cubicBezTo>
                  <a:close/>
                </a:path>
              </a:pathLst>
            </a:custGeom>
            <a:solidFill>
              <a:srgbClr val="8AB7E2"/>
            </a:solidFill>
          </p:spPr>
        </p:sp>
        <p:sp>
          <p:nvSpPr>
            <p:cNvPr name="TextBox 14" id="14"/>
            <p:cNvSpPr txBox="true"/>
            <p:nvPr/>
          </p:nvSpPr>
          <p:spPr>
            <a:xfrm>
              <a:off x="0" y="85725"/>
              <a:ext cx="2624917" cy="771767"/>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9752759" y="4772119"/>
            <a:ext cx="1862131" cy="1087754"/>
          </a:xfrm>
          <a:prstGeom prst="rect">
            <a:avLst/>
          </a:prstGeom>
        </p:spPr>
        <p:txBody>
          <a:bodyPr anchor="t" rtlCol="false" tIns="0" lIns="0" bIns="0" rIns="0">
            <a:spAutoFit/>
          </a:bodyPr>
          <a:lstStyle/>
          <a:p>
            <a:pPr algn="l">
              <a:lnSpc>
                <a:spcPts val="8159"/>
              </a:lnSpc>
            </a:pPr>
            <a:r>
              <a:rPr lang="en-US" sz="8499" spc="-696">
                <a:solidFill>
                  <a:srgbClr val="000000"/>
                </a:solidFill>
                <a:latin typeface="DM Sans"/>
                <a:ea typeface="DM Sans"/>
                <a:cs typeface="DM Sans"/>
                <a:sym typeface="DM Sans"/>
              </a:rPr>
              <a:t>02.</a:t>
            </a:r>
          </a:p>
        </p:txBody>
      </p:sp>
      <p:sp>
        <p:nvSpPr>
          <p:cNvPr name="TextBox 16" id="16"/>
          <p:cNvSpPr txBox="true"/>
          <p:nvPr/>
        </p:nvSpPr>
        <p:spPr>
          <a:xfrm rot="0">
            <a:off x="9752759" y="7607092"/>
            <a:ext cx="1862131" cy="1087754"/>
          </a:xfrm>
          <a:prstGeom prst="rect">
            <a:avLst/>
          </a:prstGeom>
        </p:spPr>
        <p:txBody>
          <a:bodyPr anchor="t" rtlCol="false" tIns="0" lIns="0" bIns="0" rIns="0">
            <a:spAutoFit/>
          </a:bodyPr>
          <a:lstStyle/>
          <a:p>
            <a:pPr algn="l">
              <a:lnSpc>
                <a:spcPts val="8159"/>
              </a:lnSpc>
            </a:pPr>
            <a:r>
              <a:rPr lang="en-US" sz="8499" spc="-696">
                <a:solidFill>
                  <a:srgbClr val="000000"/>
                </a:solidFill>
                <a:latin typeface="DM Sans"/>
                <a:ea typeface="DM Sans"/>
                <a:cs typeface="DM Sans"/>
                <a:sym typeface="DM Sans"/>
              </a:rPr>
              <a:t>03.</a:t>
            </a:r>
          </a:p>
        </p:txBody>
      </p:sp>
      <p:sp>
        <p:nvSpPr>
          <p:cNvPr name="TextBox 17" id="17"/>
          <p:cNvSpPr txBox="true"/>
          <p:nvPr/>
        </p:nvSpPr>
        <p:spPr>
          <a:xfrm rot="0">
            <a:off x="11452328" y="1154655"/>
            <a:ext cx="5730089" cy="2611755"/>
          </a:xfrm>
          <a:prstGeom prst="rect">
            <a:avLst/>
          </a:prstGeom>
        </p:spPr>
        <p:txBody>
          <a:bodyPr anchor="t" rtlCol="false" tIns="0" lIns="0" bIns="0" rIns="0">
            <a:spAutoFit/>
          </a:bodyPr>
          <a:lstStyle/>
          <a:p>
            <a:pPr algn="just" marL="0" indent="0" lvl="0">
              <a:lnSpc>
                <a:spcPts val="1889"/>
              </a:lnSpc>
              <a:spcBef>
                <a:spcPct val="0"/>
              </a:spcBef>
            </a:pPr>
            <a:r>
              <a:rPr lang="en-US" sz="1399" spc="22">
                <a:solidFill>
                  <a:srgbClr val="000000"/>
                </a:solidFill>
                <a:latin typeface="DM Sans Bold"/>
                <a:ea typeface="DM Sans Bold"/>
                <a:cs typeface="DM Sans Bold"/>
                <a:sym typeface="DM Sans Bold"/>
              </a:rPr>
              <a:t>Aut</a:t>
            </a:r>
            <a:r>
              <a:rPr lang="en-US" sz="1399" spc="22" u="none">
                <a:solidFill>
                  <a:srgbClr val="000000"/>
                </a:solidFill>
                <a:latin typeface="DM Sans Bold"/>
                <a:ea typeface="DM Sans Bold"/>
                <a:cs typeface="DM Sans Bold"/>
                <a:sym typeface="DM Sans Bold"/>
              </a:rPr>
              <a:t>omated Review Scraping:</a:t>
            </a:r>
          </a:p>
          <a:p>
            <a:pPr algn="just" marL="0" indent="0" lvl="0">
              <a:lnSpc>
                <a:spcPts val="1889"/>
              </a:lnSpc>
              <a:spcBef>
                <a:spcPct val="0"/>
              </a:spcBef>
            </a:pPr>
          </a:p>
          <a:p>
            <a:pPr algn="just" marL="302259" indent="-151129" lvl="1">
              <a:lnSpc>
                <a:spcPts val="1889"/>
              </a:lnSpc>
              <a:spcBef>
                <a:spcPct val="0"/>
              </a:spcBef>
              <a:buFont typeface="Arial"/>
              <a:buChar char="•"/>
            </a:pPr>
            <a:r>
              <a:rPr lang="en-US" sz="1399" spc="22" u="none">
                <a:solidFill>
                  <a:srgbClr val="000000"/>
                </a:solidFill>
                <a:latin typeface="DM Sans"/>
                <a:ea typeface="DM Sans"/>
                <a:cs typeface="DM Sans"/>
                <a:sym typeface="DM Sans"/>
              </a:rPr>
              <a:t>Multi-page scraping: Extracts reviews from multiple pages of an Amazon product review section.</a:t>
            </a:r>
          </a:p>
          <a:p>
            <a:pPr algn="just" marL="302259" indent="-151129" lvl="1">
              <a:lnSpc>
                <a:spcPts val="1889"/>
              </a:lnSpc>
              <a:spcBef>
                <a:spcPct val="0"/>
              </a:spcBef>
              <a:buFont typeface="Arial"/>
              <a:buChar char="•"/>
            </a:pPr>
            <a:r>
              <a:rPr lang="en-US" sz="1399" spc="22" u="none">
                <a:solidFill>
                  <a:srgbClr val="000000"/>
                </a:solidFill>
                <a:latin typeface="DM Sans"/>
                <a:ea typeface="DM Sans"/>
                <a:cs typeface="DM Sans"/>
                <a:sym typeface="DM Sans"/>
              </a:rPr>
              <a:t>Comprehensive review data: Captures key information from each review.</a:t>
            </a:r>
          </a:p>
          <a:p>
            <a:pPr algn="just" marL="302259" indent="-151129" lvl="1">
              <a:lnSpc>
                <a:spcPts val="1889"/>
              </a:lnSpc>
              <a:spcBef>
                <a:spcPct val="0"/>
              </a:spcBef>
              <a:buFont typeface="Arial"/>
              <a:buChar char="•"/>
            </a:pPr>
            <a:r>
              <a:rPr lang="en-US" sz="1399" spc="22" u="none">
                <a:solidFill>
                  <a:srgbClr val="000000"/>
                </a:solidFill>
                <a:latin typeface="DM Sans"/>
                <a:ea typeface="DM Sans"/>
                <a:cs typeface="DM Sans"/>
                <a:sym typeface="DM Sans"/>
              </a:rPr>
              <a:t>Robust error handling: Includes retries for handling timeout exceptions and missing elements during the scraping process.</a:t>
            </a:r>
          </a:p>
          <a:p>
            <a:pPr algn="just" marL="302259" indent="-151129" lvl="1">
              <a:lnSpc>
                <a:spcPts val="1889"/>
              </a:lnSpc>
              <a:spcBef>
                <a:spcPct val="0"/>
              </a:spcBef>
              <a:buFont typeface="Arial"/>
              <a:buChar char="•"/>
            </a:pPr>
            <a:r>
              <a:rPr lang="en-US" sz="1399" spc="22" u="none">
                <a:solidFill>
                  <a:srgbClr val="000000"/>
                </a:solidFill>
                <a:latin typeface="DM Sans"/>
                <a:ea typeface="DM Sans"/>
                <a:cs typeface="DM Sans"/>
                <a:sym typeface="DM Sans"/>
              </a:rPr>
              <a:t>Proxy support: Allows using a proxy server for bypassing geographical restrictions or avoiding rate limiting.</a:t>
            </a:r>
          </a:p>
          <a:p>
            <a:pPr algn="just" marL="0" indent="0" lvl="0">
              <a:lnSpc>
                <a:spcPts val="1889"/>
              </a:lnSpc>
              <a:spcBef>
                <a:spcPct val="0"/>
              </a:spcBef>
            </a:pPr>
          </a:p>
        </p:txBody>
      </p:sp>
      <p:sp>
        <p:nvSpPr>
          <p:cNvPr name="TextBox 18" id="18"/>
          <p:cNvSpPr txBox="true"/>
          <p:nvPr/>
        </p:nvSpPr>
        <p:spPr>
          <a:xfrm rot="0">
            <a:off x="11452328" y="3898075"/>
            <a:ext cx="5730089" cy="2849880"/>
          </a:xfrm>
          <a:prstGeom prst="rect">
            <a:avLst/>
          </a:prstGeom>
        </p:spPr>
        <p:txBody>
          <a:bodyPr anchor="t" rtlCol="false" tIns="0" lIns="0" bIns="0" rIns="0">
            <a:spAutoFit/>
          </a:bodyPr>
          <a:lstStyle/>
          <a:p>
            <a:pPr algn="l" marL="0" indent="0" lvl="0">
              <a:lnSpc>
                <a:spcPts val="1889"/>
              </a:lnSpc>
              <a:spcBef>
                <a:spcPct val="0"/>
              </a:spcBef>
            </a:pPr>
            <a:r>
              <a:rPr lang="en-US" sz="1399" spc="22">
                <a:solidFill>
                  <a:srgbClr val="000000"/>
                </a:solidFill>
                <a:latin typeface="DM Sans Bold"/>
                <a:ea typeface="DM Sans Bold"/>
                <a:cs typeface="DM Sans Bold"/>
                <a:sym typeface="DM Sans Bold"/>
              </a:rPr>
              <a:t>Multi-fac</a:t>
            </a:r>
            <a:r>
              <a:rPr lang="en-US" sz="1399" spc="22" u="none">
                <a:solidFill>
                  <a:srgbClr val="000000"/>
                </a:solidFill>
                <a:latin typeface="DM Sans Bold"/>
                <a:ea typeface="DM Sans Bold"/>
                <a:cs typeface="DM Sans Bold"/>
                <a:sym typeface="DM Sans Bold"/>
              </a:rPr>
              <a:t>eted and Aspect-Based Sentiment Analysis:</a:t>
            </a:r>
          </a:p>
          <a:p>
            <a:pPr algn="l" marL="0" indent="0" lvl="0">
              <a:lnSpc>
                <a:spcPts val="1889"/>
              </a:lnSpc>
              <a:spcBef>
                <a:spcPct val="0"/>
              </a:spcBef>
            </a:pPr>
          </a:p>
          <a:p>
            <a:pPr algn="just" marL="302259" indent="-151129" lvl="1">
              <a:lnSpc>
                <a:spcPts val="1889"/>
              </a:lnSpc>
              <a:spcBef>
                <a:spcPct val="0"/>
              </a:spcBef>
              <a:buFont typeface="Arial"/>
              <a:buChar char="•"/>
            </a:pPr>
            <a:r>
              <a:rPr lang="en-US" sz="1399" spc="22" u="none">
                <a:solidFill>
                  <a:srgbClr val="000000"/>
                </a:solidFill>
                <a:latin typeface="DM Sans"/>
                <a:ea typeface="DM Sans"/>
                <a:cs typeface="DM Sans"/>
                <a:sym typeface="DM Sans"/>
              </a:rPr>
              <a:t>NLTK SentimentIntensityAnalyzer (VADER):</a:t>
            </a:r>
          </a:p>
          <a:p>
            <a:pPr algn="just" marL="604518" indent="-201506" lvl="2">
              <a:lnSpc>
                <a:spcPts val="1889"/>
              </a:lnSpc>
              <a:spcBef>
                <a:spcPct val="0"/>
              </a:spcBef>
              <a:buFont typeface="Arial"/>
              <a:buChar char="⚬"/>
            </a:pPr>
            <a:r>
              <a:rPr lang="en-US" sz="1399" spc="22" u="none">
                <a:solidFill>
                  <a:srgbClr val="000000"/>
                </a:solidFill>
                <a:latin typeface="DM Sans"/>
                <a:ea typeface="DM Sans"/>
                <a:cs typeface="DM Sans"/>
                <a:sym typeface="DM Sans"/>
              </a:rPr>
              <a:t>Computes sentiment scores for each review using a lexicon-based approach and utilizes a pre-trained BERTweet model for more advanced sentiment classification.</a:t>
            </a:r>
          </a:p>
          <a:p>
            <a:pPr algn="just" marL="302259" indent="-151129" lvl="1">
              <a:lnSpc>
                <a:spcPts val="1889"/>
              </a:lnSpc>
              <a:spcBef>
                <a:spcPct val="0"/>
              </a:spcBef>
              <a:buFont typeface="Arial"/>
              <a:buChar char="•"/>
            </a:pPr>
            <a:r>
              <a:rPr lang="en-US" sz="1399" spc="22" u="none">
                <a:solidFill>
                  <a:srgbClr val="000000"/>
                </a:solidFill>
                <a:latin typeface="DM Sans"/>
                <a:ea typeface="DM Sans"/>
                <a:cs typeface="DM Sans"/>
                <a:sym typeface="DM Sans"/>
              </a:rPr>
              <a:t>ABSA with DeBERTa model:</a:t>
            </a:r>
          </a:p>
          <a:p>
            <a:pPr algn="just" marL="604518" indent="-201506" lvl="2">
              <a:lnSpc>
                <a:spcPts val="1889"/>
              </a:lnSpc>
              <a:spcBef>
                <a:spcPct val="0"/>
              </a:spcBef>
              <a:buFont typeface="Arial"/>
              <a:buChar char="⚬"/>
            </a:pPr>
            <a:r>
              <a:rPr lang="en-US" sz="1399" spc="22" u="none">
                <a:solidFill>
                  <a:srgbClr val="000000"/>
                </a:solidFill>
                <a:latin typeface="DM Sans"/>
                <a:ea typeface="DM Sans"/>
                <a:cs typeface="DM Sans"/>
                <a:sym typeface="DM Sans"/>
              </a:rPr>
              <a:t>Employs a pre-trained DeBERTa model specialized for ABSA to analyze the sentiment specifically towards each extracted aspect.</a:t>
            </a:r>
          </a:p>
          <a:p>
            <a:pPr algn="just" marL="0" indent="0" lvl="0">
              <a:lnSpc>
                <a:spcPts val="1889"/>
              </a:lnSpc>
              <a:spcBef>
                <a:spcPct val="0"/>
              </a:spcBef>
            </a:pPr>
          </a:p>
        </p:txBody>
      </p:sp>
      <p:sp>
        <p:nvSpPr>
          <p:cNvPr name="TextBox 19" id="19"/>
          <p:cNvSpPr txBox="true"/>
          <p:nvPr/>
        </p:nvSpPr>
        <p:spPr>
          <a:xfrm rot="0">
            <a:off x="11452328" y="6731286"/>
            <a:ext cx="5730089" cy="2611755"/>
          </a:xfrm>
          <a:prstGeom prst="rect">
            <a:avLst/>
          </a:prstGeom>
        </p:spPr>
        <p:txBody>
          <a:bodyPr anchor="t" rtlCol="false" tIns="0" lIns="0" bIns="0" rIns="0">
            <a:spAutoFit/>
          </a:bodyPr>
          <a:lstStyle/>
          <a:p>
            <a:pPr algn="just" marL="0" indent="0" lvl="0">
              <a:lnSpc>
                <a:spcPts val="1890"/>
              </a:lnSpc>
              <a:spcBef>
                <a:spcPct val="0"/>
              </a:spcBef>
            </a:pPr>
            <a:r>
              <a:rPr lang="en-US" sz="1400" spc="22">
                <a:solidFill>
                  <a:srgbClr val="000000"/>
                </a:solidFill>
                <a:latin typeface="DM Sans Bold"/>
                <a:ea typeface="DM Sans Bold"/>
                <a:cs typeface="DM Sans Bold"/>
                <a:sym typeface="DM Sans Bold"/>
              </a:rPr>
              <a:t>Data Integrati</a:t>
            </a:r>
            <a:r>
              <a:rPr lang="en-US" sz="1400" spc="22" u="none">
                <a:solidFill>
                  <a:srgbClr val="000000"/>
                </a:solidFill>
                <a:latin typeface="DM Sans Bold"/>
                <a:ea typeface="DM Sans Bold"/>
                <a:cs typeface="DM Sans Bold"/>
                <a:sym typeface="DM Sans Bold"/>
              </a:rPr>
              <a:t>on &amp; Visualization:</a:t>
            </a:r>
          </a:p>
          <a:p>
            <a:pPr algn="just" marL="0" indent="0" lvl="0">
              <a:lnSpc>
                <a:spcPts val="1890"/>
              </a:lnSpc>
              <a:spcBef>
                <a:spcPct val="0"/>
              </a:spcBef>
            </a:pPr>
          </a:p>
          <a:p>
            <a:pPr algn="just" marL="302261" indent="-151130" lvl="1">
              <a:lnSpc>
                <a:spcPts val="1890"/>
              </a:lnSpc>
              <a:spcBef>
                <a:spcPct val="0"/>
              </a:spcBef>
              <a:buFont typeface="Arial"/>
              <a:buChar char="•"/>
            </a:pPr>
            <a:r>
              <a:rPr lang="en-US" sz="1400" spc="22" u="none">
                <a:solidFill>
                  <a:srgbClr val="000000"/>
                </a:solidFill>
                <a:latin typeface="DM Sans"/>
                <a:ea typeface="DM Sans"/>
                <a:cs typeface="DM Sans"/>
                <a:sym typeface="DM Sans"/>
              </a:rPr>
              <a:t>Combines sentiment scores: Integrates sentiment analysis results (from both VADER and BERTweet) and ABSA results into a unified DataFrame.</a:t>
            </a:r>
          </a:p>
          <a:p>
            <a:pPr algn="just" marL="302261" indent="-151130" lvl="1">
              <a:lnSpc>
                <a:spcPts val="1890"/>
              </a:lnSpc>
              <a:spcBef>
                <a:spcPct val="0"/>
              </a:spcBef>
              <a:buFont typeface="Arial"/>
              <a:buChar char="•"/>
            </a:pPr>
            <a:r>
              <a:rPr lang="en-US" sz="1400" spc="22" u="none">
                <a:solidFill>
                  <a:srgbClr val="000000"/>
                </a:solidFill>
                <a:latin typeface="DM Sans"/>
                <a:ea typeface="DM Sans"/>
                <a:cs typeface="DM Sans"/>
                <a:sym typeface="DM Sans"/>
              </a:rPr>
              <a:t>Saves updated data: Writes the complete data with sentiment and ABSA scores to a new CSV file ("updated_reviews.csv").</a:t>
            </a:r>
          </a:p>
          <a:p>
            <a:pPr algn="just" marL="302261" indent="-151130" lvl="1">
              <a:lnSpc>
                <a:spcPts val="1890"/>
              </a:lnSpc>
              <a:spcBef>
                <a:spcPct val="0"/>
              </a:spcBef>
              <a:buFont typeface="Arial"/>
              <a:buChar char="•"/>
            </a:pPr>
            <a:r>
              <a:rPr lang="en-US" sz="1400" spc="22" u="none">
                <a:solidFill>
                  <a:srgbClr val="000000"/>
                </a:solidFill>
                <a:latin typeface="DM Sans"/>
                <a:ea typeface="DM Sans"/>
                <a:cs typeface="DM Sans"/>
                <a:sym typeface="DM Sans"/>
              </a:rPr>
              <a:t>Basic visualization: Includes code for generating bar charts to represent the distribution of positive, negative, and neutral sentiments in the reviews.</a:t>
            </a:r>
          </a:p>
          <a:p>
            <a:pPr algn="just" marL="0" indent="0" lvl="0">
              <a:lnSpc>
                <a:spcPts val="1890"/>
              </a:lnSpc>
              <a:spcBef>
                <a:spcPct val="0"/>
              </a:spcBef>
            </a:pPr>
          </a:p>
        </p:txBody>
      </p:sp>
      <p:sp>
        <p:nvSpPr>
          <p:cNvPr name="Freeform 20" id="20"/>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2" id="22"/>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3" id="2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4" id="24"/>
          <p:cNvSpPr/>
          <p:nvPr/>
        </p:nvSpPr>
        <p:spPr>
          <a:xfrm flipH="false" flipV="false" rot="0">
            <a:off x="6616122" y="1366371"/>
            <a:ext cx="2421470" cy="2115760"/>
          </a:xfrm>
          <a:custGeom>
            <a:avLst/>
            <a:gdLst/>
            <a:ahLst/>
            <a:cxnLst/>
            <a:rect r="r" b="b" t="t" l="l"/>
            <a:pathLst>
              <a:path h="2115760" w="2421470">
                <a:moveTo>
                  <a:pt x="0" y="0"/>
                </a:moveTo>
                <a:lnTo>
                  <a:pt x="2421470" y="0"/>
                </a:lnTo>
                <a:lnTo>
                  <a:pt x="2421470" y="2115759"/>
                </a:lnTo>
                <a:lnTo>
                  <a:pt x="0" y="211575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flipV="true">
            <a:off x="0" y="4348578"/>
            <a:ext cx="18288000"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097550"/>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097550"/>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632622" y="4101870"/>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097550"/>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Freeform 16" id="16"/>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8" id="18"/>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9" id="19"/>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0" id="20"/>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1" id="21"/>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2" id="22"/>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3" id="23"/>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24" id="24"/>
          <p:cNvSpPr/>
          <p:nvPr/>
        </p:nvSpPr>
        <p:spPr>
          <a:xfrm flipH="false" flipV="false" rot="0">
            <a:off x="2478094" y="645212"/>
            <a:ext cx="2612809" cy="3479528"/>
          </a:xfrm>
          <a:custGeom>
            <a:avLst/>
            <a:gdLst/>
            <a:ahLst/>
            <a:cxnLst/>
            <a:rect r="r" b="b" t="t" l="l"/>
            <a:pathLst>
              <a:path h="3479528" w="2612809">
                <a:moveTo>
                  <a:pt x="0" y="0"/>
                </a:moveTo>
                <a:lnTo>
                  <a:pt x="2612810" y="0"/>
                </a:lnTo>
                <a:lnTo>
                  <a:pt x="2612810" y="3479528"/>
                </a:lnTo>
                <a:lnTo>
                  <a:pt x="0" y="3479528"/>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TextBox 25" id="25"/>
          <p:cNvSpPr txBox="true"/>
          <p:nvPr/>
        </p:nvSpPr>
        <p:spPr>
          <a:xfrm rot="0">
            <a:off x="4732501" y="2212183"/>
            <a:ext cx="8822997" cy="1177290"/>
          </a:xfrm>
          <a:prstGeom prst="rect">
            <a:avLst/>
          </a:prstGeom>
        </p:spPr>
        <p:txBody>
          <a:bodyPr anchor="t" rtlCol="false" tIns="0" lIns="0" bIns="0" rIns="0">
            <a:spAutoFit/>
          </a:bodyPr>
          <a:lstStyle/>
          <a:p>
            <a:pPr algn="ctr" marL="0" indent="0" lvl="1">
              <a:lnSpc>
                <a:spcPts val="8730"/>
              </a:lnSpc>
              <a:spcBef>
                <a:spcPct val="0"/>
              </a:spcBef>
            </a:pPr>
            <a:r>
              <a:rPr lang="en-US" sz="9000">
                <a:solidFill>
                  <a:srgbClr val="000000"/>
                </a:solidFill>
                <a:latin typeface="DM Sans Bold"/>
                <a:ea typeface="DM Sans Bold"/>
                <a:cs typeface="DM Sans Bold"/>
                <a:sym typeface="DM Sans Bold"/>
              </a:rPr>
              <a:t>Process Flow</a:t>
            </a:r>
          </a:p>
        </p:txBody>
      </p:sp>
      <p:sp>
        <p:nvSpPr>
          <p:cNvPr name="TextBox 26" id="26"/>
          <p:cNvSpPr txBox="true"/>
          <p:nvPr/>
        </p:nvSpPr>
        <p:spPr>
          <a:xfrm rot="0">
            <a:off x="2227066" y="4889676"/>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ea typeface="DM Sans Bold"/>
                <a:cs typeface="DM Sans Bold"/>
                <a:sym typeface="DM Sans Bold"/>
              </a:rPr>
              <a:t>01</a:t>
            </a:r>
          </a:p>
        </p:txBody>
      </p:sp>
      <p:sp>
        <p:nvSpPr>
          <p:cNvPr name="TextBox 27" id="27"/>
          <p:cNvSpPr txBox="true"/>
          <p:nvPr/>
        </p:nvSpPr>
        <p:spPr>
          <a:xfrm rot="0">
            <a:off x="5948468" y="4889676"/>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ea typeface="DM Sans Bold"/>
                <a:cs typeface="DM Sans Bold"/>
                <a:sym typeface="DM Sans Bold"/>
              </a:rPr>
              <a:t>02</a:t>
            </a:r>
          </a:p>
        </p:txBody>
      </p:sp>
      <p:sp>
        <p:nvSpPr>
          <p:cNvPr name="TextBox 28" id="28"/>
          <p:cNvSpPr txBox="true"/>
          <p:nvPr/>
        </p:nvSpPr>
        <p:spPr>
          <a:xfrm rot="0">
            <a:off x="2227066" y="5702477"/>
            <a:ext cx="2505435" cy="2327911"/>
          </a:xfrm>
          <a:prstGeom prst="rect">
            <a:avLst/>
          </a:prstGeom>
        </p:spPr>
        <p:txBody>
          <a:bodyPr anchor="t" rtlCol="false" tIns="0" lIns="0" bIns="0" rIns="0">
            <a:spAutoFit/>
          </a:bodyPr>
          <a:lstStyle/>
          <a:p>
            <a:pPr algn="l">
              <a:lnSpc>
                <a:spcPts val="3119"/>
              </a:lnSpc>
            </a:pPr>
            <a:r>
              <a:rPr lang="en-US" sz="1999">
                <a:solidFill>
                  <a:srgbClr val="000000"/>
                </a:solidFill>
                <a:latin typeface="DM Sans"/>
                <a:ea typeface="DM Sans"/>
                <a:cs typeface="DM Sans"/>
                <a:sym typeface="DM Sans"/>
              </a:rPr>
              <a:t>Data Collection Web scraping with Python to gather Intel product reviews from various online sources.</a:t>
            </a:r>
          </a:p>
        </p:txBody>
      </p:sp>
      <p:sp>
        <p:nvSpPr>
          <p:cNvPr name="TextBox 29" id="29"/>
          <p:cNvSpPr txBox="true"/>
          <p:nvPr/>
        </p:nvSpPr>
        <p:spPr>
          <a:xfrm rot="0">
            <a:off x="5948468" y="5702477"/>
            <a:ext cx="2999562" cy="3108961"/>
          </a:xfrm>
          <a:prstGeom prst="rect">
            <a:avLst/>
          </a:prstGeom>
        </p:spPr>
        <p:txBody>
          <a:bodyPr anchor="t" rtlCol="false" tIns="0" lIns="0" bIns="0" rIns="0">
            <a:spAutoFit/>
          </a:bodyPr>
          <a:lstStyle/>
          <a:p>
            <a:pPr algn="l">
              <a:lnSpc>
                <a:spcPts val="3119"/>
              </a:lnSpc>
            </a:pPr>
            <a:r>
              <a:rPr lang="en-US" sz="1999">
                <a:solidFill>
                  <a:srgbClr val="000000"/>
                </a:solidFill>
                <a:latin typeface="DM Sans"/>
                <a:ea typeface="DM Sans"/>
                <a:cs typeface="DM Sans"/>
                <a:sym typeface="DM Sans"/>
              </a:rPr>
              <a:t>Multi-Model Analysis Applying multiple sentiment analysis models (FastText, LSTM, NLTK, RoBERTa, ULMFiT, VADER) to classify sentiments in the collected reviews.</a:t>
            </a:r>
          </a:p>
        </p:txBody>
      </p:sp>
      <p:sp>
        <p:nvSpPr>
          <p:cNvPr name="TextBox 30" id="30"/>
          <p:cNvSpPr txBox="true"/>
          <p:nvPr/>
        </p:nvSpPr>
        <p:spPr>
          <a:xfrm rot="0">
            <a:off x="9671930" y="4889676"/>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ea typeface="DM Sans Bold"/>
                <a:cs typeface="DM Sans Bold"/>
                <a:sym typeface="DM Sans Bold"/>
              </a:rPr>
              <a:t>03</a:t>
            </a:r>
          </a:p>
        </p:txBody>
      </p:sp>
      <p:sp>
        <p:nvSpPr>
          <p:cNvPr name="TextBox 31" id="31"/>
          <p:cNvSpPr txBox="true"/>
          <p:nvPr/>
        </p:nvSpPr>
        <p:spPr>
          <a:xfrm rot="0">
            <a:off x="9671930" y="5702477"/>
            <a:ext cx="3014284" cy="2718436"/>
          </a:xfrm>
          <a:prstGeom prst="rect">
            <a:avLst/>
          </a:prstGeom>
        </p:spPr>
        <p:txBody>
          <a:bodyPr anchor="t" rtlCol="false" tIns="0" lIns="0" bIns="0" rIns="0">
            <a:spAutoFit/>
          </a:bodyPr>
          <a:lstStyle/>
          <a:p>
            <a:pPr algn="l">
              <a:lnSpc>
                <a:spcPts val="3119"/>
              </a:lnSpc>
            </a:pPr>
            <a:r>
              <a:rPr lang="en-US" sz="1999">
                <a:solidFill>
                  <a:srgbClr val="000000"/>
                </a:solidFill>
                <a:latin typeface="DM Sans"/>
                <a:ea typeface="DM Sans"/>
                <a:cs typeface="DM Sans"/>
                <a:sym typeface="DM Sans"/>
              </a:rPr>
              <a:t>Visualization Creating word clouds for positive, negative, and neutral reviews to visually represent common themes and frequently mentioned terms.</a:t>
            </a:r>
          </a:p>
        </p:txBody>
      </p:sp>
      <p:sp>
        <p:nvSpPr>
          <p:cNvPr name="TextBox 32" id="32"/>
          <p:cNvSpPr txBox="true"/>
          <p:nvPr/>
        </p:nvSpPr>
        <p:spPr>
          <a:xfrm rot="0">
            <a:off x="13414442" y="4889676"/>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ea typeface="DM Sans Bold"/>
                <a:cs typeface="DM Sans Bold"/>
                <a:sym typeface="DM Sans Bold"/>
              </a:rPr>
              <a:t>04</a:t>
            </a:r>
          </a:p>
        </p:txBody>
      </p:sp>
      <p:sp>
        <p:nvSpPr>
          <p:cNvPr name="TextBox 33" id="33"/>
          <p:cNvSpPr txBox="true"/>
          <p:nvPr/>
        </p:nvSpPr>
        <p:spPr>
          <a:xfrm rot="0">
            <a:off x="13414442" y="5702477"/>
            <a:ext cx="3369704" cy="2718436"/>
          </a:xfrm>
          <a:prstGeom prst="rect">
            <a:avLst/>
          </a:prstGeom>
        </p:spPr>
        <p:txBody>
          <a:bodyPr anchor="t" rtlCol="false" tIns="0" lIns="0" bIns="0" rIns="0">
            <a:spAutoFit/>
          </a:bodyPr>
          <a:lstStyle/>
          <a:p>
            <a:pPr algn="l">
              <a:lnSpc>
                <a:spcPts val="3119"/>
              </a:lnSpc>
            </a:pPr>
            <a:r>
              <a:rPr lang="en-US" sz="1999">
                <a:solidFill>
                  <a:srgbClr val="000000"/>
                </a:solidFill>
                <a:latin typeface="DM Sans"/>
                <a:ea typeface="DM Sans"/>
                <a:cs typeface="DM Sans"/>
                <a:sym typeface="DM Sans"/>
              </a:rPr>
              <a:t>Aspect-Based Analysis Using ABSA with DeBERTa to identify specific product aspects and their associated sentiments, providing detailed insights for product improvement.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5839451" y="1028700"/>
            <a:ext cx="2027197" cy="966178"/>
            <a:chOff x="0" y="0"/>
            <a:chExt cx="2065940" cy="984643"/>
          </a:xfrm>
        </p:grpSpPr>
        <p:sp>
          <p:nvSpPr>
            <p:cNvPr name="Freeform 4" id="4"/>
            <p:cNvSpPr/>
            <p:nvPr/>
          </p:nvSpPr>
          <p:spPr>
            <a:xfrm flipH="false" flipV="false" rot="0">
              <a:off x="0" y="0"/>
              <a:ext cx="2065940" cy="984643"/>
            </a:xfrm>
            <a:custGeom>
              <a:avLst/>
              <a:gdLst/>
              <a:ahLst/>
              <a:cxnLst/>
              <a:rect r="r" b="b" t="t" l="l"/>
              <a:pathLst>
                <a:path h="984643" w="2065940">
                  <a:moveTo>
                    <a:pt x="57285" y="0"/>
                  </a:moveTo>
                  <a:lnTo>
                    <a:pt x="2008655" y="0"/>
                  </a:lnTo>
                  <a:cubicBezTo>
                    <a:pt x="2040293" y="0"/>
                    <a:pt x="2065940" y="25648"/>
                    <a:pt x="2065940" y="57285"/>
                  </a:cubicBezTo>
                  <a:lnTo>
                    <a:pt x="2065940" y="927358"/>
                  </a:lnTo>
                  <a:cubicBezTo>
                    <a:pt x="2065940" y="958996"/>
                    <a:pt x="2040293" y="984643"/>
                    <a:pt x="2008655" y="984643"/>
                  </a:cubicBezTo>
                  <a:lnTo>
                    <a:pt x="57285" y="984643"/>
                  </a:lnTo>
                  <a:cubicBezTo>
                    <a:pt x="25648" y="984643"/>
                    <a:pt x="0" y="958996"/>
                    <a:pt x="0" y="927358"/>
                  </a:cubicBezTo>
                  <a:lnTo>
                    <a:pt x="0" y="57285"/>
                  </a:lnTo>
                  <a:cubicBezTo>
                    <a:pt x="0" y="25648"/>
                    <a:pt x="25648" y="0"/>
                    <a:pt x="57285" y="0"/>
                  </a:cubicBezTo>
                  <a:close/>
                </a:path>
              </a:pathLst>
            </a:custGeom>
            <a:solidFill>
              <a:srgbClr val="8AB7E2"/>
            </a:solidFill>
            <a:ln w="9525" cap="sq">
              <a:solidFill>
                <a:srgbClr val="000000"/>
              </a:solidFill>
              <a:prstDash val="solid"/>
              <a:miter/>
            </a:ln>
          </p:spPr>
        </p:sp>
        <p:sp>
          <p:nvSpPr>
            <p:cNvPr name="TextBox 5" id="5"/>
            <p:cNvSpPr txBox="true"/>
            <p:nvPr/>
          </p:nvSpPr>
          <p:spPr>
            <a:xfrm>
              <a:off x="0" y="-38100"/>
              <a:ext cx="2065940" cy="1022743"/>
            </a:xfrm>
            <a:prstGeom prst="rect">
              <a:avLst/>
            </a:prstGeom>
          </p:spPr>
          <p:txBody>
            <a:bodyPr anchor="ctr" rtlCol="false" tIns="50800" lIns="50800" bIns="50800" rIns="50800"/>
            <a:lstStyle/>
            <a:p>
              <a:pPr algn="ctr" marL="0" indent="0" lvl="0">
                <a:lnSpc>
                  <a:spcPts val="2239"/>
                </a:lnSpc>
                <a:spcBef>
                  <a:spcPct val="0"/>
                </a:spcBef>
              </a:pPr>
            </a:p>
          </p:txBody>
        </p:sp>
      </p:grpSp>
      <p:grpSp>
        <p:nvGrpSpPr>
          <p:cNvPr name="Group 6" id="6"/>
          <p:cNvGrpSpPr/>
          <p:nvPr/>
        </p:nvGrpSpPr>
        <p:grpSpPr>
          <a:xfrm rot="0">
            <a:off x="12737372" y="4515158"/>
            <a:ext cx="2027197" cy="1513821"/>
            <a:chOff x="0" y="0"/>
            <a:chExt cx="2065940" cy="1542753"/>
          </a:xfrm>
        </p:grpSpPr>
        <p:sp>
          <p:nvSpPr>
            <p:cNvPr name="Freeform 7" id="7"/>
            <p:cNvSpPr/>
            <p:nvPr/>
          </p:nvSpPr>
          <p:spPr>
            <a:xfrm flipH="false" flipV="false" rot="0">
              <a:off x="0" y="0"/>
              <a:ext cx="2065940" cy="1542753"/>
            </a:xfrm>
            <a:custGeom>
              <a:avLst/>
              <a:gdLst/>
              <a:ahLst/>
              <a:cxnLst/>
              <a:rect r="r" b="b" t="t" l="l"/>
              <a:pathLst>
                <a:path h="1542753" w="2065940">
                  <a:moveTo>
                    <a:pt x="57285" y="0"/>
                  </a:moveTo>
                  <a:lnTo>
                    <a:pt x="2008655" y="0"/>
                  </a:lnTo>
                  <a:cubicBezTo>
                    <a:pt x="2040293" y="0"/>
                    <a:pt x="2065940" y="25648"/>
                    <a:pt x="2065940" y="57285"/>
                  </a:cubicBezTo>
                  <a:lnTo>
                    <a:pt x="2065940" y="1485467"/>
                  </a:lnTo>
                  <a:cubicBezTo>
                    <a:pt x="2065940" y="1517105"/>
                    <a:pt x="2040293" y="1542753"/>
                    <a:pt x="2008655" y="1542753"/>
                  </a:cubicBezTo>
                  <a:lnTo>
                    <a:pt x="57285" y="1542753"/>
                  </a:lnTo>
                  <a:cubicBezTo>
                    <a:pt x="25648" y="1542753"/>
                    <a:pt x="0" y="1517105"/>
                    <a:pt x="0" y="1485467"/>
                  </a:cubicBezTo>
                  <a:lnTo>
                    <a:pt x="0" y="57285"/>
                  </a:lnTo>
                  <a:cubicBezTo>
                    <a:pt x="0" y="25648"/>
                    <a:pt x="25648" y="0"/>
                    <a:pt x="57285" y="0"/>
                  </a:cubicBezTo>
                  <a:close/>
                </a:path>
              </a:pathLst>
            </a:custGeom>
            <a:solidFill>
              <a:srgbClr val="8AB7E2"/>
            </a:solidFill>
            <a:ln w="9525" cap="sq">
              <a:solidFill>
                <a:srgbClr val="000000"/>
              </a:solidFill>
              <a:prstDash val="solid"/>
              <a:miter/>
            </a:ln>
          </p:spPr>
        </p:sp>
        <p:sp>
          <p:nvSpPr>
            <p:cNvPr name="TextBox 8" id="8"/>
            <p:cNvSpPr txBox="true"/>
            <p:nvPr/>
          </p:nvSpPr>
          <p:spPr>
            <a:xfrm>
              <a:off x="0" y="-38100"/>
              <a:ext cx="2065940" cy="1580853"/>
            </a:xfrm>
            <a:prstGeom prst="rect">
              <a:avLst/>
            </a:prstGeom>
          </p:spPr>
          <p:txBody>
            <a:bodyPr anchor="ctr" rtlCol="false" tIns="50800" lIns="50800" bIns="50800" rIns="50800"/>
            <a:lstStyle/>
            <a:p>
              <a:pPr algn="ctr" marL="0" indent="0" lvl="0">
                <a:lnSpc>
                  <a:spcPts val="2239"/>
                </a:lnSpc>
                <a:spcBef>
                  <a:spcPct val="0"/>
                </a:spcBef>
              </a:pPr>
            </a:p>
          </p:txBody>
        </p:sp>
      </p:grpSp>
      <p:grpSp>
        <p:nvGrpSpPr>
          <p:cNvPr name="Group 9" id="9"/>
          <p:cNvGrpSpPr/>
          <p:nvPr/>
        </p:nvGrpSpPr>
        <p:grpSpPr>
          <a:xfrm rot="0">
            <a:off x="1349727" y="1028700"/>
            <a:ext cx="2027197" cy="966178"/>
            <a:chOff x="0" y="0"/>
            <a:chExt cx="2065940" cy="984643"/>
          </a:xfrm>
        </p:grpSpPr>
        <p:sp>
          <p:nvSpPr>
            <p:cNvPr name="Freeform 10" id="10"/>
            <p:cNvSpPr/>
            <p:nvPr/>
          </p:nvSpPr>
          <p:spPr>
            <a:xfrm flipH="false" flipV="false" rot="0">
              <a:off x="0" y="0"/>
              <a:ext cx="2065940" cy="984643"/>
            </a:xfrm>
            <a:custGeom>
              <a:avLst/>
              <a:gdLst/>
              <a:ahLst/>
              <a:cxnLst/>
              <a:rect r="r" b="b" t="t" l="l"/>
              <a:pathLst>
                <a:path h="984643" w="2065940">
                  <a:moveTo>
                    <a:pt x="57285" y="0"/>
                  </a:moveTo>
                  <a:lnTo>
                    <a:pt x="2008655" y="0"/>
                  </a:lnTo>
                  <a:cubicBezTo>
                    <a:pt x="2040293" y="0"/>
                    <a:pt x="2065940" y="25648"/>
                    <a:pt x="2065940" y="57285"/>
                  </a:cubicBezTo>
                  <a:lnTo>
                    <a:pt x="2065940" y="927358"/>
                  </a:lnTo>
                  <a:cubicBezTo>
                    <a:pt x="2065940" y="958996"/>
                    <a:pt x="2040293" y="984643"/>
                    <a:pt x="2008655" y="984643"/>
                  </a:cubicBezTo>
                  <a:lnTo>
                    <a:pt x="57285" y="984643"/>
                  </a:lnTo>
                  <a:cubicBezTo>
                    <a:pt x="25648" y="984643"/>
                    <a:pt x="0" y="958996"/>
                    <a:pt x="0" y="927358"/>
                  </a:cubicBezTo>
                  <a:lnTo>
                    <a:pt x="0" y="57285"/>
                  </a:lnTo>
                  <a:cubicBezTo>
                    <a:pt x="0" y="25648"/>
                    <a:pt x="25648" y="0"/>
                    <a:pt x="57285" y="0"/>
                  </a:cubicBezTo>
                  <a:close/>
                </a:path>
              </a:pathLst>
            </a:custGeom>
            <a:solidFill>
              <a:srgbClr val="8AB7E2"/>
            </a:solidFill>
            <a:ln w="9525" cap="sq">
              <a:solidFill>
                <a:srgbClr val="000000"/>
              </a:solidFill>
              <a:prstDash val="solid"/>
              <a:miter/>
            </a:ln>
          </p:spPr>
        </p:sp>
        <p:sp>
          <p:nvSpPr>
            <p:cNvPr name="TextBox 11" id="11"/>
            <p:cNvSpPr txBox="true"/>
            <p:nvPr/>
          </p:nvSpPr>
          <p:spPr>
            <a:xfrm>
              <a:off x="0" y="-38100"/>
              <a:ext cx="2065940" cy="1022743"/>
            </a:xfrm>
            <a:prstGeom prst="rect">
              <a:avLst/>
            </a:prstGeom>
          </p:spPr>
          <p:txBody>
            <a:bodyPr anchor="ctr" rtlCol="false" tIns="50800" lIns="50800" bIns="50800" rIns="50800"/>
            <a:lstStyle/>
            <a:p>
              <a:pPr algn="ctr" marL="0" indent="0" lvl="0">
                <a:lnSpc>
                  <a:spcPts val="2239"/>
                </a:lnSpc>
                <a:spcBef>
                  <a:spcPct val="0"/>
                </a:spcBef>
              </a:pPr>
            </a:p>
          </p:txBody>
        </p:sp>
      </p:grpSp>
      <p:grpSp>
        <p:nvGrpSpPr>
          <p:cNvPr name="Group 12" id="12"/>
          <p:cNvGrpSpPr/>
          <p:nvPr/>
        </p:nvGrpSpPr>
        <p:grpSpPr>
          <a:xfrm rot="0">
            <a:off x="7172693" y="3192694"/>
            <a:ext cx="2396300" cy="4480338"/>
            <a:chOff x="0" y="0"/>
            <a:chExt cx="2442097" cy="4565964"/>
          </a:xfrm>
        </p:grpSpPr>
        <p:sp>
          <p:nvSpPr>
            <p:cNvPr name="Freeform 13" id="13"/>
            <p:cNvSpPr/>
            <p:nvPr/>
          </p:nvSpPr>
          <p:spPr>
            <a:xfrm flipH="false" flipV="false" rot="0">
              <a:off x="0" y="0"/>
              <a:ext cx="2442097" cy="4565964"/>
            </a:xfrm>
            <a:custGeom>
              <a:avLst/>
              <a:gdLst/>
              <a:ahLst/>
              <a:cxnLst/>
              <a:rect r="r" b="b" t="t" l="l"/>
              <a:pathLst>
                <a:path h="4565964" w="2442097">
                  <a:moveTo>
                    <a:pt x="48462" y="0"/>
                  </a:moveTo>
                  <a:lnTo>
                    <a:pt x="2393636" y="0"/>
                  </a:lnTo>
                  <a:cubicBezTo>
                    <a:pt x="2406489" y="0"/>
                    <a:pt x="2418815" y="5106"/>
                    <a:pt x="2427903" y="14194"/>
                  </a:cubicBezTo>
                  <a:cubicBezTo>
                    <a:pt x="2436992" y="23282"/>
                    <a:pt x="2442097" y="35609"/>
                    <a:pt x="2442097" y="48462"/>
                  </a:cubicBezTo>
                  <a:lnTo>
                    <a:pt x="2442097" y="4517502"/>
                  </a:lnTo>
                  <a:cubicBezTo>
                    <a:pt x="2442097" y="4544267"/>
                    <a:pt x="2420400" y="4565964"/>
                    <a:pt x="2393636" y="4565964"/>
                  </a:cubicBezTo>
                  <a:lnTo>
                    <a:pt x="48462" y="4565964"/>
                  </a:lnTo>
                  <a:cubicBezTo>
                    <a:pt x="21697" y="4565964"/>
                    <a:pt x="0" y="4544267"/>
                    <a:pt x="0" y="4517502"/>
                  </a:cubicBezTo>
                  <a:lnTo>
                    <a:pt x="0" y="48462"/>
                  </a:lnTo>
                  <a:cubicBezTo>
                    <a:pt x="0" y="21697"/>
                    <a:pt x="21697" y="0"/>
                    <a:pt x="48462" y="0"/>
                  </a:cubicBezTo>
                  <a:close/>
                </a:path>
              </a:pathLst>
            </a:custGeom>
            <a:solidFill>
              <a:srgbClr val="000000">
                <a:alpha val="0"/>
              </a:srgbClr>
            </a:solidFill>
            <a:ln w="19050" cap="sq">
              <a:solidFill>
                <a:srgbClr val="000000"/>
              </a:solidFill>
              <a:prstDash val="solid"/>
              <a:miter/>
            </a:ln>
          </p:spPr>
        </p:sp>
        <p:sp>
          <p:nvSpPr>
            <p:cNvPr name="TextBox 14" id="14"/>
            <p:cNvSpPr txBox="true"/>
            <p:nvPr/>
          </p:nvSpPr>
          <p:spPr>
            <a:xfrm>
              <a:off x="0" y="-38100"/>
              <a:ext cx="2442097" cy="4604064"/>
            </a:xfrm>
            <a:prstGeom prst="rect">
              <a:avLst/>
            </a:prstGeom>
          </p:spPr>
          <p:txBody>
            <a:bodyPr anchor="ctr" rtlCol="false" tIns="50800" lIns="50800" bIns="50800" rIns="50800"/>
            <a:lstStyle/>
            <a:p>
              <a:pPr algn="ctr" marL="0" indent="0" lvl="0">
                <a:lnSpc>
                  <a:spcPts val="2239"/>
                </a:lnSpc>
                <a:spcBef>
                  <a:spcPct val="0"/>
                </a:spcBef>
              </a:pPr>
            </a:p>
          </p:txBody>
        </p:sp>
      </p:grpSp>
      <p:grpSp>
        <p:nvGrpSpPr>
          <p:cNvPr name="Group 15" id="15"/>
          <p:cNvGrpSpPr/>
          <p:nvPr/>
        </p:nvGrpSpPr>
        <p:grpSpPr>
          <a:xfrm rot="0">
            <a:off x="7390429" y="4572889"/>
            <a:ext cx="2027197" cy="1209240"/>
            <a:chOff x="0" y="0"/>
            <a:chExt cx="2065940" cy="1232351"/>
          </a:xfrm>
        </p:grpSpPr>
        <p:sp>
          <p:nvSpPr>
            <p:cNvPr name="Freeform 16" id="16"/>
            <p:cNvSpPr/>
            <p:nvPr/>
          </p:nvSpPr>
          <p:spPr>
            <a:xfrm flipH="false" flipV="false" rot="0">
              <a:off x="0" y="0"/>
              <a:ext cx="2065940" cy="1232351"/>
            </a:xfrm>
            <a:custGeom>
              <a:avLst/>
              <a:gdLst/>
              <a:ahLst/>
              <a:cxnLst/>
              <a:rect r="r" b="b" t="t" l="l"/>
              <a:pathLst>
                <a:path h="1232351" w="2065940">
                  <a:moveTo>
                    <a:pt x="57285" y="0"/>
                  </a:moveTo>
                  <a:lnTo>
                    <a:pt x="2008655" y="0"/>
                  </a:lnTo>
                  <a:cubicBezTo>
                    <a:pt x="2040293" y="0"/>
                    <a:pt x="2065940" y="25648"/>
                    <a:pt x="2065940" y="57285"/>
                  </a:cubicBezTo>
                  <a:lnTo>
                    <a:pt x="2065940" y="1175065"/>
                  </a:lnTo>
                  <a:cubicBezTo>
                    <a:pt x="2065940" y="1206703"/>
                    <a:pt x="2040293" y="1232351"/>
                    <a:pt x="2008655" y="1232351"/>
                  </a:cubicBezTo>
                  <a:lnTo>
                    <a:pt x="57285" y="1232351"/>
                  </a:lnTo>
                  <a:cubicBezTo>
                    <a:pt x="25648" y="1232351"/>
                    <a:pt x="0" y="1206703"/>
                    <a:pt x="0" y="1175065"/>
                  </a:cubicBezTo>
                  <a:lnTo>
                    <a:pt x="0" y="57285"/>
                  </a:lnTo>
                  <a:cubicBezTo>
                    <a:pt x="0" y="25648"/>
                    <a:pt x="25648" y="0"/>
                    <a:pt x="57285" y="0"/>
                  </a:cubicBezTo>
                  <a:close/>
                </a:path>
              </a:pathLst>
            </a:custGeom>
            <a:solidFill>
              <a:srgbClr val="8AB7E2"/>
            </a:solidFill>
            <a:ln w="9525" cap="sq">
              <a:solidFill>
                <a:srgbClr val="000000"/>
              </a:solidFill>
              <a:prstDash val="solid"/>
              <a:miter/>
            </a:ln>
          </p:spPr>
        </p:sp>
        <p:sp>
          <p:nvSpPr>
            <p:cNvPr name="TextBox 17" id="17"/>
            <p:cNvSpPr txBox="true"/>
            <p:nvPr/>
          </p:nvSpPr>
          <p:spPr>
            <a:xfrm>
              <a:off x="0" y="-38100"/>
              <a:ext cx="2065940" cy="1270451"/>
            </a:xfrm>
            <a:prstGeom prst="rect">
              <a:avLst/>
            </a:prstGeom>
          </p:spPr>
          <p:txBody>
            <a:bodyPr anchor="ctr" rtlCol="false" tIns="50800" lIns="50800" bIns="50800" rIns="50800"/>
            <a:lstStyle/>
            <a:p>
              <a:pPr algn="ctr" marL="0" indent="0" lvl="0">
                <a:lnSpc>
                  <a:spcPts val="2239"/>
                </a:lnSpc>
                <a:spcBef>
                  <a:spcPct val="0"/>
                </a:spcBef>
              </a:pPr>
            </a:p>
          </p:txBody>
        </p:sp>
      </p:grpSp>
      <p:grpSp>
        <p:nvGrpSpPr>
          <p:cNvPr name="Group 18" id="18"/>
          <p:cNvGrpSpPr/>
          <p:nvPr/>
        </p:nvGrpSpPr>
        <p:grpSpPr>
          <a:xfrm rot="0">
            <a:off x="10085032" y="3192694"/>
            <a:ext cx="2517962" cy="1520398"/>
            <a:chOff x="0" y="0"/>
            <a:chExt cx="1009571" cy="609600"/>
          </a:xfrm>
        </p:grpSpPr>
        <p:sp>
          <p:nvSpPr>
            <p:cNvPr name="Freeform 19" id="19"/>
            <p:cNvSpPr/>
            <p:nvPr/>
          </p:nvSpPr>
          <p:spPr>
            <a:xfrm flipH="false" flipV="false" rot="0">
              <a:off x="0" y="0"/>
              <a:ext cx="1009571" cy="609600"/>
            </a:xfrm>
            <a:custGeom>
              <a:avLst/>
              <a:gdLst/>
              <a:ahLst/>
              <a:cxnLst/>
              <a:rect r="r" b="b" t="t" l="l"/>
              <a:pathLst>
                <a:path h="609600" w="1009571">
                  <a:moveTo>
                    <a:pt x="203200" y="0"/>
                  </a:moveTo>
                  <a:lnTo>
                    <a:pt x="1009571" y="0"/>
                  </a:lnTo>
                  <a:lnTo>
                    <a:pt x="806371" y="609600"/>
                  </a:lnTo>
                  <a:lnTo>
                    <a:pt x="0" y="609600"/>
                  </a:lnTo>
                  <a:lnTo>
                    <a:pt x="203200" y="0"/>
                  </a:lnTo>
                  <a:close/>
                </a:path>
              </a:pathLst>
            </a:custGeom>
            <a:solidFill>
              <a:srgbClr val="8AB7E2"/>
            </a:solidFill>
            <a:ln w="9525" cap="sq">
              <a:solidFill>
                <a:srgbClr val="000000"/>
              </a:solidFill>
              <a:prstDash val="solid"/>
              <a:miter/>
            </a:ln>
          </p:spPr>
        </p:sp>
        <p:sp>
          <p:nvSpPr>
            <p:cNvPr name="TextBox 20" id="20"/>
            <p:cNvSpPr txBox="true"/>
            <p:nvPr/>
          </p:nvSpPr>
          <p:spPr>
            <a:xfrm>
              <a:off x="101600" y="-38100"/>
              <a:ext cx="806371" cy="647700"/>
            </a:xfrm>
            <a:prstGeom prst="rect">
              <a:avLst/>
            </a:prstGeom>
          </p:spPr>
          <p:txBody>
            <a:bodyPr anchor="ctr" rtlCol="false" tIns="50800" lIns="50800" bIns="50800" rIns="50800"/>
            <a:lstStyle/>
            <a:p>
              <a:pPr algn="ctr" marL="0" indent="0" lvl="0">
                <a:lnSpc>
                  <a:spcPts val="2239"/>
                </a:lnSpc>
                <a:spcBef>
                  <a:spcPct val="0"/>
                </a:spcBef>
              </a:pPr>
            </a:p>
          </p:txBody>
        </p:sp>
      </p:grpSp>
      <p:grpSp>
        <p:nvGrpSpPr>
          <p:cNvPr name="Group 21" id="21"/>
          <p:cNvGrpSpPr/>
          <p:nvPr/>
        </p:nvGrpSpPr>
        <p:grpSpPr>
          <a:xfrm rot="0">
            <a:off x="10085032" y="6152634"/>
            <a:ext cx="2517962" cy="1520398"/>
            <a:chOff x="0" y="0"/>
            <a:chExt cx="1009571" cy="609600"/>
          </a:xfrm>
        </p:grpSpPr>
        <p:sp>
          <p:nvSpPr>
            <p:cNvPr name="Freeform 22" id="22"/>
            <p:cNvSpPr/>
            <p:nvPr/>
          </p:nvSpPr>
          <p:spPr>
            <a:xfrm flipH="false" flipV="false" rot="0">
              <a:off x="0" y="0"/>
              <a:ext cx="1009571" cy="609600"/>
            </a:xfrm>
            <a:custGeom>
              <a:avLst/>
              <a:gdLst/>
              <a:ahLst/>
              <a:cxnLst/>
              <a:rect r="r" b="b" t="t" l="l"/>
              <a:pathLst>
                <a:path h="609600" w="1009571">
                  <a:moveTo>
                    <a:pt x="203200" y="0"/>
                  </a:moveTo>
                  <a:lnTo>
                    <a:pt x="1009571" y="0"/>
                  </a:lnTo>
                  <a:lnTo>
                    <a:pt x="806371" y="609600"/>
                  </a:lnTo>
                  <a:lnTo>
                    <a:pt x="0" y="609600"/>
                  </a:lnTo>
                  <a:lnTo>
                    <a:pt x="203200" y="0"/>
                  </a:lnTo>
                  <a:close/>
                </a:path>
              </a:pathLst>
            </a:custGeom>
            <a:solidFill>
              <a:srgbClr val="8AB7E2"/>
            </a:solidFill>
            <a:ln w="9525" cap="sq">
              <a:solidFill>
                <a:srgbClr val="000000"/>
              </a:solidFill>
              <a:prstDash val="solid"/>
              <a:miter/>
            </a:ln>
          </p:spPr>
        </p:sp>
        <p:sp>
          <p:nvSpPr>
            <p:cNvPr name="TextBox 23" id="23"/>
            <p:cNvSpPr txBox="true"/>
            <p:nvPr/>
          </p:nvSpPr>
          <p:spPr>
            <a:xfrm>
              <a:off x="101600" y="-38100"/>
              <a:ext cx="806371" cy="647700"/>
            </a:xfrm>
            <a:prstGeom prst="rect">
              <a:avLst/>
            </a:prstGeom>
          </p:spPr>
          <p:txBody>
            <a:bodyPr anchor="ctr" rtlCol="false" tIns="50800" lIns="50800" bIns="50800" rIns="50800"/>
            <a:lstStyle/>
            <a:p>
              <a:pPr algn="ctr" marL="0" indent="0" lvl="0">
                <a:lnSpc>
                  <a:spcPts val="2239"/>
                </a:lnSpc>
                <a:spcBef>
                  <a:spcPct val="0"/>
                </a:spcBef>
              </a:pPr>
            </a:p>
          </p:txBody>
        </p:sp>
      </p:grpSp>
      <p:grpSp>
        <p:nvGrpSpPr>
          <p:cNvPr name="Group 24" id="24"/>
          <p:cNvGrpSpPr/>
          <p:nvPr/>
        </p:nvGrpSpPr>
        <p:grpSpPr>
          <a:xfrm rot="0">
            <a:off x="7356930" y="6152634"/>
            <a:ext cx="2027197" cy="966178"/>
            <a:chOff x="0" y="0"/>
            <a:chExt cx="2065940" cy="984643"/>
          </a:xfrm>
        </p:grpSpPr>
        <p:sp>
          <p:nvSpPr>
            <p:cNvPr name="Freeform 25" id="25"/>
            <p:cNvSpPr/>
            <p:nvPr/>
          </p:nvSpPr>
          <p:spPr>
            <a:xfrm flipH="false" flipV="false" rot="0">
              <a:off x="0" y="0"/>
              <a:ext cx="2065940" cy="984643"/>
            </a:xfrm>
            <a:custGeom>
              <a:avLst/>
              <a:gdLst/>
              <a:ahLst/>
              <a:cxnLst/>
              <a:rect r="r" b="b" t="t" l="l"/>
              <a:pathLst>
                <a:path h="984643" w="2065940">
                  <a:moveTo>
                    <a:pt x="57285" y="0"/>
                  </a:moveTo>
                  <a:lnTo>
                    <a:pt x="2008655" y="0"/>
                  </a:lnTo>
                  <a:cubicBezTo>
                    <a:pt x="2040293" y="0"/>
                    <a:pt x="2065940" y="25648"/>
                    <a:pt x="2065940" y="57285"/>
                  </a:cubicBezTo>
                  <a:lnTo>
                    <a:pt x="2065940" y="927358"/>
                  </a:lnTo>
                  <a:cubicBezTo>
                    <a:pt x="2065940" y="958996"/>
                    <a:pt x="2040293" y="984643"/>
                    <a:pt x="2008655" y="984643"/>
                  </a:cubicBezTo>
                  <a:lnTo>
                    <a:pt x="57285" y="984643"/>
                  </a:lnTo>
                  <a:cubicBezTo>
                    <a:pt x="25648" y="984643"/>
                    <a:pt x="0" y="958996"/>
                    <a:pt x="0" y="927358"/>
                  </a:cubicBezTo>
                  <a:lnTo>
                    <a:pt x="0" y="57285"/>
                  </a:lnTo>
                  <a:cubicBezTo>
                    <a:pt x="0" y="25648"/>
                    <a:pt x="25648" y="0"/>
                    <a:pt x="57285" y="0"/>
                  </a:cubicBezTo>
                  <a:close/>
                </a:path>
              </a:pathLst>
            </a:custGeom>
            <a:solidFill>
              <a:srgbClr val="8AB7E2"/>
            </a:solidFill>
            <a:ln w="9525" cap="sq">
              <a:solidFill>
                <a:srgbClr val="000000"/>
              </a:solidFill>
              <a:prstDash val="solid"/>
              <a:miter/>
            </a:ln>
          </p:spPr>
        </p:sp>
        <p:sp>
          <p:nvSpPr>
            <p:cNvPr name="TextBox 26" id="26"/>
            <p:cNvSpPr txBox="true"/>
            <p:nvPr/>
          </p:nvSpPr>
          <p:spPr>
            <a:xfrm>
              <a:off x="0" y="-38100"/>
              <a:ext cx="2065940" cy="1022743"/>
            </a:xfrm>
            <a:prstGeom prst="rect">
              <a:avLst/>
            </a:prstGeom>
          </p:spPr>
          <p:txBody>
            <a:bodyPr anchor="ctr" rtlCol="false" tIns="50800" lIns="50800" bIns="50800" rIns="50800"/>
            <a:lstStyle/>
            <a:p>
              <a:pPr algn="ctr" marL="0" indent="0" lvl="0">
                <a:lnSpc>
                  <a:spcPts val="2239"/>
                </a:lnSpc>
                <a:spcBef>
                  <a:spcPct val="0"/>
                </a:spcBef>
              </a:pPr>
            </a:p>
          </p:txBody>
        </p:sp>
      </p:grpSp>
      <p:grpSp>
        <p:nvGrpSpPr>
          <p:cNvPr name="Group 27" id="27"/>
          <p:cNvGrpSpPr/>
          <p:nvPr/>
        </p:nvGrpSpPr>
        <p:grpSpPr>
          <a:xfrm rot="0">
            <a:off x="14703884" y="7673032"/>
            <a:ext cx="2027197" cy="966178"/>
            <a:chOff x="0" y="0"/>
            <a:chExt cx="2065940" cy="984643"/>
          </a:xfrm>
        </p:grpSpPr>
        <p:sp>
          <p:nvSpPr>
            <p:cNvPr name="Freeform 28" id="28"/>
            <p:cNvSpPr/>
            <p:nvPr/>
          </p:nvSpPr>
          <p:spPr>
            <a:xfrm flipH="false" flipV="false" rot="0">
              <a:off x="0" y="0"/>
              <a:ext cx="2065940" cy="984643"/>
            </a:xfrm>
            <a:custGeom>
              <a:avLst/>
              <a:gdLst/>
              <a:ahLst/>
              <a:cxnLst/>
              <a:rect r="r" b="b" t="t" l="l"/>
              <a:pathLst>
                <a:path h="984643" w="2065940">
                  <a:moveTo>
                    <a:pt x="57285" y="0"/>
                  </a:moveTo>
                  <a:lnTo>
                    <a:pt x="2008655" y="0"/>
                  </a:lnTo>
                  <a:cubicBezTo>
                    <a:pt x="2040293" y="0"/>
                    <a:pt x="2065940" y="25648"/>
                    <a:pt x="2065940" y="57285"/>
                  </a:cubicBezTo>
                  <a:lnTo>
                    <a:pt x="2065940" y="927358"/>
                  </a:lnTo>
                  <a:cubicBezTo>
                    <a:pt x="2065940" y="958996"/>
                    <a:pt x="2040293" y="984643"/>
                    <a:pt x="2008655" y="984643"/>
                  </a:cubicBezTo>
                  <a:lnTo>
                    <a:pt x="57285" y="984643"/>
                  </a:lnTo>
                  <a:cubicBezTo>
                    <a:pt x="25648" y="984643"/>
                    <a:pt x="0" y="958996"/>
                    <a:pt x="0" y="927358"/>
                  </a:cubicBezTo>
                  <a:lnTo>
                    <a:pt x="0" y="57285"/>
                  </a:lnTo>
                  <a:cubicBezTo>
                    <a:pt x="0" y="25648"/>
                    <a:pt x="25648" y="0"/>
                    <a:pt x="57285" y="0"/>
                  </a:cubicBezTo>
                  <a:close/>
                </a:path>
              </a:pathLst>
            </a:custGeom>
            <a:solidFill>
              <a:srgbClr val="8AB7E2"/>
            </a:solidFill>
            <a:ln w="9525" cap="sq">
              <a:solidFill>
                <a:srgbClr val="000000"/>
              </a:solidFill>
              <a:prstDash val="solid"/>
              <a:miter/>
            </a:ln>
          </p:spPr>
        </p:sp>
        <p:sp>
          <p:nvSpPr>
            <p:cNvPr name="TextBox 29" id="29"/>
            <p:cNvSpPr txBox="true"/>
            <p:nvPr/>
          </p:nvSpPr>
          <p:spPr>
            <a:xfrm>
              <a:off x="0" y="-38100"/>
              <a:ext cx="2065940" cy="1022743"/>
            </a:xfrm>
            <a:prstGeom prst="rect">
              <a:avLst/>
            </a:prstGeom>
          </p:spPr>
          <p:txBody>
            <a:bodyPr anchor="ctr" rtlCol="false" tIns="50800" lIns="50800" bIns="50800" rIns="50800"/>
            <a:lstStyle/>
            <a:p>
              <a:pPr algn="ctr" marL="0" indent="0" lvl="0">
                <a:lnSpc>
                  <a:spcPts val="2239"/>
                </a:lnSpc>
                <a:spcBef>
                  <a:spcPct val="0"/>
                </a:spcBef>
              </a:pPr>
            </a:p>
          </p:txBody>
        </p:sp>
      </p:grpSp>
      <p:grpSp>
        <p:nvGrpSpPr>
          <p:cNvPr name="Group 30" id="30"/>
          <p:cNvGrpSpPr/>
          <p:nvPr/>
        </p:nvGrpSpPr>
        <p:grpSpPr>
          <a:xfrm rot="0">
            <a:off x="15234394" y="4788979"/>
            <a:ext cx="966178" cy="966178"/>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AB7E2"/>
            </a:solidFill>
            <a:ln w="9525" cap="sq">
              <a:solidFill>
                <a:srgbClr val="000000"/>
              </a:solidFill>
              <a:prstDash val="solid"/>
              <a:miter/>
            </a:ln>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marL="0" indent="0" lvl="0">
                <a:lnSpc>
                  <a:spcPts val="2239"/>
                </a:lnSpc>
                <a:spcBef>
                  <a:spcPct val="0"/>
                </a:spcBef>
              </a:pPr>
            </a:p>
          </p:txBody>
        </p:sp>
      </p:grpSp>
      <p:grpSp>
        <p:nvGrpSpPr>
          <p:cNvPr name="Group 33" id="33"/>
          <p:cNvGrpSpPr/>
          <p:nvPr/>
        </p:nvGrpSpPr>
        <p:grpSpPr>
          <a:xfrm rot="0">
            <a:off x="1349727" y="4472600"/>
            <a:ext cx="1650452" cy="1920526"/>
            <a:chOff x="0" y="0"/>
            <a:chExt cx="698500" cy="812800"/>
          </a:xfrm>
        </p:grpSpPr>
        <p:sp>
          <p:nvSpPr>
            <p:cNvPr name="Freeform 34" id="34"/>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AB7E2"/>
            </a:solidFill>
            <a:ln w="9525" cap="sq">
              <a:solidFill>
                <a:srgbClr val="000000"/>
              </a:solidFill>
              <a:prstDash val="solid"/>
              <a:miter/>
            </a:ln>
          </p:spPr>
        </p:sp>
        <p:sp>
          <p:nvSpPr>
            <p:cNvPr name="TextBox 35" id="35"/>
            <p:cNvSpPr txBox="true"/>
            <p:nvPr/>
          </p:nvSpPr>
          <p:spPr>
            <a:xfrm>
              <a:off x="0" y="101600"/>
              <a:ext cx="698500" cy="571500"/>
            </a:xfrm>
            <a:prstGeom prst="rect">
              <a:avLst/>
            </a:prstGeom>
          </p:spPr>
          <p:txBody>
            <a:bodyPr anchor="ctr" rtlCol="false" tIns="50800" lIns="50800" bIns="50800" rIns="50800"/>
            <a:lstStyle/>
            <a:p>
              <a:pPr algn="ctr" marL="0" indent="0" lvl="0">
                <a:lnSpc>
                  <a:spcPts val="2239"/>
                </a:lnSpc>
                <a:spcBef>
                  <a:spcPct val="0"/>
                </a:spcBef>
              </a:pPr>
            </a:p>
          </p:txBody>
        </p:sp>
      </p:grpSp>
      <p:sp>
        <p:nvSpPr>
          <p:cNvPr name="AutoShape 36" id="36"/>
          <p:cNvSpPr/>
          <p:nvPr/>
        </p:nvSpPr>
        <p:spPr>
          <a:xfrm>
            <a:off x="3376924" y="1511789"/>
            <a:ext cx="2462526" cy="0"/>
          </a:xfrm>
          <a:prstGeom prst="line">
            <a:avLst/>
          </a:prstGeom>
          <a:ln cap="flat" w="28575">
            <a:solidFill>
              <a:srgbClr val="000000"/>
            </a:solidFill>
            <a:prstDash val="solid"/>
            <a:headEnd type="none" len="sm" w="sm"/>
            <a:tailEnd type="triangle" len="med" w="lg"/>
          </a:ln>
        </p:spPr>
      </p:sp>
      <p:grpSp>
        <p:nvGrpSpPr>
          <p:cNvPr name="Group 37" id="37"/>
          <p:cNvGrpSpPr/>
          <p:nvPr/>
        </p:nvGrpSpPr>
        <p:grpSpPr>
          <a:xfrm rot="0">
            <a:off x="10271667" y="1028700"/>
            <a:ext cx="2027197" cy="966178"/>
            <a:chOff x="0" y="0"/>
            <a:chExt cx="2065940" cy="984643"/>
          </a:xfrm>
        </p:grpSpPr>
        <p:sp>
          <p:nvSpPr>
            <p:cNvPr name="Freeform 38" id="38"/>
            <p:cNvSpPr/>
            <p:nvPr/>
          </p:nvSpPr>
          <p:spPr>
            <a:xfrm flipH="false" flipV="false" rot="0">
              <a:off x="0" y="0"/>
              <a:ext cx="2065940" cy="984643"/>
            </a:xfrm>
            <a:custGeom>
              <a:avLst/>
              <a:gdLst/>
              <a:ahLst/>
              <a:cxnLst/>
              <a:rect r="r" b="b" t="t" l="l"/>
              <a:pathLst>
                <a:path h="984643" w="2065940">
                  <a:moveTo>
                    <a:pt x="57285" y="0"/>
                  </a:moveTo>
                  <a:lnTo>
                    <a:pt x="2008655" y="0"/>
                  </a:lnTo>
                  <a:cubicBezTo>
                    <a:pt x="2040293" y="0"/>
                    <a:pt x="2065940" y="25648"/>
                    <a:pt x="2065940" y="57285"/>
                  </a:cubicBezTo>
                  <a:lnTo>
                    <a:pt x="2065940" y="927358"/>
                  </a:lnTo>
                  <a:cubicBezTo>
                    <a:pt x="2065940" y="958996"/>
                    <a:pt x="2040293" y="984643"/>
                    <a:pt x="2008655" y="984643"/>
                  </a:cubicBezTo>
                  <a:lnTo>
                    <a:pt x="57285" y="984643"/>
                  </a:lnTo>
                  <a:cubicBezTo>
                    <a:pt x="25648" y="984643"/>
                    <a:pt x="0" y="958996"/>
                    <a:pt x="0" y="927358"/>
                  </a:cubicBezTo>
                  <a:lnTo>
                    <a:pt x="0" y="57285"/>
                  </a:lnTo>
                  <a:cubicBezTo>
                    <a:pt x="0" y="25648"/>
                    <a:pt x="25648" y="0"/>
                    <a:pt x="57285" y="0"/>
                  </a:cubicBezTo>
                  <a:close/>
                </a:path>
              </a:pathLst>
            </a:custGeom>
            <a:solidFill>
              <a:srgbClr val="8AB7E2"/>
            </a:solidFill>
            <a:ln w="9525" cap="sq">
              <a:solidFill>
                <a:srgbClr val="000000"/>
              </a:solidFill>
              <a:prstDash val="solid"/>
              <a:miter/>
            </a:ln>
          </p:spPr>
        </p:sp>
        <p:sp>
          <p:nvSpPr>
            <p:cNvPr name="TextBox 39" id="39"/>
            <p:cNvSpPr txBox="true"/>
            <p:nvPr/>
          </p:nvSpPr>
          <p:spPr>
            <a:xfrm>
              <a:off x="0" y="-38100"/>
              <a:ext cx="2065940" cy="1022743"/>
            </a:xfrm>
            <a:prstGeom prst="rect">
              <a:avLst/>
            </a:prstGeom>
          </p:spPr>
          <p:txBody>
            <a:bodyPr anchor="ctr" rtlCol="false" tIns="50800" lIns="50800" bIns="50800" rIns="50800"/>
            <a:lstStyle/>
            <a:p>
              <a:pPr algn="ctr" marL="0" indent="0" lvl="0">
                <a:lnSpc>
                  <a:spcPts val="2239"/>
                </a:lnSpc>
                <a:spcBef>
                  <a:spcPct val="0"/>
                </a:spcBef>
              </a:pPr>
            </a:p>
          </p:txBody>
        </p:sp>
      </p:grpSp>
      <p:sp>
        <p:nvSpPr>
          <p:cNvPr name="AutoShape 40" id="40"/>
          <p:cNvSpPr/>
          <p:nvPr/>
        </p:nvSpPr>
        <p:spPr>
          <a:xfrm>
            <a:off x="7866648" y="1511789"/>
            <a:ext cx="2405019" cy="0"/>
          </a:xfrm>
          <a:prstGeom prst="line">
            <a:avLst/>
          </a:prstGeom>
          <a:ln cap="flat" w="28575">
            <a:solidFill>
              <a:srgbClr val="000000"/>
            </a:solidFill>
            <a:prstDash val="solid"/>
            <a:headEnd type="none" len="sm" w="sm"/>
            <a:tailEnd type="triangle" len="med" w="lg"/>
          </a:ln>
        </p:spPr>
      </p:sp>
      <p:grpSp>
        <p:nvGrpSpPr>
          <p:cNvPr name="Group 41" id="41"/>
          <p:cNvGrpSpPr/>
          <p:nvPr/>
        </p:nvGrpSpPr>
        <p:grpSpPr>
          <a:xfrm rot="0">
            <a:off x="14703884" y="1028700"/>
            <a:ext cx="2027197" cy="966178"/>
            <a:chOff x="0" y="0"/>
            <a:chExt cx="2065940" cy="984643"/>
          </a:xfrm>
        </p:grpSpPr>
        <p:sp>
          <p:nvSpPr>
            <p:cNvPr name="Freeform 42" id="42"/>
            <p:cNvSpPr/>
            <p:nvPr/>
          </p:nvSpPr>
          <p:spPr>
            <a:xfrm flipH="false" flipV="false" rot="0">
              <a:off x="0" y="0"/>
              <a:ext cx="2065940" cy="984643"/>
            </a:xfrm>
            <a:custGeom>
              <a:avLst/>
              <a:gdLst/>
              <a:ahLst/>
              <a:cxnLst/>
              <a:rect r="r" b="b" t="t" l="l"/>
              <a:pathLst>
                <a:path h="984643" w="2065940">
                  <a:moveTo>
                    <a:pt x="57285" y="0"/>
                  </a:moveTo>
                  <a:lnTo>
                    <a:pt x="2008655" y="0"/>
                  </a:lnTo>
                  <a:cubicBezTo>
                    <a:pt x="2040293" y="0"/>
                    <a:pt x="2065940" y="25648"/>
                    <a:pt x="2065940" y="57285"/>
                  </a:cubicBezTo>
                  <a:lnTo>
                    <a:pt x="2065940" y="927358"/>
                  </a:lnTo>
                  <a:cubicBezTo>
                    <a:pt x="2065940" y="958996"/>
                    <a:pt x="2040293" y="984643"/>
                    <a:pt x="2008655" y="984643"/>
                  </a:cubicBezTo>
                  <a:lnTo>
                    <a:pt x="57285" y="984643"/>
                  </a:lnTo>
                  <a:cubicBezTo>
                    <a:pt x="25648" y="984643"/>
                    <a:pt x="0" y="958996"/>
                    <a:pt x="0" y="927358"/>
                  </a:cubicBezTo>
                  <a:lnTo>
                    <a:pt x="0" y="57285"/>
                  </a:lnTo>
                  <a:cubicBezTo>
                    <a:pt x="0" y="25648"/>
                    <a:pt x="25648" y="0"/>
                    <a:pt x="57285" y="0"/>
                  </a:cubicBezTo>
                  <a:close/>
                </a:path>
              </a:pathLst>
            </a:custGeom>
            <a:solidFill>
              <a:srgbClr val="8AB7E2"/>
            </a:solidFill>
            <a:ln w="9525" cap="sq">
              <a:solidFill>
                <a:srgbClr val="000000"/>
              </a:solidFill>
              <a:prstDash val="solid"/>
              <a:miter/>
            </a:ln>
          </p:spPr>
        </p:sp>
        <p:sp>
          <p:nvSpPr>
            <p:cNvPr name="TextBox 43" id="43"/>
            <p:cNvSpPr txBox="true"/>
            <p:nvPr/>
          </p:nvSpPr>
          <p:spPr>
            <a:xfrm>
              <a:off x="0" y="-38100"/>
              <a:ext cx="2065940" cy="1022743"/>
            </a:xfrm>
            <a:prstGeom prst="rect">
              <a:avLst/>
            </a:prstGeom>
          </p:spPr>
          <p:txBody>
            <a:bodyPr anchor="ctr" rtlCol="false" tIns="50800" lIns="50800" bIns="50800" rIns="50800"/>
            <a:lstStyle/>
            <a:p>
              <a:pPr algn="ctr" marL="0" indent="0" lvl="0">
                <a:lnSpc>
                  <a:spcPts val="2239"/>
                </a:lnSpc>
                <a:spcBef>
                  <a:spcPct val="0"/>
                </a:spcBef>
              </a:pPr>
            </a:p>
          </p:txBody>
        </p:sp>
      </p:grpSp>
      <p:sp>
        <p:nvSpPr>
          <p:cNvPr name="AutoShape 44" id="44"/>
          <p:cNvSpPr/>
          <p:nvPr/>
        </p:nvSpPr>
        <p:spPr>
          <a:xfrm>
            <a:off x="12298865" y="1511789"/>
            <a:ext cx="2405019" cy="0"/>
          </a:xfrm>
          <a:prstGeom prst="line">
            <a:avLst/>
          </a:prstGeom>
          <a:ln cap="flat" w="28575">
            <a:solidFill>
              <a:srgbClr val="000000"/>
            </a:solidFill>
            <a:prstDash val="solid"/>
            <a:headEnd type="none" len="sm" w="sm"/>
            <a:tailEnd type="triangle" len="med" w="lg"/>
          </a:ln>
        </p:spPr>
      </p:sp>
      <p:sp>
        <p:nvSpPr>
          <p:cNvPr name="AutoShape 45" id="45"/>
          <p:cNvSpPr/>
          <p:nvPr/>
        </p:nvSpPr>
        <p:spPr>
          <a:xfrm>
            <a:off x="15717483" y="1994878"/>
            <a:ext cx="0" cy="2794101"/>
          </a:xfrm>
          <a:prstGeom prst="line">
            <a:avLst/>
          </a:prstGeom>
          <a:ln cap="flat" w="28575">
            <a:solidFill>
              <a:srgbClr val="000000"/>
            </a:solidFill>
            <a:prstDash val="solid"/>
            <a:headEnd type="none" len="sm" w="sm"/>
            <a:tailEnd type="arrow" len="sm" w="med"/>
          </a:ln>
        </p:spPr>
      </p:sp>
      <p:sp>
        <p:nvSpPr>
          <p:cNvPr name="AutoShape 46" id="46"/>
          <p:cNvSpPr/>
          <p:nvPr/>
        </p:nvSpPr>
        <p:spPr>
          <a:xfrm flipH="true">
            <a:off x="15717483" y="5755158"/>
            <a:ext cx="0" cy="1917874"/>
          </a:xfrm>
          <a:prstGeom prst="line">
            <a:avLst/>
          </a:prstGeom>
          <a:ln cap="flat" w="28575">
            <a:solidFill>
              <a:srgbClr val="000000"/>
            </a:solidFill>
            <a:prstDash val="solid"/>
            <a:headEnd type="triangle" len="med" w="lg"/>
            <a:tailEnd type="none" len="sm" w="sm"/>
          </a:ln>
        </p:spPr>
      </p:sp>
      <p:sp>
        <p:nvSpPr>
          <p:cNvPr name="AutoShape 47" id="47"/>
          <p:cNvSpPr/>
          <p:nvPr/>
        </p:nvSpPr>
        <p:spPr>
          <a:xfrm>
            <a:off x="14764569" y="5272068"/>
            <a:ext cx="469824" cy="0"/>
          </a:xfrm>
          <a:prstGeom prst="line">
            <a:avLst/>
          </a:prstGeom>
          <a:ln cap="flat" w="28575">
            <a:solidFill>
              <a:srgbClr val="000000"/>
            </a:solidFill>
            <a:prstDash val="solid"/>
            <a:headEnd type="triangle" len="med" w="lg"/>
            <a:tailEnd type="none" len="sm" w="sm"/>
          </a:ln>
        </p:spPr>
      </p:sp>
      <p:sp>
        <p:nvSpPr>
          <p:cNvPr name="AutoShape 48" id="48"/>
          <p:cNvSpPr/>
          <p:nvPr/>
        </p:nvSpPr>
        <p:spPr>
          <a:xfrm flipH="true" flipV="true">
            <a:off x="12349595" y="3952893"/>
            <a:ext cx="1401376" cy="562265"/>
          </a:xfrm>
          <a:prstGeom prst="line">
            <a:avLst/>
          </a:prstGeom>
          <a:ln cap="flat" w="28575">
            <a:solidFill>
              <a:srgbClr val="000000"/>
            </a:solidFill>
            <a:prstDash val="solid"/>
            <a:headEnd type="none" len="sm" w="sm"/>
            <a:tailEnd type="arrow" len="sm" w="med"/>
          </a:ln>
        </p:spPr>
      </p:sp>
      <p:sp>
        <p:nvSpPr>
          <p:cNvPr name="AutoShape 49" id="49"/>
          <p:cNvSpPr/>
          <p:nvPr/>
        </p:nvSpPr>
        <p:spPr>
          <a:xfrm flipH="true">
            <a:off x="12349595" y="6028979"/>
            <a:ext cx="1401376" cy="883854"/>
          </a:xfrm>
          <a:prstGeom prst="line">
            <a:avLst/>
          </a:prstGeom>
          <a:ln cap="flat" w="28575">
            <a:solidFill>
              <a:srgbClr val="000000"/>
            </a:solidFill>
            <a:prstDash val="solid"/>
            <a:headEnd type="none" len="sm" w="sm"/>
            <a:tailEnd type="arrow" len="sm" w="med"/>
          </a:ln>
        </p:spPr>
      </p:sp>
      <p:grpSp>
        <p:nvGrpSpPr>
          <p:cNvPr name="Group 50" id="50"/>
          <p:cNvGrpSpPr/>
          <p:nvPr/>
        </p:nvGrpSpPr>
        <p:grpSpPr>
          <a:xfrm rot="0">
            <a:off x="3376924" y="3192694"/>
            <a:ext cx="2396300" cy="4480338"/>
            <a:chOff x="0" y="0"/>
            <a:chExt cx="2442097" cy="4565964"/>
          </a:xfrm>
        </p:grpSpPr>
        <p:sp>
          <p:nvSpPr>
            <p:cNvPr name="Freeform 51" id="51"/>
            <p:cNvSpPr/>
            <p:nvPr/>
          </p:nvSpPr>
          <p:spPr>
            <a:xfrm flipH="false" flipV="false" rot="0">
              <a:off x="0" y="0"/>
              <a:ext cx="2442097" cy="4565964"/>
            </a:xfrm>
            <a:custGeom>
              <a:avLst/>
              <a:gdLst/>
              <a:ahLst/>
              <a:cxnLst/>
              <a:rect r="r" b="b" t="t" l="l"/>
              <a:pathLst>
                <a:path h="4565964" w="2442097">
                  <a:moveTo>
                    <a:pt x="48462" y="0"/>
                  </a:moveTo>
                  <a:lnTo>
                    <a:pt x="2393636" y="0"/>
                  </a:lnTo>
                  <a:cubicBezTo>
                    <a:pt x="2406489" y="0"/>
                    <a:pt x="2418815" y="5106"/>
                    <a:pt x="2427903" y="14194"/>
                  </a:cubicBezTo>
                  <a:cubicBezTo>
                    <a:pt x="2436992" y="23282"/>
                    <a:pt x="2442097" y="35609"/>
                    <a:pt x="2442097" y="48462"/>
                  </a:cubicBezTo>
                  <a:lnTo>
                    <a:pt x="2442097" y="4517502"/>
                  </a:lnTo>
                  <a:cubicBezTo>
                    <a:pt x="2442097" y="4544267"/>
                    <a:pt x="2420400" y="4565964"/>
                    <a:pt x="2393636" y="4565964"/>
                  </a:cubicBezTo>
                  <a:lnTo>
                    <a:pt x="48462" y="4565964"/>
                  </a:lnTo>
                  <a:cubicBezTo>
                    <a:pt x="21697" y="4565964"/>
                    <a:pt x="0" y="4544267"/>
                    <a:pt x="0" y="4517502"/>
                  </a:cubicBezTo>
                  <a:lnTo>
                    <a:pt x="0" y="48462"/>
                  </a:lnTo>
                  <a:cubicBezTo>
                    <a:pt x="0" y="21697"/>
                    <a:pt x="21697" y="0"/>
                    <a:pt x="48462" y="0"/>
                  </a:cubicBezTo>
                  <a:close/>
                </a:path>
              </a:pathLst>
            </a:custGeom>
            <a:solidFill>
              <a:srgbClr val="000000">
                <a:alpha val="0"/>
              </a:srgbClr>
            </a:solidFill>
            <a:ln w="19050" cap="sq">
              <a:solidFill>
                <a:srgbClr val="000000"/>
              </a:solidFill>
              <a:prstDash val="solid"/>
              <a:miter/>
            </a:ln>
          </p:spPr>
        </p:sp>
        <p:sp>
          <p:nvSpPr>
            <p:cNvPr name="TextBox 52" id="52"/>
            <p:cNvSpPr txBox="true"/>
            <p:nvPr/>
          </p:nvSpPr>
          <p:spPr>
            <a:xfrm>
              <a:off x="0" y="-38100"/>
              <a:ext cx="2442097" cy="4604064"/>
            </a:xfrm>
            <a:prstGeom prst="rect">
              <a:avLst/>
            </a:prstGeom>
          </p:spPr>
          <p:txBody>
            <a:bodyPr anchor="ctr" rtlCol="false" tIns="50800" lIns="50800" bIns="50800" rIns="50800"/>
            <a:lstStyle/>
            <a:p>
              <a:pPr algn="ctr" marL="0" indent="0" lvl="0">
                <a:lnSpc>
                  <a:spcPts val="2239"/>
                </a:lnSpc>
                <a:spcBef>
                  <a:spcPct val="0"/>
                </a:spcBef>
              </a:pPr>
            </a:p>
          </p:txBody>
        </p:sp>
      </p:grpSp>
      <p:grpSp>
        <p:nvGrpSpPr>
          <p:cNvPr name="Group 53" id="53"/>
          <p:cNvGrpSpPr/>
          <p:nvPr/>
        </p:nvGrpSpPr>
        <p:grpSpPr>
          <a:xfrm rot="0">
            <a:off x="3603152" y="4572889"/>
            <a:ext cx="2027197" cy="1209240"/>
            <a:chOff x="0" y="0"/>
            <a:chExt cx="2065940" cy="1232351"/>
          </a:xfrm>
        </p:grpSpPr>
        <p:sp>
          <p:nvSpPr>
            <p:cNvPr name="Freeform 54" id="54"/>
            <p:cNvSpPr/>
            <p:nvPr/>
          </p:nvSpPr>
          <p:spPr>
            <a:xfrm flipH="false" flipV="false" rot="0">
              <a:off x="0" y="0"/>
              <a:ext cx="2065940" cy="1232351"/>
            </a:xfrm>
            <a:custGeom>
              <a:avLst/>
              <a:gdLst/>
              <a:ahLst/>
              <a:cxnLst/>
              <a:rect r="r" b="b" t="t" l="l"/>
              <a:pathLst>
                <a:path h="1232351" w="2065940">
                  <a:moveTo>
                    <a:pt x="57285" y="0"/>
                  </a:moveTo>
                  <a:lnTo>
                    <a:pt x="2008655" y="0"/>
                  </a:lnTo>
                  <a:cubicBezTo>
                    <a:pt x="2040293" y="0"/>
                    <a:pt x="2065940" y="25648"/>
                    <a:pt x="2065940" y="57285"/>
                  </a:cubicBezTo>
                  <a:lnTo>
                    <a:pt x="2065940" y="1175065"/>
                  </a:lnTo>
                  <a:cubicBezTo>
                    <a:pt x="2065940" y="1206703"/>
                    <a:pt x="2040293" y="1232351"/>
                    <a:pt x="2008655" y="1232351"/>
                  </a:cubicBezTo>
                  <a:lnTo>
                    <a:pt x="57285" y="1232351"/>
                  </a:lnTo>
                  <a:cubicBezTo>
                    <a:pt x="25648" y="1232351"/>
                    <a:pt x="0" y="1206703"/>
                    <a:pt x="0" y="1175065"/>
                  </a:cubicBezTo>
                  <a:lnTo>
                    <a:pt x="0" y="57285"/>
                  </a:lnTo>
                  <a:cubicBezTo>
                    <a:pt x="0" y="25648"/>
                    <a:pt x="25648" y="0"/>
                    <a:pt x="57285" y="0"/>
                  </a:cubicBezTo>
                  <a:close/>
                </a:path>
              </a:pathLst>
            </a:custGeom>
            <a:solidFill>
              <a:srgbClr val="8AB7E2"/>
            </a:solidFill>
            <a:ln w="9525" cap="sq">
              <a:solidFill>
                <a:srgbClr val="000000"/>
              </a:solidFill>
              <a:prstDash val="solid"/>
              <a:miter/>
            </a:ln>
          </p:spPr>
        </p:sp>
        <p:sp>
          <p:nvSpPr>
            <p:cNvPr name="TextBox 55" id="55"/>
            <p:cNvSpPr txBox="true"/>
            <p:nvPr/>
          </p:nvSpPr>
          <p:spPr>
            <a:xfrm>
              <a:off x="0" y="-38100"/>
              <a:ext cx="2065940" cy="1270451"/>
            </a:xfrm>
            <a:prstGeom prst="rect">
              <a:avLst/>
            </a:prstGeom>
          </p:spPr>
          <p:txBody>
            <a:bodyPr anchor="ctr" rtlCol="false" tIns="50800" lIns="50800" bIns="50800" rIns="50800"/>
            <a:lstStyle/>
            <a:p>
              <a:pPr algn="ctr" marL="0" indent="0" lvl="0">
                <a:lnSpc>
                  <a:spcPts val="2239"/>
                </a:lnSpc>
                <a:spcBef>
                  <a:spcPct val="0"/>
                </a:spcBef>
              </a:pPr>
            </a:p>
          </p:txBody>
        </p:sp>
      </p:grpSp>
      <p:grpSp>
        <p:nvGrpSpPr>
          <p:cNvPr name="Group 56" id="56"/>
          <p:cNvGrpSpPr/>
          <p:nvPr/>
        </p:nvGrpSpPr>
        <p:grpSpPr>
          <a:xfrm rot="0">
            <a:off x="3561476" y="6152634"/>
            <a:ext cx="2027197" cy="966178"/>
            <a:chOff x="0" y="0"/>
            <a:chExt cx="2065940" cy="984643"/>
          </a:xfrm>
        </p:grpSpPr>
        <p:sp>
          <p:nvSpPr>
            <p:cNvPr name="Freeform 57" id="57"/>
            <p:cNvSpPr/>
            <p:nvPr/>
          </p:nvSpPr>
          <p:spPr>
            <a:xfrm flipH="false" flipV="false" rot="0">
              <a:off x="0" y="0"/>
              <a:ext cx="2065940" cy="984643"/>
            </a:xfrm>
            <a:custGeom>
              <a:avLst/>
              <a:gdLst/>
              <a:ahLst/>
              <a:cxnLst/>
              <a:rect r="r" b="b" t="t" l="l"/>
              <a:pathLst>
                <a:path h="984643" w="2065940">
                  <a:moveTo>
                    <a:pt x="57285" y="0"/>
                  </a:moveTo>
                  <a:lnTo>
                    <a:pt x="2008655" y="0"/>
                  </a:lnTo>
                  <a:cubicBezTo>
                    <a:pt x="2040293" y="0"/>
                    <a:pt x="2065940" y="25648"/>
                    <a:pt x="2065940" y="57285"/>
                  </a:cubicBezTo>
                  <a:lnTo>
                    <a:pt x="2065940" y="927358"/>
                  </a:lnTo>
                  <a:cubicBezTo>
                    <a:pt x="2065940" y="958996"/>
                    <a:pt x="2040293" y="984643"/>
                    <a:pt x="2008655" y="984643"/>
                  </a:cubicBezTo>
                  <a:lnTo>
                    <a:pt x="57285" y="984643"/>
                  </a:lnTo>
                  <a:cubicBezTo>
                    <a:pt x="25648" y="984643"/>
                    <a:pt x="0" y="958996"/>
                    <a:pt x="0" y="927358"/>
                  </a:cubicBezTo>
                  <a:lnTo>
                    <a:pt x="0" y="57285"/>
                  </a:lnTo>
                  <a:cubicBezTo>
                    <a:pt x="0" y="25648"/>
                    <a:pt x="25648" y="0"/>
                    <a:pt x="57285" y="0"/>
                  </a:cubicBezTo>
                  <a:close/>
                </a:path>
              </a:pathLst>
            </a:custGeom>
            <a:solidFill>
              <a:srgbClr val="8AB7E2"/>
            </a:solidFill>
            <a:ln w="9525" cap="sq">
              <a:solidFill>
                <a:srgbClr val="000000"/>
              </a:solidFill>
              <a:prstDash val="solid"/>
              <a:miter/>
            </a:ln>
          </p:spPr>
        </p:sp>
        <p:sp>
          <p:nvSpPr>
            <p:cNvPr name="TextBox 58" id="58"/>
            <p:cNvSpPr txBox="true"/>
            <p:nvPr/>
          </p:nvSpPr>
          <p:spPr>
            <a:xfrm>
              <a:off x="0" y="-38100"/>
              <a:ext cx="2065940" cy="1022743"/>
            </a:xfrm>
            <a:prstGeom prst="rect">
              <a:avLst/>
            </a:prstGeom>
          </p:spPr>
          <p:txBody>
            <a:bodyPr anchor="ctr" rtlCol="false" tIns="50800" lIns="50800" bIns="50800" rIns="50800"/>
            <a:lstStyle/>
            <a:p>
              <a:pPr algn="ctr" marL="0" indent="0" lvl="0">
                <a:lnSpc>
                  <a:spcPts val="2239"/>
                </a:lnSpc>
                <a:spcBef>
                  <a:spcPct val="0"/>
                </a:spcBef>
              </a:pPr>
            </a:p>
          </p:txBody>
        </p:sp>
      </p:grpSp>
      <p:sp>
        <p:nvSpPr>
          <p:cNvPr name="AutoShape 59" id="59"/>
          <p:cNvSpPr/>
          <p:nvPr/>
        </p:nvSpPr>
        <p:spPr>
          <a:xfrm flipH="true">
            <a:off x="5773225" y="5432863"/>
            <a:ext cx="1399468" cy="0"/>
          </a:xfrm>
          <a:prstGeom prst="line">
            <a:avLst/>
          </a:prstGeom>
          <a:ln cap="flat" w="28575">
            <a:solidFill>
              <a:srgbClr val="000000"/>
            </a:solidFill>
            <a:prstDash val="solid"/>
            <a:headEnd type="none" len="sm" w="sm"/>
            <a:tailEnd type="triangle" len="med" w="lg"/>
          </a:ln>
        </p:spPr>
      </p:sp>
      <p:sp>
        <p:nvSpPr>
          <p:cNvPr name="AutoShape 60" id="60"/>
          <p:cNvSpPr/>
          <p:nvPr/>
        </p:nvSpPr>
        <p:spPr>
          <a:xfrm flipH="true">
            <a:off x="9417627" y="4713092"/>
            <a:ext cx="1926387" cy="464417"/>
          </a:xfrm>
          <a:prstGeom prst="line">
            <a:avLst/>
          </a:prstGeom>
          <a:ln cap="flat" w="28575">
            <a:solidFill>
              <a:srgbClr val="000000"/>
            </a:solidFill>
            <a:prstDash val="solid"/>
            <a:headEnd type="none" len="sm" w="sm"/>
            <a:tailEnd type="triangle" len="med" w="lg"/>
          </a:ln>
        </p:spPr>
      </p:sp>
      <p:sp>
        <p:nvSpPr>
          <p:cNvPr name="AutoShape 61" id="61"/>
          <p:cNvSpPr/>
          <p:nvPr/>
        </p:nvSpPr>
        <p:spPr>
          <a:xfrm flipH="true">
            <a:off x="9384127" y="6152634"/>
            <a:ext cx="1959886" cy="483089"/>
          </a:xfrm>
          <a:prstGeom prst="line">
            <a:avLst/>
          </a:prstGeom>
          <a:ln cap="flat" w="28575">
            <a:solidFill>
              <a:srgbClr val="000000"/>
            </a:solidFill>
            <a:prstDash val="solid"/>
            <a:headEnd type="none" len="sm" w="sm"/>
            <a:tailEnd type="triangle" len="med" w="lg"/>
          </a:ln>
        </p:spPr>
      </p:sp>
      <p:sp>
        <p:nvSpPr>
          <p:cNvPr name="AutoShape 62" id="62"/>
          <p:cNvSpPr/>
          <p:nvPr/>
        </p:nvSpPr>
        <p:spPr>
          <a:xfrm flipH="true">
            <a:off x="4575074" y="3192694"/>
            <a:ext cx="6768939" cy="0"/>
          </a:xfrm>
          <a:prstGeom prst="line">
            <a:avLst/>
          </a:prstGeom>
          <a:ln cap="flat" w="28575">
            <a:solidFill>
              <a:srgbClr val="000000"/>
            </a:solidFill>
            <a:prstDash val="solid"/>
            <a:headEnd type="none" len="sm" w="sm"/>
            <a:tailEnd type="triangle" len="med" w="lg"/>
          </a:ln>
        </p:spPr>
      </p:sp>
      <p:sp>
        <p:nvSpPr>
          <p:cNvPr name="AutoShape 63" id="63"/>
          <p:cNvSpPr/>
          <p:nvPr/>
        </p:nvSpPr>
        <p:spPr>
          <a:xfrm flipH="true" flipV="true">
            <a:off x="4575074" y="7673032"/>
            <a:ext cx="6768939" cy="0"/>
          </a:xfrm>
          <a:prstGeom prst="line">
            <a:avLst/>
          </a:prstGeom>
          <a:ln cap="flat" w="28575">
            <a:solidFill>
              <a:srgbClr val="000000"/>
            </a:solidFill>
            <a:prstDash val="solid"/>
            <a:headEnd type="none" len="sm" w="sm"/>
            <a:tailEnd type="triangle" len="med" w="lg"/>
          </a:ln>
        </p:spPr>
      </p:sp>
      <p:sp>
        <p:nvSpPr>
          <p:cNvPr name="AutoShape 64" id="64"/>
          <p:cNvSpPr/>
          <p:nvPr/>
        </p:nvSpPr>
        <p:spPr>
          <a:xfrm flipH="true" flipV="true">
            <a:off x="3000179" y="5432863"/>
            <a:ext cx="376745" cy="0"/>
          </a:xfrm>
          <a:prstGeom prst="line">
            <a:avLst/>
          </a:prstGeom>
          <a:ln cap="flat" w="28575">
            <a:solidFill>
              <a:srgbClr val="000000"/>
            </a:solidFill>
            <a:prstDash val="solid"/>
            <a:headEnd type="none" len="sm" w="sm"/>
            <a:tailEnd type="arrow" len="sm" w="med"/>
          </a:ln>
        </p:spPr>
      </p:sp>
      <p:sp>
        <p:nvSpPr>
          <p:cNvPr name="TextBox 65" id="65"/>
          <p:cNvSpPr txBox="true"/>
          <p:nvPr/>
        </p:nvSpPr>
        <p:spPr>
          <a:xfrm rot="0">
            <a:off x="1057275" y="1223085"/>
            <a:ext cx="2669251" cy="579247"/>
          </a:xfrm>
          <a:prstGeom prst="rect">
            <a:avLst/>
          </a:prstGeom>
        </p:spPr>
        <p:txBody>
          <a:bodyPr anchor="t" rtlCol="false" tIns="0" lIns="0" bIns="0" rIns="0">
            <a:spAutoFit/>
          </a:bodyPr>
          <a:lstStyle/>
          <a:p>
            <a:pPr algn="ctr">
              <a:lnSpc>
                <a:spcPts val="2383"/>
              </a:lnSpc>
            </a:pPr>
            <a:r>
              <a:rPr lang="en-US" sz="1599">
                <a:solidFill>
                  <a:srgbClr val="000000"/>
                </a:solidFill>
                <a:latin typeface="DM Sans"/>
                <a:ea typeface="DM Sans"/>
                <a:cs typeface="DM Sans"/>
                <a:sym typeface="DM Sans"/>
              </a:rPr>
              <a:t>Data collection and </a:t>
            </a:r>
          </a:p>
          <a:p>
            <a:pPr algn="ctr" marL="0" indent="0" lvl="0">
              <a:lnSpc>
                <a:spcPts val="2383"/>
              </a:lnSpc>
            </a:pPr>
            <a:r>
              <a:rPr lang="en-US" sz="1599">
                <a:solidFill>
                  <a:srgbClr val="000000"/>
                </a:solidFill>
                <a:latin typeface="DM Sans"/>
                <a:ea typeface="DM Sans"/>
                <a:cs typeface="DM Sans"/>
                <a:sym typeface="DM Sans"/>
              </a:rPr>
              <a:t>pre-processing</a:t>
            </a:r>
          </a:p>
        </p:txBody>
      </p:sp>
      <p:sp>
        <p:nvSpPr>
          <p:cNvPr name="TextBox 66" id="66"/>
          <p:cNvSpPr txBox="true"/>
          <p:nvPr/>
        </p:nvSpPr>
        <p:spPr>
          <a:xfrm rot="0">
            <a:off x="10296601" y="3491820"/>
            <a:ext cx="2094825" cy="874522"/>
          </a:xfrm>
          <a:prstGeom prst="rect">
            <a:avLst/>
          </a:prstGeom>
        </p:spPr>
        <p:txBody>
          <a:bodyPr anchor="t" rtlCol="false" tIns="0" lIns="0" bIns="0" rIns="0">
            <a:spAutoFit/>
          </a:bodyPr>
          <a:lstStyle/>
          <a:p>
            <a:pPr algn="ctr">
              <a:lnSpc>
                <a:spcPts val="2383"/>
              </a:lnSpc>
            </a:pPr>
            <a:r>
              <a:rPr lang="en-US" sz="1599">
                <a:solidFill>
                  <a:srgbClr val="000000"/>
                </a:solidFill>
                <a:latin typeface="DM Sans Bold"/>
                <a:ea typeface="DM Sans Bold"/>
                <a:cs typeface="DM Sans Bold"/>
                <a:sym typeface="DM Sans Bold"/>
              </a:rPr>
              <a:t>Training Vectors</a:t>
            </a:r>
          </a:p>
          <a:p>
            <a:pPr algn="ctr" marL="0" indent="0" lvl="0">
              <a:lnSpc>
                <a:spcPts val="2383"/>
              </a:lnSpc>
            </a:pPr>
            <a:r>
              <a:rPr lang="en-US" sz="1599">
                <a:solidFill>
                  <a:srgbClr val="000000"/>
                </a:solidFill>
                <a:latin typeface="DM Sans Bold"/>
                <a:ea typeface="DM Sans Bold"/>
                <a:cs typeface="DM Sans Bold"/>
                <a:sym typeface="DM Sans Bold"/>
              </a:rPr>
              <a:t> </a:t>
            </a:r>
            <a:r>
              <a:rPr lang="en-US" sz="1599">
                <a:solidFill>
                  <a:srgbClr val="000000"/>
                </a:solidFill>
                <a:latin typeface="DM Sans"/>
                <a:ea typeface="DM Sans"/>
                <a:cs typeface="DM Sans"/>
                <a:sym typeface="DM Sans"/>
              </a:rPr>
              <a:t>(aspect and sentiment)</a:t>
            </a:r>
          </a:p>
        </p:txBody>
      </p:sp>
      <p:sp>
        <p:nvSpPr>
          <p:cNvPr name="TextBox 67" id="67"/>
          <p:cNvSpPr txBox="true"/>
          <p:nvPr/>
        </p:nvSpPr>
        <p:spPr>
          <a:xfrm rot="0">
            <a:off x="12737372" y="4782346"/>
            <a:ext cx="2044880" cy="874522"/>
          </a:xfrm>
          <a:prstGeom prst="rect">
            <a:avLst/>
          </a:prstGeom>
        </p:spPr>
        <p:txBody>
          <a:bodyPr anchor="t" rtlCol="false" tIns="0" lIns="0" bIns="0" rIns="0">
            <a:spAutoFit/>
          </a:bodyPr>
          <a:lstStyle/>
          <a:p>
            <a:pPr algn="ctr" marL="0" indent="0" lvl="0">
              <a:lnSpc>
                <a:spcPts val="2383"/>
              </a:lnSpc>
            </a:pPr>
            <a:r>
              <a:rPr lang="en-US" sz="1599">
                <a:solidFill>
                  <a:srgbClr val="000000"/>
                </a:solidFill>
                <a:latin typeface="DM Sans"/>
                <a:ea typeface="DM Sans"/>
                <a:cs typeface="DM Sans"/>
                <a:sym typeface="DM Sans"/>
              </a:rPr>
              <a:t>Genereating features from the model and training/testing data</a:t>
            </a:r>
          </a:p>
        </p:txBody>
      </p:sp>
      <p:sp>
        <p:nvSpPr>
          <p:cNvPr name="TextBox 68" id="68"/>
          <p:cNvSpPr txBox="true"/>
          <p:nvPr/>
        </p:nvSpPr>
        <p:spPr>
          <a:xfrm rot="0">
            <a:off x="14884736" y="7720657"/>
            <a:ext cx="1665493" cy="874522"/>
          </a:xfrm>
          <a:prstGeom prst="rect">
            <a:avLst/>
          </a:prstGeom>
        </p:spPr>
        <p:txBody>
          <a:bodyPr anchor="t" rtlCol="false" tIns="0" lIns="0" bIns="0" rIns="0">
            <a:spAutoFit/>
          </a:bodyPr>
          <a:lstStyle/>
          <a:p>
            <a:pPr algn="ctr" marL="0" indent="0" lvl="0">
              <a:lnSpc>
                <a:spcPts val="2383"/>
              </a:lnSpc>
            </a:pPr>
            <a:r>
              <a:rPr lang="en-US" sz="1599">
                <a:solidFill>
                  <a:srgbClr val="000000"/>
                </a:solidFill>
                <a:latin typeface="DM Sans"/>
                <a:ea typeface="DM Sans"/>
                <a:cs typeface="DM Sans"/>
                <a:sym typeface="DM Sans"/>
              </a:rPr>
              <a:t>Loading a trained word embedding models</a:t>
            </a:r>
          </a:p>
        </p:txBody>
      </p:sp>
      <p:sp>
        <p:nvSpPr>
          <p:cNvPr name="TextBox 69" id="69"/>
          <p:cNvSpPr txBox="true"/>
          <p:nvPr/>
        </p:nvSpPr>
        <p:spPr>
          <a:xfrm rot="0">
            <a:off x="14382857" y="1185777"/>
            <a:ext cx="2669251" cy="579247"/>
          </a:xfrm>
          <a:prstGeom prst="rect">
            <a:avLst/>
          </a:prstGeom>
        </p:spPr>
        <p:txBody>
          <a:bodyPr anchor="t" rtlCol="false" tIns="0" lIns="0" bIns="0" rIns="0">
            <a:spAutoFit/>
          </a:bodyPr>
          <a:lstStyle/>
          <a:p>
            <a:pPr algn="ctr">
              <a:lnSpc>
                <a:spcPts val="2383"/>
              </a:lnSpc>
            </a:pPr>
            <a:r>
              <a:rPr lang="en-US" sz="1599">
                <a:solidFill>
                  <a:srgbClr val="000000"/>
                </a:solidFill>
                <a:latin typeface="DM Sans"/>
                <a:ea typeface="DM Sans"/>
                <a:cs typeface="DM Sans"/>
                <a:sym typeface="DM Sans"/>
              </a:rPr>
              <a:t>Word </a:t>
            </a:r>
          </a:p>
          <a:p>
            <a:pPr algn="ctr" marL="0" indent="0" lvl="0">
              <a:lnSpc>
                <a:spcPts val="2383"/>
              </a:lnSpc>
            </a:pPr>
            <a:r>
              <a:rPr lang="en-US" sz="1599">
                <a:solidFill>
                  <a:srgbClr val="000000"/>
                </a:solidFill>
                <a:latin typeface="DM Sans"/>
                <a:ea typeface="DM Sans"/>
                <a:cs typeface="DM Sans"/>
                <a:sym typeface="DM Sans"/>
              </a:rPr>
              <a:t>Tokenization</a:t>
            </a:r>
          </a:p>
        </p:txBody>
      </p:sp>
      <p:sp>
        <p:nvSpPr>
          <p:cNvPr name="TextBox 70" id="70"/>
          <p:cNvSpPr txBox="true"/>
          <p:nvPr/>
        </p:nvSpPr>
        <p:spPr>
          <a:xfrm rot="0">
            <a:off x="9933743" y="1185777"/>
            <a:ext cx="2669251" cy="579247"/>
          </a:xfrm>
          <a:prstGeom prst="rect">
            <a:avLst/>
          </a:prstGeom>
        </p:spPr>
        <p:txBody>
          <a:bodyPr anchor="t" rtlCol="false" tIns="0" lIns="0" bIns="0" rIns="0">
            <a:spAutoFit/>
          </a:bodyPr>
          <a:lstStyle/>
          <a:p>
            <a:pPr algn="ctr">
              <a:lnSpc>
                <a:spcPts val="2383"/>
              </a:lnSpc>
            </a:pPr>
            <a:r>
              <a:rPr lang="en-US" sz="1599">
                <a:solidFill>
                  <a:srgbClr val="000000"/>
                </a:solidFill>
                <a:latin typeface="DM Sans"/>
                <a:ea typeface="DM Sans"/>
                <a:cs typeface="DM Sans"/>
                <a:sym typeface="DM Sans"/>
              </a:rPr>
              <a:t>Data</a:t>
            </a:r>
          </a:p>
          <a:p>
            <a:pPr algn="ctr" marL="0" indent="0" lvl="0">
              <a:lnSpc>
                <a:spcPts val="2383"/>
              </a:lnSpc>
            </a:pPr>
            <a:r>
              <a:rPr lang="en-US" sz="1599">
                <a:solidFill>
                  <a:srgbClr val="000000"/>
                </a:solidFill>
                <a:latin typeface="DM Sans"/>
                <a:ea typeface="DM Sans"/>
                <a:cs typeface="DM Sans"/>
                <a:sym typeface="DM Sans"/>
              </a:rPr>
              <a:t> splitting</a:t>
            </a:r>
          </a:p>
        </p:txBody>
      </p:sp>
      <p:sp>
        <p:nvSpPr>
          <p:cNvPr name="TextBox 71" id="71"/>
          <p:cNvSpPr txBox="true"/>
          <p:nvPr/>
        </p:nvSpPr>
        <p:spPr>
          <a:xfrm rot="0">
            <a:off x="5937826" y="1050716"/>
            <a:ext cx="1890722" cy="874522"/>
          </a:xfrm>
          <a:prstGeom prst="rect">
            <a:avLst/>
          </a:prstGeom>
        </p:spPr>
        <p:txBody>
          <a:bodyPr anchor="t" rtlCol="false" tIns="0" lIns="0" bIns="0" rIns="0">
            <a:spAutoFit/>
          </a:bodyPr>
          <a:lstStyle/>
          <a:p>
            <a:pPr algn="ctr" marL="0" indent="0" lvl="0">
              <a:lnSpc>
                <a:spcPts val="2383"/>
              </a:lnSpc>
            </a:pPr>
            <a:r>
              <a:rPr lang="en-US" sz="1599">
                <a:solidFill>
                  <a:srgbClr val="000000"/>
                </a:solidFill>
                <a:latin typeface="DM Sans"/>
                <a:ea typeface="DM Sans"/>
                <a:cs typeface="DM Sans"/>
                <a:sym typeface="DM Sans"/>
              </a:rPr>
              <a:t>Review labelling with aspect and sentiment analysis</a:t>
            </a:r>
          </a:p>
        </p:txBody>
      </p:sp>
      <p:sp>
        <p:nvSpPr>
          <p:cNvPr name="TextBox 72" id="72"/>
          <p:cNvSpPr txBox="true"/>
          <p:nvPr/>
        </p:nvSpPr>
        <p:spPr>
          <a:xfrm rot="0">
            <a:off x="7402455" y="4534789"/>
            <a:ext cx="1869147" cy="1169797"/>
          </a:xfrm>
          <a:prstGeom prst="rect">
            <a:avLst/>
          </a:prstGeom>
        </p:spPr>
        <p:txBody>
          <a:bodyPr anchor="t" rtlCol="false" tIns="0" lIns="0" bIns="0" rIns="0">
            <a:spAutoFit/>
          </a:bodyPr>
          <a:lstStyle/>
          <a:p>
            <a:pPr algn="ctr">
              <a:lnSpc>
                <a:spcPts val="2383"/>
              </a:lnSpc>
            </a:pPr>
            <a:r>
              <a:rPr lang="en-US" sz="1599">
                <a:solidFill>
                  <a:srgbClr val="000000"/>
                </a:solidFill>
                <a:latin typeface="DM Sans Bold"/>
                <a:ea typeface="DM Sans Bold"/>
                <a:cs typeface="DM Sans Bold"/>
                <a:sym typeface="DM Sans Bold"/>
              </a:rPr>
              <a:t>Model Training</a:t>
            </a:r>
          </a:p>
          <a:p>
            <a:pPr algn="ctr">
              <a:lnSpc>
                <a:spcPts val="2383"/>
              </a:lnSpc>
            </a:pPr>
            <a:r>
              <a:rPr lang="en-US" sz="1599">
                <a:solidFill>
                  <a:srgbClr val="000000"/>
                </a:solidFill>
                <a:latin typeface="DM Sans"/>
                <a:ea typeface="DM Sans"/>
                <a:cs typeface="DM Sans"/>
                <a:sym typeface="DM Sans"/>
              </a:rPr>
              <a:t>(training</a:t>
            </a:r>
          </a:p>
          <a:p>
            <a:pPr algn="ctr" marL="0" indent="0" lvl="0">
              <a:lnSpc>
                <a:spcPts val="2383"/>
              </a:lnSpc>
            </a:pPr>
            <a:r>
              <a:rPr lang="en-US" sz="1599">
                <a:solidFill>
                  <a:srgbClr val="000000"/>
                </a:solidFill>
                <a:latin typeface="DM Sans"/>
                <a:ea typeface="DM Sans"/>
                <a:cs typeface="DM Sans"/>
                <a:sym typeface="DM Sans"/>
              </a:rPr>
              <a:t> vectors and training labels)</a:t>
            </a:r>
          </a:p>
        </p:txBody>
      </p:sp>
      <p:sp>
        <p:nvSpPr>
          <p:cNvPr name="TextBox 73" id="73"/>
          <p:cNvSpPr txBox="true"/>
          <p:nvPr/>
        </p:nvSpPr>
        <p:spPr>
          <a:xfrm rot="0">
            <a:off x="1404911" y="4830532"/>
            <a:ext cx="1540083" cy="1169797"/>
          </a:xfrm>
          <a:prstGeom prst="rect">
            <a:avLst/>
          </a:prstGeom>
        </p:spPr>
        <p:txBody>
          <a:bodyPr anchor="t" rtlCol="false" tIns="0" lIns="0" bIns="0" rIns="0">
            <a:spAutoFit/>
          </a:bodyPr>
          <a:lstStyle/>
          <a:p>
            <a:pPr algn="ctr" marL="0" indent="0" lvl="0">
              <a:lnSpc>
                <a:spcPts val="2383"/>
              </a:lnSpc>
            </a:pPr>
            <a:r>
              <a:rPr lang="en-US" sz="1599">
                <a:solidFill>
                  <a:srgbClr val="000000"/>
                </a:solidFill>
                <a:latin typeface="DM Sans"/>
                <a:ea typeface="DM Sans"/>
                <a:cs typeface="DM Sans"/>
                <a:sym typeface="DM Sans"/>
              </a:rPr>
              <a:t>Predicted Aspect-based Sentiment Polarity</a:t>
            </a:r>
          </a:p>
        </p:txBody>
      </p:sp>
      <p:sp>
        <p:nvSpPr>
          <p:cNvPr name="TextBox 74" id="74"/>
          <p:cNvSpPr txBox="true"/>
          <p:nvPr/>
        </p:nvSpPr>
        <p:spPr>
          <a:xfrm rot="0">
            <a:off x="1028700" y="8902709"/>
            <a:ext cx="12360280" cy="700665"/>
          </a:xfrm>
          <a:prstGeom prst="rect">
            <a:avLst/>
          </a:prstGeom>
        </p:spPr>
        <p:txBody>
          <a:bodyPr anchor="t" rtlCol="false" tIns="0" lIns="0" bIns="0" rIns="0">
            <a:spAutoFit/>
          </a:bodyPr>
          <a:lstStyle/>
          <a:p>
            <a:pPr algn="l" marL="0" indent="0" lvl="1">
              <a:lnSpc>
                <a:spcPts val="5238"/>
              </a:lnSpc>
              <a:spcBef>
                <a:spcPct val="0"/>
              </a:spcBef>
            </a:pPr>
            <a:r>
              <a:rPr lang="en-US" sz="5400">
                <a:solidFill>
                  <a:srgbClr val="000000"/>
                </a:solidFill>
                <a:latin typeface="DM Sans Bold"/>
                <a:ea typeface="DM Sans Bold"/>
                <a:cs typeface="DM Sans Bold"/>
                <a:sym typeface="DM Sans Bold"/>
              </a:rPr>
              <a:t>Sentiment Analysis Architecture</a:t>
            </a:r>
          </a:p>
        </p:txBody>
      </p:sp>
      <p:sp>
        <p:nvSpPr>
          <p:cNvPr name="TextBox 75" id="75"/>
          <p:cNvSpPr txBox="true"/>
          <p:nvPr/>
        </p:nvSpPr>
        <p:spPr>
          <a:xfrm rot="0">
            <a:off x="14382857" y="4960601"/>
            <a:ext cx="2669251" cy="537210"/>
          </a:xfrm>
          <a:prstGeom prst="rect">
            <a:avLst/>
          </a:prstGeom>
        </p:spPr>
        <p:txBody>
          <a:bodyPr anchor="t" rtlCol="false" tIns="0" lIns="0" bIns="0" rIns="0">
            <a:spAutoFit/>
          </a:bodyPr>
          <a:lstStyle/>
          <a:p>
            <a:pPr algn="ctr" marL="0" indent="0" lvl="0">
              <a:lnSpc>
                <a:spcPts val="4470"/>
              </a:lnSpc>
            </a:pPr>
            <a:r>
              <a:rPr lang="en-US" sz="3000">
                <a:solidFill>
                  <a:srgbClr val="000000"/>
                </a:solidFill>
                <a:latin typeface="DM Sans"/>
                <a:ea typeface="DM Sans"/>
                <a:cs typeface="DM Sans"/>
                <a:sym typeface="DM Sans"/>
              </a:rPr>
              <a:t>+</a:t>
            </a:r>
          </a:p>
        </p:txBody>
      </p:sp>
      <p:sp>
        <p:nvSpPr>
          <p:cNvPr name="TextBox 76" id="76"/>
          <p:cNvSpPr txBox="true"/>
          <p:nvPr/>
        </p:nvSpPr>
        <p:spPr>
          <a:xfrm rot="0">
            <a:off x="10296601" y="6451759"/>
            <a:ext cx="2094825" cy="874522"/>
          </a:xfrm>
          <a:prstGeom prst="rect">
            <a:avLst/>
          </a:prstGeom>
        </p:spPr>
        <p:txBody>
          <a:bodyPr anchor="t" rtlCol="false" tIns="0" lIns="0" bIns="0" rIns="0">
            <a:spAutoFit/>
          </a:bodyPr>
          <a:lstStyle/>
          <a:p>
            <a:pPr algn="ctr">
              <a:lnSpc>
                <a:spcPts val="2383"/>
              </a:lnSpc>
            </a:pPr>
            <a:r>
              <a:rPr lang="en-US" sz="1599">
                <a:solidFill>
                  <a:srgbClr val="000000"/>
                </a:solidFill>
                <a:latin typeface="DM Sans Bold"/>
                <a:ea typeface="DM Sans Bold"/>
                <a:cs typeface="DM Sans Bold"/>
                <a:sym typeface="DM Sans Bold"/>
              </a:rPr>
              <a:t>Testing Vectors</a:t>
            </a:r>
          </a:p>
          <a:p>
            <a:pPr algn="ctr" marL="0" indent="0" lvl="0">
              <a:lnSpc>
                <a:spcPts val="2383"/>
              </a:lnSpc>
            </a:pPr>
            <a:r>
              <a:rPr lang="en-US" sz="1599">
                <a:solidFill>
                  <a:srgbClr val="000000"/>
                </a:solidFill>
                <a:latin typeface="DM Sans Bold"/>
                <a:ea typeface="DM Sans Bold"/>
                <a:cs typeface="DM Sans Bold"/>
                <a:sym typeface="DM Sans Bold"/>
              </a:rPr>
              <a:t> </a:t>
            </a:r>
            <a:r>
              <a:rPr lang="en-US" sz="1599">
                <a:solidFill>
                  <a:srgbClr val="000000"/>
                </a:solidFill>
                <a:latin typeface="DM Sans"/>
                <a:ea typeface="DM Sans"/>
                <a:cs typeface="DM Sans"/>
                <a:sym typeface="DM Sans"/>
              </a:rPr>
              <a:t>(aspect and sentiment)</a:t>
            </a:r>
          </a:p>
        </p:txBody>
      </p:sp>
      <p:sp>
        <p:nvSpPr>
          <p:cNvPr name="TextBox 77" id="77"/>
          <p:cNvSpPr txBox="true"/>
          <p:nvPr/>
        </p:nvSpPr>
        <p:spPr>
          <a:xfrm rot="0">
            <a:off x="7469455" y="6201383"/>
            <a:ext cx="1802148" cy="874522"/>
          </a:xfrm>
          <a:prstGeom prst="rect">
            <a:avLst/>
          </a:prstGeom>
        </p:spPr>
        <p:txBody>
          <a:bodyPr anchor="t" rtlCol="false" tIns="0" lIns="0" bIns="0" rIns="0">
            <a:spAutoFit/>
          </a:bodyPr>
          <a:lstStyle/>
          <a:p>
            <a:pPr algn="ctr">
              <a:lnSpc>
                <a:spcPts val="2383"/>
              </a:lnSpc>
            </a:pPr>
            <a:r>
              <a:rPr lang="en-US" sz="1599">
                <a:solidFill>
                  <a:srgbClr val="000000"/>
                </a:solidFill>
                <a:latin typeface="DM Sans Bold"/>
                <a:ea typeface="DM Sans Bold"/>
                <a:cs typeface="DM Sans Bold"/>
                <a:sym typeface="DM Sans Bold"/>
              </a:rPr>
              <a:t>Model Testing</a:t>
            </a:r>
          </a:p>
          <a:p>
            <a:pPr algn="ctr">
              <a:lnSpc>
                <a:spcPts val="2383"/>
              </a:lnSpc>
            </a:pPr>
            <a:r>
              <a:rPr lang="en-US" sz="1599">
                <a:solidFill>
                  <a:srgbClr val="000000"/>
                </a:solidFill>
                <a:latin typeface="DM Sans"/>
                <a:ea typeface="DM Sans"/>
                <a:cs typeface="DM Sans"/>
                <a:sym typeface="DM Sans"/>
              </a:rPr>
              <a:t>(testing </a:t>
            </a:r>
          </a:p>
          <a:p>
            <a:pPr algn="ctr" marL="0" indent="0" lvl="0">
              <a:lnSpc>
                <a:spcPts val="2383"/>
              </a:lnSpc>
            </a:pPr>
            <a:r>
              <a:rPr lang="en-US" sz="1599">
                <a:solidFill>
                  <a:srgbClr val="000000"/>
                </a:solidFill>
                <a:latin typeface="DM Sans"/>
                <a:ea typeface="DM Sans"/>
                <a:cs typeface="DM Sans"/>
                <a:sym typeface="DM Sans"/>
              </a:rPr>
              <a:t>vectors )</a:t>
            </a:r>
          </a:p>
        </p:txBody>
      </p:sp>
      <p:sp>
        <p:nvSpPr>
          <p:cNvPr name="TextBox 78" id="78"/>
          <p:cNvSpPr txBox="true"/>
          <p:nvPr/>
        </p:nvSpPr>
        <p:spPr>
          <a:xfrm rot="0">
            <a:off x="3685003" y="4594905"/>
            <a:ext cx="1869147" cy="1169797"/>
          </a:xfrm>
          <a:prstGeom prst="rect">
            <a:avLst/>
          </a:prstGeom>
        </p:spPr>
        <p:txBody>
          <a:bodyPr anchor="t" rtlCol="false" tIns="0" lIns="0" bIns="0" rIns="0">
            <a:spAutoFit/>
          </a:bodyPr>
          <a:lstStyle/>
          <a:p>
            <a:pPr algn="ctr">
              <a:lnSpc>
                <a:spcPts val="2383"/>
              </a:lnSpc>
            </a:pPr>
            <a:r>
              <a:rPr lang="en-US" sz="1599">
                <a:solidFill>
                  <a:srgbClr val="000000"/>
                </a:solidFill>
                <a:latin typeface="DM Sans Bold"/>
                <a:ea typeface="DM Sans Bold"/>
                <a:cs typeface="DM Sans Bold"/>
                <a:sym typeface="DM Sans Bold"/>
              </a:rPr>
              <a:t>Model Training</a:t>
            </a:r>
          </a:p>
          <a:p>
            <a:pPr algn="ctr">
              <a:lnSpc>
                <a:spcPts val="2383"/>
              </a:lnSpc>
            </a:pPr>
            <a:r>
              <a:rPr lang="en-US" sz="1599">
                <a:solidFill>
                  <a:srgbClr val="000000"/>
                </a:solidFill>
                <a:latin typeface="DM Sans"/>
                <a:ea typeface="DM Sans"/>
                <a:cs typeface="DM Sans"/>
                <a:sym typeface="DM Sans"/>
              </a:rPr>
              <a:t>(training</a:t>
            </a:r>
          </a:p>
          <a:p>
            <a:pPr algn="ctr" marL="0" indent="0" lvl="0">
              <a:lnSpc>
                <a:spcPts val="2383"/>
              </a:lnSpc>
            </a:pPr>
            <a:r>
              <a:rPr lang="en-US" sz="1599">
                <a:solidFill>
                  <a:srgbClr val="000000"/>
                </a:solidFill>
                <a:latin typeface="DM Sans"/>
                <a:ea typeface="DM Sans"/>
                <a:cs typeface="DM Sans"/>
                <a:sym typeface="DM Sans"/>
              </a:rPr>
              <a:t> vectors and training labels)</a:t>
            </a:r>
          </a:p>
        </p:txBody>
      </p:sp>
      <p:sp>
        <p:nvSpPr>
          <p:cNvPr name="TextBox 79" id="79"/>
          <p:cNvSpPr txBox="true"/>
          <p:nvPr/>
        </p:nvSpPr>
        <p:spPr>
          <a:xfrm rot="0">
            <a:off x="3674001" y="6201383"/>
            <a:ext cx="1802148" cy="874522"/>
          </a:xfrm>
          <a:prstGeom prst="rect">
            <a:avLst/>
          </a:prstGeom>
        </p:spPr>
        <p:txBody>
          <a:bodyPr anchor="t" rtlCol="false" tIns="0" lIns="0" bIns="0" rIns="0">
            <a:spAutoFit/>
          </a:bodyPr>
          <a:lstStyle/>
          <a:p>
            <a:pPr algn="ctr">
              <a:lnSpc>
                <a:spcPts val="2383"/>
              </a:lnSpc>
            </a:pPr>
            <a:r>
              <a:rPr lang="en-US" sz="1599">
                <a:solidFill>
                  <a:srgbClr val="000000"/>
                </a:solidFill>
                <a:latin typeface="DM Sans Bold"/>
                <a:ea typeface="DM Sans Bold"/>
                <a:cs typeface="DM Sans Bold"/>
                <a:sym typeface="DM Sans Bold"/>
              </a:rPr>
              <a:t>Model Testing</a:t>
            </a:r>
          </a:p>
          <a:p>
            <a:pPr algn="ctr">
              <a:lnSpc>
                <a:spcPts val="2383"/>
              </a:lnSpc>
            </a:pPr>
            <a:r>
              <a:rPr lang="en-US" sz="1599">
                <a:solidFill>
                  <a:srgbClr val="000000"/>
                </a:solidFill>
                <a:latin typeface="DM Sans"/>
                <a:ea typeface="DM Sans"/>
                <a:cs typeface="DM Sans"/>
                <a:sym typeface="DM Sans"/>
              </a:rPr>
              <a:t>(testing </a:t>
            </a:r>
          </a:p>
          <a:p>
            <a:pPr algn="ctr" marL="0" indent="0" lvl="0">
              <a:lnSpc>
                <a:spcPts val="2383"/>
              </a:lnSpc>
            </a:pPr>
            <a:r>
              <a:rPr lang="en-US" sz="1599">
                <a:solidFill>
                  <a:srgbClr val="000000"/>
                </a:solidFill>
                <a:latin typeface="DM Sans"/>
                <a:ea typeface="DM Sans"/>
                <a:cs typeface="DM Sans"/>
                <a:sym typeface="DM Sans"/>
              </a:rPr>
              <a:t>vectors )</a:t>
            </a:r>
          </a:p>
        </p:txBody>
      </p:sp>
      <p:sp>
        <p:nvSpPr>
          <p:cNvPr name="TextBox 80" id="80"/>
          <p:cNvSpPr txBox="true"/>
          <p:nvPr/>
        </p:nvSpPr>
        <p:spPr>
          <a:xfrm rot="0">
            <a:off x="7469455" y="3373646"/>
            <a:ext cx="1869147" cy="579247"/>
          </a:xfrm>
          <a:prstGeom prst="rect">
            <a:avLst/>
          </a:prstGeom>
        </p:spPr>
        <p:txBody>
          <a:bodyPr anchor="t" rtlCol="false" tIns="0" lIns="0" bIns="0" rIns="0">
            <a:spAutoFit/>
          </a:bodyPr>
          <a:lstStyle/>
          <a:p>
            <a:pPr algn="ctr">
              <a:lnSpc>
                <a:spcPts val="2383"/>
              </a:lnSpc>
            </a:pPr>
            <a:r>
              <a:rPr lang="en-US" sz="1599">
                <a:solidFill>
                  <a:srgbClr val="000000"/>
                </a:solidFill>
                <a:latin typeface="DM Sans Bold"/>
                <a:ea typeface="DM Sans Bold"/>
                <a:cs typeface="DM Sans Bold"/>
                <a:sym typeface="DM Sans Bold"/>
              </a:rPr>
              <a:t>Aspect Detection</a:t>
            </a:r>
          </a:p>
          <a:p>
            <a:pPr algn="ctr" marL="0" indent="0" lvl="0">
              <a:lnSpc>
                <a:spcPts val="2383"/>
              </a:lnSpc>
            </a:pPr>
            <a:r>
              <a:rPr lang="en-US" sz="1599">
                <a:solidFill>
                  <a:srgbClr val="000000"/>
                </a:solidFill>
                <a:latin typeface="DM Sans Bold"/>
                <a:ea typeface="DM Sans Bold"/>
                <a:cs typeface="DM Sans Bold"/>
                <a:sym typeface="DM Sans Bold"/>
              </a:rPr>
              <a:t>Model</a:t>
            </a:r>
          </a:p>
        </p:txBody>
      </p:sp>
      <p:sp>
        <p:nvSpPr>
          <p:cNvPr name="TextBox 81" id="81"/>
          <p:cNvSpPr txBox="true"/>
          <p:nvPr/>
        </p:nvSpPr>
        <p:spPr>
          <a:xfrm rot="0">
            <a:off x="3603152" y="3373646"/>
            <a:ext cx="1985521" cy="874522"/>
          </a:xfrm>
          <a:prstGeom prst="rect">
            <a:avLst/>
          </a:prstGeom>
        </p:spPr>
        <p:txBody>
          <a:bodyPr anchor="t" rtlCol="false" tIns="0" lIns="0" bIns="0" rIns="0">
            <a:spAutoFit/>
          </a:bodyPr>
          <a:lstStyle/>
          <a:p>
            <a:pPr algn="ctr">
              <a:lnSpc>
                <a:spcPts val="2383"/>
              </a:lnSpc>
              <a:spcBef>
                <a:spcPct val="0"/>
              </a:spcBef>
            </a:pPr>
            <a:r>
              <a:rPr lang="en-US" sz="1599">
                <a:solidFill>
                  <a:srgbClr val="000000"/>
                </a:solidFill>
                <a:latin typeface="DM Sans Bold"/>
                <a:ea typeface="DM Sans Bold"/>
                <a:cs typeface="DM Sans Bold"/>
                <a:sym typeface="DM Sans Bold"/>
              </a:rPr>
              <a:t>Aspect-Based Sentiment Detection Model</a:t>
            </a:r>
          </a:p>
        </p:txBody>
      </p:sp>
      <p:sp>
        <p:nvSpPr>
          <p:cNvPr name="Freeform 82" id="82"/>
          <p:cNvSpPr/>
          <p:nvPr/>
        </p:nvSpPr>
        <p:spPr>
          <a:xfrm flipH="false" flipV="false" rot="0">
            <a:off x="12201631" y="8230467"/>
            <a:ext cx="1549340" cy="1477683"/>
          </a:xfrm>
          <a:custGeom>
            <a:avLst/>
            <a:gdLst/>
            <a:ahLst/>
            <a:cxnLst/>
            <a:rect r="r" b="b" t="t" l="l"/>
            <a:pathLst>
              <a:path h="1477683" w="1549340">
                <a:moveTo>
                  <a:pt x="0" y="0"/>
                </a:moveTo>
                <a:lnTo>
                  <a:pt x="1549340" y="0"/>
                </a:lnTo>
                <a:lnTo>
                  <a:pt x="1549340" y="1477682"/>
                </a:lnTo>
                <a:lnTo>
                  <a:pt x="0" y="14776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028700" y="1425641"/>
            <a:ext cx="5038071" cy="3559266"/>
            <a:chOff x="0" y="0"/>
            <a:chExt cx="1048738" cy="740906"/>
          </a:xfrm>
        </p:grpSpPr>
        <p:sp>
          <p:nvSpPr>
            <p:cNvPr name="Freeform 4" id="4"/>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5" id="5"/>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28700" y="5534471"/>
            <a:ext cx="5038071" cy="3559266"/>
            <a:chOff x="0" y="0"/>
            <a:chExt cx="1048738" cy="740906"/>
          </a:xfrm>
        </p:grpSpPr>
        <p:sp>
          <p:nvSpPr>
            <p:cNvPr name="Freeform 7" id="7"/>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8" id="8"/>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692531" y="1425641"/>
            <a:ext cx="5038071" cy="3559266"/>
            <a:chOff x="0" y="0"/>
            <a:chExt cx="1048738" cy="740906"/>
          </a:xfrm>
        </p:grpSpPr>
        <p:sp>
          <p:nvSpPr>
            <p:cNvPr name="Freeform 10" id="10"/>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1" id="11"/>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6692531" y="5534471"/>
            <a:ext cx="5038071" cy="3559266"/>
            <a:chOff x="0" y="0"/>
            <a:chExt cx="1048738" cy="740906"/>
          </a:xfrm>
        </p:grpSpPr>
        <p:sp>
          <p:nvSpPr>
            <p:cNvPr name="Freeform 13" id="13"/>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4" id="14"/>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028700" y="1425641"/>
            <a:ext cx="5038071" cy="668736"/>
            <a:chOff x="0" y="0"/>
            <a:chExt cx="1048738" cy="139206"/>
          </a:xfrm>
        </p:grpSpPr>
        <p:sp>
          <p:nvSpPr>
            <p:cNvPr name="Freeform 16" id="16"/>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7" id="17"/>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28700" y="5534471"/>
            <a:ext cx="5038071" cy="668736"/>
            <a:chOff x="0" y="0"/>
            <a:chExt cx="1048738" cy="139206"/>
          </a:xfrm>
        </p:grpSpPr>
        <p:sp>
          <p:nvSpPr>
            <p:cNvPr name="Freeform 19" id="19"/>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0" id="20"/>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6692531" y="1425641"/>
            <a:ext cx="5038071" cy="668736"/>
            <a:chOff x="0" y="0"/>
            <a:chExt cx="1048738" cy="139206"/>
          </a:xfrm>
        </p:grpSpPr>
        <p:sp>
          <p:nvSpPr>
            <p:cNvPr name="Freeform 22" id="22"/>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3" id="23"/>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6692531" y="5534471"/>
            <a:ext cx="5038071" cy="668736"/>
            <a:chOff x="0" y="0"/>
            <a:chExt cx="1048738" cy="139206"/>
          </a:xfrm>
        </p:grpSpPr>
        <p:sp>
          <p:nvSpPr>
            <p:cNvPr name="Freeform 25" id="25"/>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6" id="26"/>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1345712" y="1616347"/>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Data Collection</a:t>
            </a:r>
          </a:p>
        </p:txBody>
      </p:sp>
      <p:sp>
        <p:nvSpPr>
          <p:cNvPr name="TextBox 28" id="28"/>
          <p:cNvSpPr txBox="true"/>
          <p:nvPr/>
        </p:nvSpPr>
        <p:spPr>
          <a:xfrm rot="0">
            <a:off x="7062826" y="1616347"/>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Sentiment Analysis Models</a:t>
            </a:r>
          </a:p>
        </p:txBody>
      </p:sp>
      <p:sp>
        <p:nvSpPr>
          <p:cNvPr name="TextBox 29" id="29"/>
          <p:cNvSpPr txBox="true"/>
          <p:nvPr/>
        </p:nvSpPr>
        <p:spPr>
          <a:xfrm rot="0">
            <a:off x="1345712" y="5717863"/>
            <a:ext cx="4137951"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Visualization </a:t>
            </a:r>
          </a:p>
        </p:txBody>
      </p:sp>
      <p:sp>
        <p:nvSpPr>
          <p:cNvPr name="TextBox 30" id="30"/>
          <p:cNvSpPr txBox="true"/>
          <p:nvPr/>
        </p:nvSpPr>
        <p:spPr>
          <a:xfrm rot="0">
            <a:off x="7062826" y="5717863"/>
            <a:ext cx="3558025"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Advanced Analysis</a:t>
            </a:r>
          </a:p>
        </p:txBody>
      </p:sp>
      <p:sp>
        <p:nvSpPr>
          <p:cNvPr name="TextBox 31" id="31"/>
          <p:cNvSpPr txBox="true"/>
          <p:nvPr/>
        </p:nvSpPr>
        <p:spPr>
          <a:xfrm rot="0">
            <a:off x="1478760" y="2378939"/>
            <a:ext cx="4137951" cy="1990725"/>
          </a:xfrm>
          <a:prstGeom prst="rect">
            <a:avLst/>
          </a:prstGeom>
        </p:spPr>
        <p:txBody>
          <a:bodyPr anchor="t" rtlCol="false" tIns="0" lIns="0" bIns="0" rIns="0">
            <a:spAutoFit/>
          </a:bodyPr>
          <a:lstStyle/>
          <a:p>
            <a:pPr algn="l" marL="431799" indent="-215899" lvl="1">
              <a:lnSpc>
                <a:spcPts val="2699"/>
              </a:lnSpc>
              <a:spcBef>
                <a:spcPct val="0"/>
              </a:spcBef>
              <a:buFont typeface="Arial"/>
              <a:buChar char="•"/>
            </a:pPr>
            <a:r>
              <a:rPr lang="en-US" sz="1999" spc="119">
                <a:solidFill>
                  <a:srgbClr val="000000"/>
                </a:solidFill>
                <a:latin typeface="DM Sans"/>
                <a:ea typeface="DM Sans"/>
                <a:cs typeface="DM Sans"/>
                <a:sym typeface="DM Sans"/>
              </a:rPr>
              <a:t>Pyth</a:t>
            </a:r>
            <a:r>
              <a:rPr lang="en-US" sz="1999" spc="119" u="none">
                <a:solidFill>
                  <a:srgbClr val="000000"/>
                </a:solidFill>
                <a:latin typeface="DM Sans"/>
                <a:ea typeface="DM Sans"/>
                <a:cs typeface="DM Sans"/>
                <a:sym typeface="DM Sans"/>
              </a:rPr>
              <a:t>on web scraping libraries (e.g., BeautifulSoup, Scrapy)</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APIs for accessing review platforms</a:t>
            </a:r>
          </a:p>
          <a:p>
            <a:pPr algn="l" marL="0" indent="0" lvl="0">
              <a:lnSpc>
                <a:spcPts val="2699"/>
              </a:lnSpc>
              <a:spcBef>
                <a:spcPct val="0"/>
              </a:spcBef>
            </a:pPr>
          </a:p>
        </p:txBody>
      </p:sp>
      <p:sp>
        <p:nvSpPr>
          <p:cNvPr name="TextBox 32" id="32"/>
          <p:cNvSpPr txBox="true"/>
          <p:nvPr/>
        </p:nvSpPr>
        <p:spPr>
          <a:xfrm rot="0">
            <a:off x="7142591" y="2378939"/>
            <a:ext cx="4137951" cy="2324100"/>
          </a:xfrm>
          <a:prstGeom prst="rect">
            <a:avLst/>
          </a:prstGeom>
        </p:spPr>
        <p:txBody>
          <a:bodyPr anchor="t" rtlCol="false" tIns="0" lIns="0" bIns="0" rIns="0">
            <a:spAutoFit/>
          </a:bodyPr>
          <a:lstStyle/>
          <a:p>
            <a:pPr algn="l" marL="431799" indent="-215899" lvl="1">
              <a:lnSpc>
                <a:spcPts val="2699"/>
              </a:lnSpc>
              <a:spcBef>
                <a:spcPct val="0"/>
              </a:spcBef>
              <a:buFont typeface="Arial"/>
              <a:buChar char="•"/>
            </a:pPr>
            <a:r>
              <a:rPr lang="en-US" sz="1999" spc="119">
                <a:solidFill>
                  <a:srgbClr val="000000"/>
                </a:solidFill>
                <a:latin typeface="DM Sans"/>
                <a:ea typeface="DM Sans"/>
                <a:cs typeface="DM Sans"/>
                <a:sym typeface="DM Sans"/>
              </a:rPr>
              <a:t>F</a:t>
            </a:r>
            <a:r>
              <a:rPr lang="en-US" sz="1999" spc="119" u="none">
                <a:solidFill>
                  <a:srgbClr val="000000"/>
                </a:solidFill>
                <a:latin typeface="DM Sans"/>
                <a:ea typeface="DM Sans"/>
                <a:cs typeface="DM Sans"/>
                <a:sym typeface="DM Sans"/>
              </a:rPr>
              <a:t>astText</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LSTM</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NLTK</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RoBERTa</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ULMFiT</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VADER</a:t>
            </a:r>
          </a:p>
          <a:p>
            <a:pPr algn="l" marL="0" indent="0" lvl="0">
              <a:lnSpc>
                <a:spcPts val="2699"/>
              </a:lnSpc>
              <a:spcBef>
                <a:spcPct val="0"/>
              </a:spcBef>
            </a:pPr>
          </a:p>
        </p:txBody>
      </p:sp>
      <p:sp>
        <p:nvSpPr>
          <p:cNvPr name="TextBox 33" id="33"/>
          <p:cNvSpPr txBox="true"/>
          <p:nvPr/>
        </p:nvSpPr>
        <p:spPr>
          <a:xfrm rot="0">
            <a:off x="7142591" y="6421330"/>
            <a:ext cx="4137951" cy="2324100"/>
          </a:xfrm>
          <a:prstGeom prst="rect">
            <a:avLst/>
          </a:prstGeom>
        </p:spPr>
        <p:txBody>
          <a:bodyPr anchor="t" rtlCol="false" tIns="0" lIns="0" bIns="0" rIns="0">
            <a:spAutoFit/>
          </a:bodyPr>
          <a:lstStyle/>
          <a:p>
            <a:pPr algn="l" marL="431799" indent="-215899" lvl="1">
              <a:lnSpc>
                <a:spcPts val="2699"/>
              </a:lnSpc>
              <a:spcBef>
                <a:spcPct val="0"/>
              </a:spcBef>
              <a:buFont typeface="Arial"/>
              <a:buChar char="•"/>
            </a:pPr>
            <a:r>
              <a:rPr lang="en-US" sz="1999" spc="119">
                <a:solidFill>
                  <a:srgbClr val="000000"/>
                </a:solidFill>
                <a:latin typeface="DM Sans"/>
                <a:ea typeface="DM Sans"/>
                <a:cs typeface="DM Sans"/>
                <a:sym typeface="DM Sans"/>
              </a:rPr>
              <a:t>A</a:t>
            </a:r>
            <a:r>
              <a:rPr lang="en-US" sz="1999" spc="119" u="none">
                <a:solidFill>
                  <a:srgbClr val="000000"/>
                </a:solidFill>
                <a:latin typeface="DM Sans"/>
                <a:ea typeface="DM Sans"/>
                <a:cs typeface="DM Sans"/>
                <a:sym typeface="DM Sans"/>
              </a:rPr>
              <a:t>spect-Based Sentiment Analysis (ABSA)</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DeBERTa model</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Natural Language Processing libraries (e.g., spaCy, NLTK)</a:t>
            </a:r>
          </a:p>
          <a:p>
            <a:pPr algn="l" marL="0" indent="0" lvl="0">
              <a:lnSpc>
                <a:spcPts val="2699"/>
              </a:lnSpc>
              <a:spcBef>
                <a:spcPct val="0"/>
              </a:spcBef>
            </a:pPr>
          </a:p>
        </p:txBody>
      </p:sp>
      <p:sp>
        <p:nvSpPr>
          <p:cNvPr name="TextBox 34" id="34"/>
          <p:cNvSpPr txBox="true"/>
          <p:nvPr/>
        </p:nvSpPr>
        <p:spPr>
          <a:xfrm rot="0">
            <a:off x="1478760" y="6421330"/>
            <a:ext cx="4137951" cy="2324100"/>
          </a:xfrm>
          <a:prstGeom prst="rect">
            <a:avLst/>
          </a:prstGeom>
        </p:spPr>
        <p:txBody>
          <a:bodyPr anchor="t" rtlCol="false" tIns="0" lIns="0" bIns="0" rIns="0">
            <a:spAutoFit/>
          </a:bodyPr>
          <a:lstStyle/>
          <a:p>
            <a:pPr algn="l" marL="431799" indent="-215899" lvl="1">
              <a:lnSpc>
                <a:spcPts val="2699"/>
              </a:lnSpc>
              <a:spcBef>
                <a:spcPct val="0"/>
              </a:spcBef>
              <a:buFont typeface="Arial"/>
              <a:buChar char="•"/>
            </a:pPr>
            <a:r>
              <a:rPr lang="en-US" sz="1999" spc="119">
                <a:solidFill>
                  <a:srgbClr val="000000"/>
                </a:solidFill>
                <a:latin typeface="DM Sans"/>
                <a:ea typeface="DM Sans"/>
                <a:cs typeface="DM Sans"/>
                <a:sym typeface="DM Sans"/>
              </a:rPr>
              <a:t>W</a:t>
            </a:r>
            <a:r>
              <a:rPr lang="en-US" sz="1999" spc="119" u="none">
                <a:solidFill>
                  <a:srgbClr val="000000"/>
                </a:solidFill>
                <a:latin typeface="DM Sans"/>
                <a:ea typeface="DM Sans"/>
                <a:cs typeface="DM Sans"/>
                <a:sym typeface="DM Sans"/>
              </a:rPr>
              <a:t>ord Cloud libraries (e.g., WordCloud)</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Database systems (e.g., SQL, MongoDB)</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Data visualization tools (e.g., Matplotlib, Plotly)</a:t>
            </a:r>
          </a:p>
          <a:p>
            <a:pPr algn="l" marL="0" indent="0" lvl="0">
              <a:lnSpc>
                <a:spcPts val="2699"/>
              </a:lnSpc>
              <a:spcBef>
                <a:spcPct val="0"/>
              </a:spcBef>
            </a:pPr>
          </a:p>
        </p:txBody>
      </p:sp>
      <p:sp>
        <p:nvSpPr>
          <p:cNvPr name="Freeform 35" id="35"/>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36" id="36"/>
          <p:cNvSpPr/>
          <p:nvPr/>
        </p:nvSpPr>
        <p:spPr>
          <a:xfrm flipH="false" flipV="false" rot="0">
            <a:off x="7660175" y="-1802846"/>
            <a:ext cx="4224468" cy="2645573"/>
          </a:xfrm>
          <a:custGeom>
            <a:avLst/>
            <a:gdLst/>
            <a:ahLst/>
            <a:cxnLst/>
            <a:rect r="r" b="b" t="t" l="l"/>
            <a:pathLst>
              <a:path h="2645573" w="4224468">
                <a:moveTo>
                  <a:pt x="0" y="0"/>
                </a:moveTo>
                <a:lnTo>
                  <a:pt x="4224468" y="0"/>
                </a:lnTo>
                <a:lnTo>
                  <a:pt x="4224468"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37" id="37"/>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38" id="38"/>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39" id="39"/>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40" id="40"/>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41" id="41"/>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42" id="42"/>
          <p:cNvSpPr txBox="true"/>
          <p:nvPr/>
        </p:nvSpPr>
        <p:spPr>
          <a:xfrm rot="0">
            <a:off x="590951" y="224221"/>
            <a:ext cx="6828189"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ea typeface="Canva Sans Bold"/>
                <a:cs typeface="Canva Sans Bold"/>
                <a:sym typeface="Canva Sans Bold"/>
              </a:rPr>
              <a:t>Technologies Used</a:t>
            </a:r>
          </a:p>
        </p:txBody>
      </p:sp>
      <p:sp>
        <p:nvSpPr>
          <p:cNvPr name="Freeform 43" id="43"/>
          <p:cNvSpPr/>
          <p:nvPr/>
        </p:nvSpPr>
        <p:spPr>
          <a:xfrm flipH="false" flipV="false" rot="0">
            <a:off x="13034329" y="2926194"/>
            <a:ext cx="4224971" cy="4117426"/>
          </a:xfrm>
          <a:custGeom>
            <a:avLst/>
            <a:gdLst/>
            <a:ahLst/>
            <a:cxnLst/>
            <a:rect r="r" b="b" t="t" l="l"/>
            <a:pathLst>
              <a:path h="4117426" w="4224971">
                <a:moveTo>
                  <a:pt x="0" y="0"/>
                </a:moveTo>
                <a:lnTo>
                  <a:pt x="4224971" y="0"/>
                </a:lnTo>
                <a:lnTo>
                  <a:pt x="4224971" y="4117426"/>
                </a:lnTo>
                <a:lnTo>
                  <a:pt x="0" y="41174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4226816" y="6362430"/>
            <a:ext cx="3032484" cy="6646539"/>
          </a:xfrm>
          <a:custGeom>
            <a:avLst/>
            <a:gdLst/>
            <a:ahLst/>
            <a:cxnLst/>
            <a:rect r="r" b="b" t="t" l="l"/>
            <a:pathLst>
              <a:path h="6646539" w="3032484">
                <a:moveTo>
                  <a:pt x="0" y="0"/>
                </a:moveTo>
                <a:lnTo>
                  <a:pt x="3032484" y="0"/>
                </a:lnTo>
                <a:lnTo>
                  <a:pt x="3032484" y="6646539"/>
                </a:lnTo>
                <a:lnTo>
                  <a:pt x="0" y="66465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7660175" y="-1802846"/>
            <a:ext cx="4224468" cy="2645573"/>
          </a:xfrm>
          <a:custGeom>
            <a:avLst/>
            <a:gdLst/>
            <a:ahLst/>
            <a:cxnLst/>
            <a:rect r="r" b="b" t="t" l="l"/>
            <a:pathLst>
              <a:path h="2645573" w="4224468">
                <a:moveTo>
                  <a:pt x="0" y="0"/>
                </a:moveTo>
                <a:lnTo>
                  <a:pt x="4224468" y="0"/>
                </a:lnTo>
                <a:lnTo>
                  <a:pt x="4224468"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TextBox 11" id="11"/>
          <p:cNvSpPr txBox="true"/>
          <p:nvPr/>
        </p:nvSpPr>
        <p:spPr>
          <a:xfrm rot="0">
            <a:off x="590951" y="224221"/>
            <a:ext cx="6828189"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ea typeface="Canva Sans Bold"/>
                <a:cs typeface="Canva Sans Bold"/>
                <a:sym typeface="Canva Sans Bold"/>
              </a:rPr>
              <a:t>Contributions</a:t>
            </a:r>
          </a:p>
        </p:txBody>
      </p:sp>
      <p:grpSp>
        <p:nvGrpSpPr>
          <p:cNvPr name="Group 12" id="12"/>
          <p:cNvGrpSpPr/>
          <p:nvPr/>
        </p:nvGrpSpPr>
        <p:grpSpPr>
          <a:xfrm rot="0">
            <a:off x="890864" y="1261827"/>
            <a:ext cx="8253136" cy="1996201"/>
            <a:chOff x="0" y="0"/>
            <a:chExt cx="2624917" cy="634893"/>
          </a:xfrm>
        </p:grpSpPr>
        <p:sp>
          <p:nvSpPr>
            <p:cNvPr name="Freeform 13" id="13"/>
            <p:cNvSpPr/>
            <p:nvPr/>
          </p:nvSpPr>
          <p:spPr>
            <a:xfrm flipH="false" flipV="false" rot="0">
              <a:off x="0" y="0"/>
              <a:ext cx="2624917" cy="634893"/>
            </a:xfrm>
            <a:custGeom>
              <a:avLst/>
              <a:gdLst/>
              <a:ahLst/>
              <a:cxnLst/>
              <a:rect r="r" b="b" t="t" l="l"/>
              <a:pathLst>
                <a:path h="634893" w="2624917">
                  <a:moveTo>
                    <a:pt x="14071" y="0"/>
                  </a:moveTo>
                  <a:lnTo>
                    <a:pt x="2610846" y="0"/>
                  </a:lnTo>
                  <a:cubicBezTo>
                    <a:pt x="2614578" y="0"/>
                    <a:pt x="2618157" y="1482"/>
                    <a:pt x="2620795" y="4121"/>
                  </a:cubicBezTo>
                  <a:cubicBezTo>
                    <a:pt x="2623434" y="6760"/>
                    <a:pt x="2624917" y="10339"/>
                    <a:pt x="2624917" y="14071"/>
                  </a:cubicBezTo>
                  <a:lnTo>
                    <a:pt x="2624917" y="620822"/>
                  </a:lnTo>
                  <a:cubicBezTo>
                    <a:pt x="2624917" y="624554"/>
                    <a:pt x="2623434" y="628133"/>
                    <a:pt x="2620795" y="630772"/>
                  </a:cubicBezTo>
                  <a:cubicBezTo>
                    <a:pt x="2618157" y="633411"/>
                    <a:pt x="2614578" y="634893"/>
                    <a:pt x="2610846" y="634893"/>
                  </a:cubicBezTo>
                  <a:lnTo>
                    <a:pt x="14071" y="634893"/>
                  </a:lnTo>
                  <a:cubicBezTo>
                    <a:pt x="10339" y="634893"/>
                    <a:pt x="6760" y="633411"/>
                    <a:pt x="4121" y="630772"/>
                  </a:cubicBezTo>
                  <a:cubicBezTo>
                    <a:pt x="1482" y="628133"/>
                    <a:pt x="0" y="624554"/>
                    <a:pt x="0" y="620822"/>
                  </a:cubicBezTo>
                  <a:lnTo>
                    <a:pt x="0" y="14071"/>
                  </a:lnTo>
                  <a:cubicBezTo>
                    <a:pt x="0" y="10339"/>
                    <a:pt x="1482" y="6760"/>
                    <a:pt x="4121" y="4121"/>
                  </a:cubicBezTo>
                  <a:cubicBezTo>
                    <a:pt x="6760" y="1482"/>
                    <a:pt x="10339" y="0"/>
                    <a:pt x="14071" y="0"/>
                  </a:cubicBezTo>
                  <a:close/>
                </a:path>
              </a:pathLst>
            </a:custGeom>
            <a:solidFill>
              <a:srgbClr val="8AB7E2"/>
            </a:solidFill>
          </p:spPr>
        </p:sp>
        <p:sp>
          <p:nvSpPr>
            <p:cNvPr name="TextBox 14" id="14"/>
            <p:cNvSpPr txBox="true"/>
            <p:nvPr/>
          </p:nvSpPr>
          <p:spPr>
            <a:xfrm>
              <a:off x="0" y="85725"/>
              <a:ext cx="2624917" cy="549168"/>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1337060" y="1783070"/>
            <a:ext cx="1862131" cy="1087754"/>
          </a:xfrm>
          <a:prstGeom prst="rect">
            <a:avLst/>
          </a:prstGeom>
        </p:spPr>
        <p:txBody>
          <a:bodyPr anchor="t" rtlCol="false" tIns="0" lIns="0" bIns="0" rIns="0">
            <a:spAutoFit/>
          </a:bodyPr>
          <a:lstStyle/>
          <a:p>
            <a:pPr algn="l">
              <a:lnSpc>
                <a:spcPts val="8159"/>
              </a:lnSpc>
            </a:pPr>
            <a:r>
              <a:rPr lang="en-US" sz="8499" spc="-696">
                <a:solidFill>
                  <a:srgbClr val="000000"/>
                </a:solidFill>
                <a:latin typeface="DM Sans"/>
                <a:ea typeface="DM Sans"/>
                <a:cs typeface="DM Sans"/>
                <a:sym typeface="DM Sans"/>
              </a:rPr>
              <a:t>01.</a:t>
            </a:r>
          </a:p>
        </p:txBody>
      </p:sp>
      <p:sp>
        <p:nvSpPr>
          <p:cNvPr name="TextBox 16" id="16"/>
          <p:cNvSpPr txBox="true"/>
          <p:nvPr/>
        </p:nvSpPr>
        <p:spPr>
          <a:xfrm rot="0">
            <a:off x="3199192" y="1447911"/>
            <a:ext cx="5878133" cy="1455420"/>
          </a:xfrm>
          <a:prstGeom prst="rect">
            <a:avLst/>
          </a:prstGeom>
        </p:spPr>
        <p:txBody>
          <a:bodyPr anchor="t" rtlCol="false" tIns="0" lIns="0" bIns="0" rIns="0">
            <a:spAutoFit/>
          </a:bodyPr>
          <a:lstStyle/>
          <a:p>
            <a:pPr algn="just">
              <a:lnSpc>
                <a:spcPts val="2429"/>
              </a:lnSpc>
              <a:spcBef>
                <a:spcPct val="0"/>
              </a:spcBef>
            </a:pPr>
            <a:r>
              <a:rPr lang="en-US" sz="1799" spc="28">
                <a:solidFill>
                  <a:srgbClr val="000000"/>
                </a:solidFill>
                <a:latin typeface="DM Sans Bold"/>
                <a:ea typeface="DM Sans Bold"/>
                <a:cs typeface="DM Sans Bold"/>
                <a:sym typeface="DM Sans Bold"/>
              </a:rPr>
              <a:t>Anubhav Mazumder:</a:t>
            </a:r>
          </a:p>
          <a:p>
            <a:pPr algn="just" marL="388617" indent="-194308" lvl="1">
              <a:lnSpc>
                <a:spcPts val="2429"/>
              </a:lnSpc>
              <a:spcBef>
                <a:spcPct val="0"/>
              </a:spcBef>
              <a:buFont typeface="Arial"/>
              <a:buChar char="•"/>
            </a:pPr>
            <a:r>
              <a:rPr lang="en-US" sz="1799" spc="28" u="none">
                <a:solidFill>
                  <a:srgbClr val="000000"/>
                </a:solidFill>
                <a:latin typeface="DM Sans"/>
                <a:ea typeface="DM Sans"/>
                <a:cs typeface="DM Sans"/>
                <a:sym typeface="DM Sans"/>
              </a:rPr>
              <a:t>Aspect-Based Sentiment Analysis (ABSA)</a:t>
            </a:r>
          </a:p>
          <a:p>
            <a:pPr algn="just" marL="388617" indent="-194308" lvl="1">
              <a:lnSpc>
                <a:spcPts val="2429"/>
              </a:lnSpc>
              <a:spcBef>
                <a:spcPct val="0"/>
              </a:spcBef>
              <a:buFont typeface="Arial"/>
              <a:buChar char="•"/>
            </a:pPr>
            <a:r>
              <a:rPr lang="en-US" sz="1799" spc="28" u="none">
                <a:solidFill>
                  <a:srgbClr val="000000"/>
                </a:solidFill>
                <a:latin typeface="DM Sans"/>
                <a:ea typeface="DM Sans"/>
                <a:cs typeface="DM Sans"/>
                <a:sym typeface="DM Sans"/>
              </a:rPr>
              <a:t>DeBERTa</a:t>
            </a:r>
          </a:p>
          <a:p>
            <a:pPr algn="just">
              <a:lnSpc>
                <a:spcPts val="2429"/>
              </a:lnSpc>
              <a:spcBef>
                <a:spcPct val="0"/>
              </a:spcBef>
            </a:pPr>
          </a:p>
          <a:p>
            <a:pPr algn="just" marL="0" indent="0" lvl="0">
              <a:lnSpc>
                <a:spcPts val="1889"/>
              </a:lnSpc>
              <a:spcBef>
                <a:spcPct val="0"/>
              </a:spcBef>
            </a:pPr>
          </a:p>
        </p:txBody>
      </p:sp>
      <p:grpSp>
        <p:nvGrpSpPr>
          <p:cNvPr name="Group 17" id="17"/>
          <p:cNvGrpSpPr/>
          <p:nvPr/>
        </p:nvGrpSpPr>
        <p:grpSpPr>
          <a:xfrm rot="0">
            <a:off x="890864" y="4179682"/>
            <a:ext cx="8253136" cy="1996201"/>
            <a:chOff x="0" y="0"/>
            <a:chExt cx="2624917" cy="634893"/>
          </a:xfrm>
        </p:grpSpPr>
        <p:sp>
          <p:nvSpPr>
            <p:cNvPr name="Freeform 18" id="18"/>
            <p:cNvSpPr/>
            <p:nvPr/>
          </p:nvSpPr>
          <p:spPr>
            <a:xfrm flipH="false" flipV="false" rot="0">
              <a:off x="0" y="0"/>
              <a:ext cx="2624917" cy="634893"/>
            </a:xfrm>
            <a:custGeom>
              <a:avLst/>
              <a:gdLst/>
              <a:ahLst/>
              <a:cxnLst/>
              <a:rect r="r" b="b" t="t" l="l"/>
              <a:pathLst>
                <a:path h="634893" w="2624917">
                  <a:moveTo>
                    <a:pt x="14071" y="0"/>
                  </a:moveTo>
                  <a:lnTo>
                    <a:pt x="2610846" y="0"/>
                  </a:lnTo>
                  <a:cubicBezTo>
                    <a:pt x="2614578" y="0"/>
                    <a:pt x="2618157" y="1482"/>
                    <a:pt x="2620795" y="4121"/>
                  </a:cubicBezTo>
                  <a:cubicBezTo>
                    <a:pt x="2623434" y="6760"/>
                    <a:pt x="2624917" y="10339"/>
                    <a:pt x="2624917" y="14071"/>
                  </a:cubicBezTo>
                  <a:lnTo>
                    <a:pt x="2624917" y="620822"/>
                  </a:lnTo>
                  <a:cubicBezTo>
                    <a:pt x="2624917" y="624554"/>
                    <a:pt x="2623434" y="628133"/>
                    <a:pt x="2620795" y="630772"/>
                  </a:cubicBezTo>
                  <a:cubicBezTo>
                    <a:pt x="2618157" y="633411"/>
                    <a:pt x="2614578" y="634893"/>
                    <a:pt x="2610846" y="634893"/>
                  </a:cubicBezTo>
                  <a:lnTo>
                    <a:pt x="14071" y="634893"/>
                  </a:lnTo>
                  <a:cubicBezTo>
                    <a:pt x="10339" y="634893"/>
                    <a:pt x="6760" y="633411"/>
                    <a:pt x="4121" y="630772"/>
                  </a:cubicBezTo>
                  <a:cubicBezTo>
                    <a:pt x="1482" y="628133"/>
                    <a:pt x="0" y="624554"/>
                    <a:pt x="0" y="620822"/>
                  </a:cubicBezTo>
                  <a:lnTo>
                    <a:pt x="0" y="14071"/>
                  </a:lnTo>
                  <a:cubicBezTo>
                    <a:pt x="0" y="10339"/>
                    <a:pt x="1482" y="6760"/>
                    <a:pt x="4121" y="4121"/>
                  </a:cubicBezTo>
                  <a:cubicBezTo>
                    <a:pt x="6760" y="1482"/>
                    <a:pt x="10339" y="0"/>
                    <a:pt x="14071" y="0"/>
                  </a:cubicBezTo>
                  <a:close/>
                </a:path>
              </a:pathLst>
            </a:custGeom>
            <a:solidFill>
              <a:srgbClr val="8AB7E2"/>
            </a:solidFill>
          </p:spPr>
        </p:sp>
        <p:sp>
          <p:nvSpPr>
            <p:cNvPr name="TextBox 19" id="19"/>
            <p:cNvSpPr txBox="true"/>
            <p:nvPr/>
          </p:nvSpPr>
          <p:spPr>
            <a:xfrm>
              <a:off x="0" y="85725"/>
              <a:ext cx="2624917" cy="549168"/>
            </a:xfrm>
            <a:prstGeom prst="rect">
              <a:avLst/>
            </a:prstGeom>
          </p:spPr>
          <p:txBody>
            <a:bodyPr anchor="ctr" rtlCol="false" tIns="50800" lIns="50800" bIns="50800" rIns="50800"/>
            <a:lstStyle/>
            <a:p>
              <a:pPr algn="ctr">
                <a:lnSpc>
                  <a:spcPts val="1925"/>
                </a:lnSpc>
              </a:pPr>
            </a:p>
          </p:txBody>
        </p:sp>
      </p:grpSp>
      <p:sp>
        <p:nvSpPr>
          <p:cNvPr name="TextBox 20" id="20"/>
          <p:cNvSpPr txBox="true"/>
          <p:nvPr/>
        </p:nvSpPr>
        <p:spPr>
          <a:xfrm rot="0">
            <a:off x="1337060" y="4700925"/>
            <a:ext cx="1862131" cy="1087754"/>
          </a:xfrm>
          <a:prstGeom prst="rect">
            <a:avLst/>
          </a:prstGeom>
        </p:spPr>
        <p:txBody>
          <a:bodyPr anchor="t" rtlCol="false" tIns="0" lIns="0" bIns="0" rIns="0">
            <a:spAutoFit/>
          </a:bodyPr>
          <a:lstStyle/>
          <a:p>
            <a:pPr algn="l">
              <a:lnSpc>
                <a:spcPts val="8159"/>
              </a:lnSpc>
            </a:pPr>
            <a:r>
              <a:rPr lang="en-US" sz="8499" spc="-696">
                <a:solidFill>
                  <a:srgbClr val="000000"/>
                </a:solidFill>
                <a:latin typeface="DM Sans"/>
                <a:ea typeface="DM Sans"/>
                <a:cs typeface="DM Sans"/>
                <a:sym typeface="DM Sans"/>
              </a:rPr>
              <a:t>02.</a:t>
            </a:r>
          </a:p>
        </p:txBody>
      </p:sp>
      <p:sp>
        <p:nvSpPr>
          <p:cNvPr name="TextBox 21" id="21"/>
          <p:cNvSpPr txBox="true"/>
          <p:nvPr/>
        </p:nvSpPr>
        <p:spPr>
          <a:xfrm rot="0">
            <a:off x="3199192" y="4388626"/>
            <a:ext cx="5730089" cy="1823085"/>
          </a:xfrm>
          <a:prstGeom prst="rect">
            <a:avLst/>
          </a:prstGeom>
        </p:spPr>
        <p:txBody>
          <a:bodyPr anchor="t" rtlCol="false" tIns="0" lIns="0" bIns="0" rIns="0">
            <a:spAutoFit/>
          </a:bodyPr>
          <a:lstStyle/>
          <a:p>
            <a:pPr algn="just" marL="0" indent="0" lvl="0">
              <a:lnSpc>
                <a:spcPts val="2429"/>
              </a:lnSpc>
              <a:spcBef>
                <a:spcPct val="0"/>
              </a:spcBef>
            </a:pPr>
            <a:r>
              <a:rPr lang="en-US" sz="1799" spc="28">
                <a:solidFill>
                  <a:srgbClr val="000000"/>
                </a:solidFill>
                <a:latin typeface="DM Sans Bold"/>
                <a:ea typeface="DM Sans Bold"/>
                <a:cs typeface="DM Sans Bold"/>
                <a:sym typeface="DM Sans Bold"/>
              </a:rPr>
              <a:t>Debjit Mandal:</a:t>
            </a:r>
          </a:p>
          <a:p>
            <a:pPr algn="just" marL="388617" indent="-194308" lvl="1">
              <a:lnSpc>
                <a:spcPts val="2429"/>
              </a:lnSpc>
              <a:spcBef>
                <a:spcPct val="0"/>
              </a:spcBef>
              <a:buFont typeface="Arial"/>
              <a:buChar char="•"/>
            </a:pPr>
            <a:r>
              <a:rPr lang="en-US" sz="1799" spc="28">
                <a:solidFill>
                  <a:srgbClr val="000000"/>
                </a:solidFill>
                <a:latin typeface="DM Sans"/>
                <a:ea typeface="DM Sans"/>
                <a:cs typeface="DM Sans"/>
                <a:sym typeface="DM Sans"/>
              </a:rPr>
              <a:t>ULMFit</a:t>
            </a:r>
          </a:p>
          <a:p>
            <a:pPr algn="just" marL="388617" indent="-194308" lvl="1">
              <a:lnSpc>
                <a:spcPts val="2429"/>
              </a:lnSpc>
              <a:spcBef>
                <a:spcPct val="0"/>
              </a:spcBef>
              <a:buFont typeface="Arial"/>
              <a:buChar char="•"/>
            </a:pPr>
            <a:r>
              <a:rPr lang="en-US" sz="1799" spc="28" u="none">
                <a:solidFill>
                  <a:srgbClr val="000000"/>
                </a:solidFill>
                <a:latin typeface="DM Sans"/>
                <a:ea typeface="DM Sans"/>
                <a:cs typeface="DM Sans"/>
                <a:sym typeface="DM Sans"/>
              </a:rPr>
              <a:t>RoBERTa</a:t>
            </a:r>
          </a:p>
          <a:p>
            <a:pPr algn="just" marL="388617" indent="-194308" lvl="1">
              <a:lnSpc>
                <a:spcPts val="2429"/>
              </a:lnSpc>
              <a:spcBef>
                <a:spcPct val="0"/>
              </a:spcBef>
              <a:buFont typeface="Arial"/>
              <a:buChar char="•"/>
            </a:pPr>
            <a:r>
              <a:rPr lang="en-US" sz="1799" spc="28" u="none">
                <a:solidFill>
                  <a:srgbClr val="000000"/>
                </a:solidFill>
                <a:latin typeface="DM Sans"/>
                <a:ea typeface="DM Sans"/>
                <a:cs typeface="DM Sans"/>
                <a:sym typeface="DM Sans"/>
              </a:rPr>
              <a:t>LSTM</a:t>
            </a:r>
          </a:p>
          <a:p>
            <a:pPr algn="just">
              <a:lnSpc>
                <a:spcPts val="2429"/>
              </a:lnSpc>
              <a:spcBef>
                <a:spcPct val="0"/>
              </a:spcBef>
            </a:pPr>
          </a:p>
          <a:p>
            <a:pPr algn="just" marL="0" indent="0" lvl="0">
              <a:lnSpc>
                <a:spcPts val="2429"/>
              </a:lnSpc>
              <a:spcBef>
                <a:spcPct val="0"/>
              </a:spcBef>
            </a:pPr>
          </a:p>
        </p:txBody>
      </p:sp>
      <p:grpSp>
        <p:nvGrpSpPr>
          <p:cNvPr name="Group 22" id="22"/>
          <p:cNvGrpSpPr/>
          <p:nvPr/>
        </p:nvGrpSpPr>
        <p:grpSpPr>
          <a:xfrm rot="0">
            <a:off x="9286875" y="1261827"/>
            <a:ext cx="8253136" cy="1996201"/>
            <a:chOff x="0" y="0"/>
            <a:chExt cx="2624917" cy="634893"/>
          </a:xfrm>
        </p:grpSpPr>
        <p:sp>
          <p:nvSpPr>
            <p:cNvPr name="Freeform 23" id="23"/>
            <p:cNvSpPr/>
            <p:nvPr/>
          </p:nvSpPr>
          <p:spPr>
            <a:xfrm flipH="false" flipV="false" rot="0">
              <a:off x="0" y="0"/>
              <a:ext cx="2624917" cy="634893"/>
            </a:xfrm>
            <a:custGeom>
              <a:avLst/>
              <a:gdLst/>
              <a:ahLst/>
              <a:cxnLst/>
              <a:rect r="r" b="b" t="t" l="l"/>
              <a:pathLst>
                <a:path h="634893" w="2624917">
                  <a:moveTo>
                    <a:pt x="14071" y="0"/>
                  </a:moveTo>
                  <a:lnTo>
                    <a:pt x="2610846" y="0"/>
                  </a:lnTo>
                  <a:cubicBezTo>
                    <a:pt x="2614578" y="0"/>
                    <a:pt x="2618157" y="1482"/>
                    <a:pt x="2620795" y="4121"/>
                  </a:cubicBezTo>
                  <a:cubicBezTo>
                    <a:pt x="2623434" y="6760"/>
                    <a:pt x="2624917" y="10339"/>
                    <a:pt x="2624917" y="14071"/>
                  </a:cubicBezTo>
                  <a:lnTo>
                    <a:pt x="2624917" y="620822"/>
                  </a:lnTo>
                  <a:cubicBezTo>
                    <a:pt x="2624917" y="624554"/>
                    <a:pt x="2623434" y="628133"/>
                    <a:pt x="2620795" y="630772"/>
                  </a:cubicBezTo>
                  <a:cubicBezTo>
                    <a:pt x="2618157" y="633411"/>
                    <a:pt x="2614578" y="634893"/>
                    <a:pt x="2610846" y="634893"/>
                  </a:cubicBezTo>
                  <a:lnTo>
                    <a:pt x="14071" y="634893"/>
                  </a:lnTo>
                  <a:cubicBezTo>
                    <a:pt x="10339" y="634893"/>
                    <a:pt x="6760" y="633411"/>
                    <a:pt x="4121" y="630772"/>
                  </a:cubicBezTo>
                  <a:cubicBezTo>
                    <a:pt x="1482" y="628133"/>
                    <a:pt x="0" y="624554"/>
                    <a:pt x="0" y="620822"/>
                  </a:cubicBezTo>
                  <a:lnTo>
                    <a:pt x="0" y="14071"/>
                  </a:lnTo>
                  <a:cubicBezTo>
                    <a:pt x="0" y="10339"/>
                    <a:pt x="1482" y="6760"/>
                    <a:pt x="4121" y="4121"/>
                  </a:cubicBezTo>
                  <a:cubicBezTo>
                    <a:pt x="6760" y="1482"/>
                    <a:pt x="10339" y="0"/>
                    <a:pt x="14071" y="0"/>
                  </a:cubicBezTo>
                  <a:close/>
                </a:path>
              </a:pathLst>
            </a:custGeom>
            <a:solidFill>
              <a:srgbClr val="8AB7E2"/>
            </a:solidFill>
          </p:spPr>
        </p:sp>
        <p:sp>
          <p:nvSpPr>
            <p:cNvPr name="TextBox 24" id="24"/>
            <p:cNvSpPr txBox="true"/>
            <p:nvPr/>
          </p:nvSpPr>
          <p:spPr>
            <a:xfrm>
              <a:off x="0" y="85725"/>
              <a:ext cx="2624917" cy="549168"/>
            </a:xfrm>
            <a:prstGeom prst="rect">
              <a:avLst/>
            </a:prstGeom>
          </p:spPr>
          <p:txBody>
            <a:bodyPr anchor="ctr" rtlCol="false" tIns="50800" lIns="50800" bIns="50800" rIns="50800"/>
            <a:lstStyle/>
            <a:p>
              <a:pPr algn="ctr">
                <a:lnSpc>
                  <a:spcPts val="1925"/>
                </a:lnSpc>
              </a:pPr>
            </a:p>
          </p:txBody>
        </p:sp>
      </p:grpSp>
      <p:sp>
        <p:nvSpPr>
          <p:cNvPr name="TextBox 25" id="25"/>
          <p:cNvSpPr txBox="true"/>
          <p:nvPr/>
        </p:nvSpPr>
        <p:spPr>
          <a:xfrm rot="0">
            <a:off x="9592928" y="1816063"/>
            <a:ext cx="1862131" cy="1087754"/>
          </a:xfrm>
          <a:prstGeom prst="rect">
            <a:avLst/>
          </a:prstGeom>
        </p:spPr>
        <p:txBody>
          <a:bodyPr anchor="t" rtlCol="false" tIns="0" lIns="0" bIns="0" rIns="0">
            <a:spAutoFit/>
          </a:bodyPr>
          <a:lstStyle/>
          <a:p>
            <a:pPr algn="l">
              <a:lnSpc>
                <a:spcPts val="8159"/>
              </a:lnSpc>
            </a:pPr>
            <a:r>
              <a:rPr lang="en-US" sz="8499" spc="-696">
                <a:solidFill>
                  <a:srgbClr val="000000"/>
                </a:solidFill>
                <a:latin typeface="DM Sans"/>
                <a:ea typeface="DM Sans"/>
                <a:cs typeface="DM Sans"/>
                <a:sym typeface="DM Sans"/>
              </a:rPr>
              <a:t>04.</a:t>
            </a:r>
          </a:p>
        </p:txBody>
      </p:sp>
      <p:sp>
        <p:nvSpPr>
          <p:cNvPr name="TextBox 26" id="26"/>
          <p:cNvSpPr txBox="true"/>
          <p:nvPr/>
        </p:nvSpPr>
        <p:spPr>
          <a:xfrm rot="0">
            <a:off x="11455060" y="1447911"/>
            <a:ext cx="5730089" cy="1823085"/>
          </a:xfrm>
          <a:prstGeom prst="rect">
            <a:avLst/>
          </a:prstGeom>
        </p:spPr>
        <p:txBody>
          <a:bodyPr anchor="t" rtlCol="false" tIns="0" lIns="0" bIns="0" rIns="0">
            <a:spAutoFit/>
          </a:bodyPr>
          <a:lstStyle/>
          <a:p>
            <a:pPr algn="just" marL="0" indent="0" lvl="0">
              <a:lnSpc>
                <a:spcPts val="2429"/>
              </a:lnSpc>
              <a:spcBef>
                <a:spcPct val="0"/>
              </a:spcBef>
            </a:pPr>
            <a:r>
              <a:rPr lang="en-US" sz="1799" spc="28">
                <a:solidFill>
                  <a:srgbClr val="000000"/>
                </a:solidFill>
                <a:latin typeface="DM Sans Bold"/>
                <a:ea typeface="DM Sans Bold"/>
                <a:cs typeface="DM Sans Bold"/>
                <a:sym typeface="DM Sans Bold"/>
              </a:rPr>
              <a:t>Nilotpal Basu:</a:t>
            </a:r>
          </a:p>
          <a:p>
            <a:pPr algn="just" marL="388617" indent="-194308" lvl="1">
              <a:lnSpc>
                <a:spcPts val="2429"/>
              </a:lnSpc>
              <a:spcBef>
                <a:spcPct val="0"/>
              </a:spcBef>
              <a:buFont typeface="Arial"/>
              <a:buChar char="•"/>
            </a:pPr>
            <a:r>
              <a:rPr lang="en-US" sz="1799" spc="28" u="none">
                <a:solidFill>
                  <a:srgbClr val="000000"/>
                </a:solidFill>
                <a:latin typeface="DM Sans"/>
                <a:ea typeface="DM Sans"/>
                <a:cs typeface="DM Sans"/>
                <a:sym typeface="DM Sans"/>
              </a:rPr>
              <a:t>WordClouds </a:t>
            </a:r>
          </a:p>
          <a:p>
            <a:pPr algn="just" marL="388617" indent="-194308" lvl="1">
              <a:lnSpc>
                <a:spcPts val="2429"/>
              </a:lnSpc>
              <a:spcBef>
                <a:spcPct val="0"/>
              </a:spcBef>
              <a:buFont typeface="Arial"/>
              <a:buChar char="•"/>
            </a:pPr>
            <a:r>
              <a:rPr lang="en-US" sz="1799" spc="28" u="none">
                <a:solidFill>
                  <a:srgbClr val="000000"/>
                </a:solidFill>
                <a:latin typeface="DM Sans"/>
                <a:ea typeface="DM Sans"/>
                <a:cs typeface="DM Sans"/>
                <a:sym typeface="DM Sans"/>
              </a:rPr>
              <a:t>Data cleaning</a:t>
            </a:r>
          </a:p>
          <a:p>
            <a:pPr algn="just">
              <a:lnSpc>
                <a:spcPts val="2429"/>
              </a:lnSpc>
              <a:spcBef>
                <a:spcPct val="0"/>
              </a:spcBef>
            </a:pPr>
          </a:p>
          <a:p>
            <a:pPr algn="just">
              <a:lnSpc>
                <a:spcPts val="2429"/>
              </a:lnSpc>
              <a:spcBef>
                <a:spcPct val="0"/>
              </a:spcBef>
            </a:pPr>
          </a:p>
          <a:p>
            <a:pPr algn="just" marL="0" indent="0" lvl="0">
              <a:lnSpc>
                <a:spcPts val="2429"/>
              </a:lnSpc>
              <a:spcBef>
                <a:spcPct val="0"/>
              </a:spcBef>
            </a:pPr>
          </a:p>
        </p:txBody>
      </p:sp>
      <p:grpSp>
        <p:nvGrpSpPr>
          <p:cNvPr name="Group 27" id="27"/>
          <p:cNvGrpSpPr/>
          <p:nvPr/>
        </p:nvGrpSpPr>
        <p:grpSpPr>
          <a:xfrm rot="0">
            <a:off x="890864" y="7097536"/>
            <a:ext cx="8253136" cy="1996201"/>
            <a:chOff x="0" y="0"/>
            <a:chExt cx="2624917" cy="634893"/>
          </a:xfrm>
        </p:grpSpPr>
        <p:sp>
          <p:nvSpPr>
            <p:cNvPr name="Freeform 28" id="28"/>
            <p:cNvSpPr/>
            <p:nvPr/>
          </p:nvSpPr>
          <p:spPr>
            <a:xfrm flipH="false" flipV="false" rot="0">
              <a:off x="0" y="0"/>
              <a:ext cx="2624917" cy="634893"/>
            </a:xfrm>
            <a:custGeom>
              <a:avLst/>
              <a:gdLst/>
              <a:ahLst/>
              <a:cxnLst/>
              <a:rect r="r" b="b" t="t" l="l"/>
              <a:pathLst>
                <a:path h="634893" w="2624917">
                  <a:moveTo>
                    <a:pt x="14071" y="0"/>
                  </a:moveTo>
                  <a:lnTo>
                    <a:pt x="2610846" y="0"/>
                  </a:lnTo>
                  <a:cubicBezTo>
                    <a:pt x="2614578" y="0"/>
                    <a:pt x="2618157" y="1482"/>
                    <a:pt x="2620795" y="4121"/>
                  </a:cubicBezTo>
                  <a:cubicBezTo>
                    <a:pt x="2623434" y="6760"/>
                    <a:pt x="2624917" y="10339"/>
                    <a:pt x="2624917" y="14071"/>
                  </a:cubicBezTo>
                  <a:lnTo>
                    <a:pt x="2624917" y="620822"/>
                  </a:lnTo>
                  <a:cubicBezTo>
                    <a:pt x="2624917" y="624554"/>
                    <a:pt x="2623434" y="628133"/>
                    <a:pt x="2620795" y="630772"/>
                  </a:cubicBezTo>
                  <a:cubicBezTo>
                    <a:pt x="2618157" y="633411"/>
                    <a:pt x="2614578" y="634893"/>
                    <a:pt x="2610846" y="634893"/>
                  </a:cubicBezTo>
                  <a:lnTo>
                    <a:pt x="14071" y="634893"/>
                  </a:lnTo>
                  <a:cubicBezTo>
                    <a:pt x="10339" y="634893"/>
                    <a:pt x="6760" y="633411"/>
                    <a:pt x="4121" y="630772"/>
                  </a:cubicBezTo>
                  <a:cubicBezTo>
                    <a:pt x="1482" y="628133"/>
                    <a:pt x="0" y="624554"/>
                    <a:pt x="0" y="620822"/>
                  </a:cubicBezTo>
                  <a:lnTo>
                    <a:pt x="0" y="14071"/>
                  </a:lnTo>
                  <a:cubicBezTo>
                    <a:pt x="0" y="10339"/>
                    <a:pt x="1482" y="6760"/>
                    <a:pt x="4121" y="4121"/>
                  </a:cubicBezTo>
                  <a:cubicBezTo>
                    <a:pt x="6760" y="1482"/>
                    <a:pt x="10339" y="0"/>
                    <a:pt x="14071" y="0"/>
                  </a:cubicBezTo>
                  <a:close/>
                </a:path>
              </a:pathLst>
            </a:custGeom>
            <a:solidFill>
              <a:srgbClr val="8AB7E2"/>
            </a:solidFill>
          </p:spPr>
        </p:sp>
        <p:sp>
          <p:nvSpPr>
            <p:cNvPr name="TextBox 29" id="29"/>
            <p:cNvSpPr txBox="true"/>
            <p:nvPr/>
          </p:nvSpPr>
          <p:spPr>
            <a:xfrm>
              <a:off x="0" y="85725"/>
              <a:ext cx="2624917" cy="549168"/>
            </a:xfrm>
            <a:prstGeom prst="rect">
              <a:avLst/>
            </a:prstGeom>
          </p:spPr>
          <p:txBody>
            <a:bodyPr anchor="ctr" rtlCol="false" tIns="50800" lIns="50800" bIns="50800" rIns="50800"/>
            <a:lstStyle/>
            <a:p>
              <a:pPr algn="ctr">
                <a:lnSpc>
                  <a:spcPts val="1925"/>
                </a:lnSpc>
              </a:pPr>
            </a:p>
          </p:txBody>
        </p:sp>
      </p:grpSp>
      <p:sp>
        <p:nvSpPr>
          <p:cNvPr name="TextBox 30" id="30"/>
          <p:cNvSpPr txBox="true"/>
          <p:nvPr/>
        </p:nvSpPr>
        <p:spPr>
          <a:xfrm rot="0">
            <a:off x="1337060" y="7618780"/>
            <a:ext cx="1862131" cy="1087754"/>
          </a:xfrm>
          <a:prstGeom prst="rect">
            <a:avLst/>
          </a:prstGeom>
        </p:spPr>
        <p:txBody>
          <a:bodyPr anchor="t" rtlCol="false" tIns="0" lIns="0" bIns="0" rIns="0">
            <a:spAutoFit/>
          </a:bodyPr>
          <a:lstStyle/>
          <a:p>
            <a:pPr algn="l">
              <a:lnSpc>
                <a:spcPts val="8159"/>
              </a:lnSpc>
            </a:pPr>
            <a:r>
              <a:rPr lang="en-US" sz="8499" spc="-696">
                <a:solidFill>
                  <a:srgbClr val="000000"/>
                </a:solidFill>
                <a:latin typeface="DM Sans"/>
                <a:ea typeface="DM Sans"/>
                <a:cs typeface="DM Sans"/>
                <a:sym typeface="DM Sans"/>
              </a:rPr>
              <a:t>03.</a:t>
            </a:r>
          </a:p>
        </p:txBody>
      </p:sp>
      <p:sp>
        <p:nvSpPr>
          <p:cNvPr name="TextBox 31" id="31"/>
          <p:cNvSpPr txBox="true"/>
          <p:nvPr/>
        </p:nvSpPr>
        <p:spPr>
          <a:xfrm rot="0">
            <a:off x="3199192" y="7270164"/>
            <a:ext cx="5730089" cy="1518285"/>
          </a:xfrm>
          <a:prstGeom prst="rect">
            <a:avLst/>
          </a:prstGeom>
        </p:spPr>
        <p:txBody>
          <a:bodyPr anchor="t" rtlCol="false" tIns="0" lIns="0" bIns="0" rIns="0">
            <a:spAutoFit/>
          </a:bodyPr>
          <a:lstStyle/>
          <a:p>
            <a:pPr algn="just" marL="0" indent="0" lvl="0">
              <a:lnSpc>
                <a:spcPts val="2429"/>
              </a:lnSpc>
              <a:spcBef>
                <a:spcPct val="0"/>
              </a:spcBef>
            </a:pPr>
            <a:r>
              <a:rPr lang="en-US" sz="1799" spc="28">
                <a:solidFill>
                  <a:srgbClr val="000000"/>
                </a:solidFill>
                <a:latin typeface="DM Sans Bold"/>
                <a:ea typeface="DM Sans Bold"/>
                <a:cs typeface="DM Sans Bold"/>
                <a:sym typeface="DM Sans Bold"/>
              </a:rPr>
              <a:t>Ankit Dey:</a:t>
            </a:r>
          </a:p>
          <a:p>
            <a:pPr algn="just" marL="388617" indent="-194308" lvl="1">
              <a:lnSpc>
                <a:spcPts val="2429"/>
              </a:lnSpc>
              <a:spcBef>
                <a:spcPct val="0"/>
              </a:spcBef>
              <a:buFont typeface="Arial"/>
              <a:buChar char="•"/>
            </a:pPr>
            <a:r>
              <a:rPr lang="en-US" sz="1799" spc="28" u="none">
                <a:solidFill>
                  <a:srgbClr val="000000"/>
                </a:solidFill>
                <a:latin typeface="DM Sans"/>
                <a:ea typeface="DM Sans"/>
                <a:cs typeface="DM Sans"/>
                <a:sym typeface="DM Sans"/>
              </a:rPr>
              <a:t>Data Storage</a:t>
            </a:r>
          </a:p>
          <a:p>
            <a:pPr algn="just" marL="388617" indent="-194308" lvl="1">
              <a:lnSpc>
                <a:spcPts val="2429"/>
              </a:lnSpc>
              <a:spcBef>
                <a:spcPct val="0"/>
              </a:spcBef>
              <a:buFont typeface="Arial"/>
              <a:buChar char="•"/>
            </a:pPr>
            <a:r>
              <a:rPr lang="en-US" sz="1799" spc="28" u="none">
                <a:solidFill>
                  <a:srgbClr val="000000"/>
                </a:solidFill>
                <a:latin typeface="DM Sans"/>
                <a:ea typeface="DM Sans"/>
                <a:cs typeface="DM Sans"/>
                <a:sym typeface="DM Sans"/>
              </a:rPr>
              <a:t>Data Scrapping</a:t>
            </a:r>
          </a:p>
          <a:p>
            <a:pPr algn="just">
              <a:lnSpc>
                <a:spcPts val="2429"/>
              </a:lnSpc>
              <a:spcBef>
                <a:spcPct val="0"/>
              </a:spcBef>
            </a:pPr>
          </a:p>
          <a:p>
            <a:pPr algn="just" marL="0" indent="0" lvl="0">
              <a:lnSpc>
                <a:spcPts val="2429"/>
              </a:lnSpc>
              <a:spcBef>
                <a:spcPct val="0"/>
              </a:spcBef>
            </a:pPr>
          </a:p>
        </p:txBody>
      </p:sp>
      <p:grpSp>
        <p:nvGrpSpPr>
          <p:cNvPr name="Group 32" id="32"/>
          <p:cNvGrpSpPr/>
          <p:nvPr/>
        </p:nvGrpSpPr>
        <p:grpSpPr>
          <a:xfrm rot="0">
            <a:off x="9286875" y="4146689"/>
            <a:ext cx="8253136" cy="1996201"/>
            <a:chOff x="0" y="0"/>
            <a:chExt cx="2624917" cy="634893"/>
          </a:xfrm>
        </p:grpSpPr>
        <p:sp>
          <p:nvSpPr>
            <p:cNvPr name="Freeform 33" id="33"/>
            <p:cNvSpPr/>
            <p:nvPr/>
          </p:nvSpPr>
          <p:spPr>
            <a:xfrm flipH="false" flipV="false" rot="0">
              <a:off x="0" y="0"/>
              <a:ext cx="2624917" cy="634893"/>
            </a:xfrm>
            <a:custGeom>
              <a:avLst/>
              <a:gdLst/>
              <a:ahLst/>
              <a:cxnLst/>
              <a:rect r="r" b="b" t="t" l="l"/>
              <a:pathLst>
                <a:path h="634893" w="2624917">
                  <a:moveTo>
                    <a:pt x="14071" y="0"/>
                  </a:moveTo>
                  <a:lnTo>
                    <a:pt x="2610846" y="0"/>
                  </a:lnTo>
                  <a:cubicBezTo>
                    <a:pt x="2614578" y="0"/>
                    <a:pt x="2618157" y="1482"/>
                    <a:pt x="2620795" y="4121"/>
                  </a:cubicBezTo>
                  <a:cubicBezTo>
                    <a:pt x="2623434" y="6760"/>
                    <a:pt x="2624917" y="10339"/>
                    <a:pt x="2624917" y="14071"/>
                  </a:cubicBezTo>
                  <a:lnTo>
                    <a:pt x="2624917" y="620822"/>
                  </a:lnTo>
                  <a:cubicBezTo>
                    <a:pt x="2624917" y="624554"/>
                    <a:pt x="2623434" y="628133"/>
                    <a:pt x="2620795" y="630772"/>
                  </a:cubicBezTo>
                  <a:cubicBezTo>
                    <a:pt x="2618157" y="633411"/>
                    <a:pt x="2614578" y="634893"/>
                    <a:pt x="2610846" y="634893"/>
                  </a:cubicBezTo>
                  <a:lnTo>
                    <a:pt x="14071" y="634893"/>
                  </a:lnTo>
                  <a:cubicBezTo>
                    <a:pt x="10339" y="634893"/>
                    <a:pt x="6760" y="633411"/>
                    <a:pt x="4121" y="630772"/>
                  </a:cubicBezTo>
                  <a:cubicBezTo>
                    <a:pt x="1482" y="628133"/>
                    <a:pt x="0" y="624554"/>
                    <a:pt x="0" y="620822"/>
                  </a:cubicBezTo>
                  <a:lnTo>
                    <a:pt x="0" y="14071"/>
                  </a:lnTo>
                  <a:cubicBezTo>
                    <a:pt x="0" y="10339"/>
                    <a:pt x="1482" y="6760"/>
                    <a:pt x="4121" y="4121"/>
                  </a:cubicBezTo>
                  <a:cubicBezTo>
                    <a:pt x="6760" y="1482"/>
                    <a:pt x="10339" y="0"/>
                    <a:pt x="14071" y="0"/>
                  </a:cubicBezTo>
                  <a:close/>
                </a:path>
              </a:pathLst>
            </a:custGeom>
            <a:solidFill>
              <a:srgbClr val="8AB7E2"/>
            </a:solidFill>
          </p:spPr>
        </p:sp>
        <p:sp>
          <p:nvSpPr>
            <p:cNvPr name="TextBox 34" id="34"/>
            <p:cNvSpPr txBox="true"/>
            <p:nvPr/>
          </p:nvSpPr>
          <p:spPr>
            <a:xfrm>
              <a:off x="0" y="85725"/>
              <a:ext cx="2624917" cy="549168"/>
            </a:xfrm>
            <a:prstGeom prst="rect">
              <a:avLst/>
            </a:prstGeom>
          </p:spPr>
          <p:txBody>
            <a:bodyPr anchor="ctr" rtlCol="false" tIns="50800" lIns="50800" bIns="50800" rIns="50800"/>
            <a:lstStyle/>
            <a:p>
              <a:pPr algn="ctr">
                <a:lnSpc>
                  <a:spcPts val="1925"/>
                </a:lnSpc>
              </a:pPr>
            </a:p>
          </p:txBody>
        </p:sp>
      </p:grpSp>
      <p:sp>
        <p:nvSpPr>
          <p:cNvPr name="TextBox 35" id="35"/>
          <p:cNvSpPr txBox="true"/>
          <p:nvPr/>
        </p:nvSpPr>
        <p:spPr>
          <a:xfrm rot="0">
            <a:off x="9733072" y="4667932"/>
            <a:ext cx="1862131" cy="1087754"/>
          </a:xfrm>
          <a:prstGeom prst="rect">
            <a:avLst/>
          </a:prstGeom>
        </p:spPr>
        <p:txBody>
          <a:bodyPr anchor="t" rtlCol="false" tIns="0" lIns="0" bIns="0" rIns="0">
            <a:spAutoFit/>
          </a:bodyPr>
          <a:lstStyle/>
          <a:p>
            <a:pPr algn="l">
              <a:lnSpc>
                <a:spcPts val="8159"/>
              </a:lnSpc>
            </a:pPr>
            <a:r>
              <a:rPr lang="en-US" sz="8499" spc="-696">
                <a:solidFill>
                  <a:srgbClr val="000000"/>
                </a:solidFill>
                <a:latin typeface="DM Sans"/>
                <a:ea typeface="DM Sans"/>
                <a:cs typeface="DM Sans"/>
                <a:sym typeface="DM Sans"/>
              </a:rPr>
              <a:t>05.</a:t>
            </a:r>
          </a:p>
        </p:txBody>
      </p:sp>
      <p:sp>
        <p:nvSpPr>
          <p:cNvPr name="TextBox 36" id="36"/>
          <p:cNvSpPr txBox="true"/>
          <p:nvPr/>
        </p:nvSpPr>
        <p:spPr>
          <a:xfrm rot="0">
            <a:off x="11595203" y="4338367"/>
            <a:ext cx="5730089" cy="1213485"/>
          </a:xfrm>
          <a:prstGeom prst="rect">
            <a:avLst/>
          </a:prstGeom>
        </p:spPr>
        <p:txBody>
          <a:bodyPr anchor="t" rtlCol="false" tIns="0" lIns="0" bIns="0" rIns="0">
            <a:spAutoFit/>
          </a:bodyPr>
          <a:lstStyle/>
          <a:p>
            <a:pPr algn="just">
              <a:lnSpc>
                <a:spcPts val="2429"/>
              </a:lnSpc>
              <a:spcBef>
                <a:spcPct val="0"/>
              </a:spcBef>
            </a:pPr>
            <a:r>
              <a:rPr lang="en-US" sz="1799" spc="28">
                <a:solidFill>
                  <a:srgbClr val="000000"/>
                </a:solidFill>
                <a:latin typeface="DM Sans Bold"/>
                <a:ea typeface="DM Sans Bold"/>
                <a:cs typeface="DM Sans Bold"/>
                <a:sym typeface="DM Sans Bold"/>
              </a:rPr>
              <a:t>Anubrato Basu:</a:t>
            </a:r>
          </a:p>
          <a:p>
            <a:pPr algn="just" marL="388617" indent="-194308" lvl="1">
              <a:lnSpc>
                <a:spcPts val="2429"/>
              </a:lnSpc>
              <a:spcBef>
                <a:spcPct val="0"/>
              </a:spcBef>
              <a:buFont typeface="Arial"/>
              <a:buChar char="•"/>
            </a:pPr>
            <a:r>
              <a:rPr lang="en-US" sz="1799" spc="28" u="none">
                <a:solidFill>
                  <a:srgbClr val="000000"/>
                </a:solidFill>
                <a:latin typeface="DM Sans"/>
                <a:ea typeface="DM Sans"/>
                <a:cs typeface="DM Sans"/>
                <a:sym typeface="DM Sans"/>
              </a:rPr>
              <a:t>Provided the architectural design </a:t>
            </a:r>
          </a:p>
          <a:p>
            <a:pPr algn="just" marL="388617" indent="-194308" lvl="1">
              <a:lnSpc>
                <a:spcPts val="2429"/>
              </a:lnSpc>
              <a:spcBef>
                <a:spcPct val="0"/>
              </a:spcBef>
              <a:buFont typeface="Arial"/>
              <a:buChar char="•"/>
            </a:pPr>
            <a:r>
              <a:rPr lang="en-US" sz="1799" spc="28" u="none">
                <a:solidFill>
                  <a:srgbClr val="000000"/>
                </a:solidFill>
                <a:latin typeface="DM Sans"/>
                <a:ea typeface="DM Sans"/>
                <a:cs typeface="DM Sans"/>
                <a:sym typeface="DM Sans"/>
              </a:rPr>
              <a:t>Minor bug fixes</a:t>
            </a:r>
          </a:p>
          <a:p>
            <a:pPr algn="just" marL="0" indent="0" lvl="0">
              <a:lnSpc>
                <a:spcPts val="242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2523297" y="1028700"/>
            <a:ext cx="4736003" cy="4247184"/>
            <a:chOff x="0" y="0"/>
            <a:chExt cx="6314671" cy="5662912"/>
          </a:xfrm>
        </p:grpSpPr>
        <p:sp>
          <p:nvSpPr>
            <p:cNvPr name="Freeform 4" id="4"/>
            <p:cNvSpPr/>
            <p:nvPr/>
          </p:nvSpPr>
          <p:spPr>
            <a:xfrm flipH="false" flipV="false" rot="0">
              <a:off x="351620" y="0"/>
              <a:ext cx="5611431" cy="5662912"/>
            </a:xfrm>
            <a:custGeom>
              <a:avLst/>
              <a:gdLst/>
              <a:ahLst/>
              <a:cxnLst/>
              <a:rect r="r" b="b" t="t" l="l"/>
              <a:pathLst>
                <a:path h="5662912" w="5611431">
                  <a:moveTo>
                    <a:pt x="0" y="0"/>
                  </a:moveTo>
                  <a:lnTo>
                    <a:pt x="5611431" y="0"/>
                  </a:lnTo>
                  <a:lnTo>
                    <a:pt x="5611431" y="5662912"/>
                  </a:lnTo>
                  <a:lnTo>
                    <a:pt x="0" y="56629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0" y="629215"/>
              <a:ext cx="6314671" cy="4404483"/>
            </a:xfrm>
            <a:custGeom>
              <a:avLst/>
              <a:gdLst/>
              <a:ahLst/>
              <a:cxnLst/>
              <a:rect r="r" b="b" t="t" l="l"/>
              <a:pathLst>
                <a:path h="4404483" w="6314671">
                  <a:moveTo>
                    <a:pt x="0" y="0"/>
                  </a:moveTo>
                  <a:lnTo>
                    <a:pt x="6314671" y="0"/>
                  </a:lnTo>
                  <a:lnTo>
                    <a:pt x="6314671" y="4404483"/>
                  </a:lnTo>
                  <a:lnTo>
                    <a:pt x="0" y="44044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TextBox 6" id="6"/>
          <p:cNvSpPr txBox="true"/>
          <p:nvPr/>
        </p:nvSpPr>
        <p:spPr>
          <a:xfrm rot="0">
            <a:off x="1028700" y="1219200"/>
            <a:ext cx="8751165" cy="33870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ea typeface="DM Sans Bold"/>
                <a:cs typeface="DM Sans Bold"/>
                <a:sym typeface="DM Sans Bold"/>
              </a:rPr>
              <a:t>Final reflections and future steps</a:t>
            </a:r>
          </a:p>
        </p:txBody>
      </p:sp>
      <p:sp>
        <p:nvSpPr>
          <p:cNvPr name="TextBox 7" id="7"/>
          <p:cNvSpPr txBox="true"/>
          <p:nvPr/>
        </p:nvSpPr>
        <p:spPr>
          <a:xfrm rot="0">
            <a:off x="1028700" y="4663440"/>
            <a:ext cx="11494597" cy="4800600"/>
          </a:xfrm>
          <a:prstGeom prst="rect">
            <a:avLst/>
          </a:prstGeom>
        </p:spPr>
        <p:txBody>
          <a:bodyPr anchor="t" rtlCol="false" tIns="0" lIns="0" bIns="0" rIns="0">
            <a:spAutoFit/>
          </a:bodyPr>
          <a:lstStyle/>
          <a:p>
            <a:pPr algn="l" marL="0" indent="0" lvl="0">
              <a:lnSpc>
                <a:spcPts val="2700"/>
              </a:lnSpc>
              <a:spcBef>
                <a:spcPct val="0"/>
              </a:spcBef>
            </a:pPr>
            <a:r>
              <a:rPr lang="en-US" sz="2000" spc="120">
                <a:solidFill>
                  <a:srgbClr val="000000"/>
                </a:solidFill>
                <a:latin typeface="DM Sans Bold"/>
                <a:ea typeface="DM Sans Bold"/>
                <a:cs typeface="DM Sans Bold"/>
                <a:sym typeface="DM Sans Bold"/>
              </a:rPr>
              <a:t>Final Reflecti</a:t>
            </a:r>
            <a:r>
              <a:rPr lang="en-US" sz="2000" spc="120" u="none">
                <a:solidFill>
                  <a:srgbClr val="000000"/>
                </a:solidFill>
                <a:latin typeface="DM Sans Bold"/>
                <a:ea typeface="DM Sans Bold"/>
                <a:cs typeface="DM Sans Bold"/>
                <a:sym typeface="DM Sans Bold"/>
              </a:rPr>
              <a:t>ons:</a:t>
            </a:r>
          </a:p>
          <a:p>
            <a:pPr algn="l" marL="431801" indent="-215900" lvl="1">
              <a:lnSpc>
                <a:spcPts val="2700"/>
              </a:lnSpc>
              <a:spcBef>
                <a:spcPct val="0"/>
              </a:spcBef>
              <a:buFont typeface="Arial"/>
              <a:buChar char="•"/>
            </a:pPr>
            <a:r>
              <a:rPr lang="en-US" sz="2000" spc="120" u="none">
                <a:solidFill>
                  <a:srgbClr val="000000"/>
                </a:solidFill>
                <a:latin typeface="DM Sans"/>
                <a:ea typeface="DM Sans"/>
                <a:cs typeface="DM Sans"/>
                <a:sym typeface="DM Sans"/>
              </a:rPr>
              <a:t>Our project successfully used VADER, ULMFiT, NLTK, RoBERTa, and DeBERTa models to analyze sentiment in Intel product reviews.</a:t>
            </a:r>
          </a:p>
          <a:p>
            <a:pPr algn="l" marL="431801" indent="-215900" lvl="1">
              <a:lnSpc>
                <a:spcPts val="2700"/>
              </a:lnSpc>
              <a:spcBef>
                <a:spcPct val="0"/>
              </a:spcBef>
              <a:buFont typeface="Arial"/>
              <a:buChar char="•"/>
            </a:pPr>
            <a:r>
              <a:rPr lang="en-US" sz="2000" spc="120" u="none">
                <a:solidFill>
                  <a:srgbClr val="000000"/>
                </a:solidFill>
                <a:latin typeface="DM Sans"/>
                <a:ea typeface="DM Sans"/>
                <a:cs typeface="DM Sans"/>
                <a:sym typeface="DM Sans"/>
              </a:rPr>
              <a:t>M</a:t>
            </a:r>
            <a:r>
              <a:rPr lang="en-US" sz="2000" spc="120" u="none">
                <a:solidFill>
                  <a:srgbClr val="000000"/>
                </a:solidFill>
                <a:latin typeface="DM Sans"/>
                <a:ea typeface="DM Sans"/>
                <a:cs typeface="DM Sans"/>
                <a:sym typeface="DM Sans"/>
              </a:rPr>
              <a:t>odels like RoBERTa and DeBERTa provided high accuracy and nuanced insights.</a:t>
            </a:r>
          </a:p>
          <a:p>
            <a:pPr algn="l" marL="431801" indent="-215900" lvl="1">
              <a:lnSpc>
                <a:spcPts val="2700"/>
              </a:lnSpc>
              <a:spcBef>
                <a:spcPct val="0"/>
              </a:spcBef>
              <a:buFont typeface="Arial"/>
              <a:buChar char="•"/>
            </a:pPr>
            <a:r>
              <a:rPr lang="en-US" sz="2000" spc="120" u="none">
                <a:solidFill>
                  <a:srgbClr val="000000"/>
                </a:solidFill>
                <a:latin typeface="DM Sans"/>
                <a:ea typeface="DM Sans"/>
                <a:cs typeface="DM Sans"/>
                <a:sym typeface="DM Sans"/>
              </a:rPr>
              <a:t>The analysis highlighted common themes in customer feedback, aiding Intel in identifying strengths and areas for improvement.</a:t>
            </a:r>
          </a:p>
          <a:p>
            <a:pPr algn="l">
              <a:lnSpc>
                <a:spcPts val="2700"/>
              </a:lnSpc>
              <a:spcBef>
                <a:spcPct val="0"/>
              </a:spcBef>
            </a:pPr>
          </a:p>
          <a:p>
            <a:pPr algn="l" marL="0" indent="0" lvl="0">
              <a:lnSpc>
                <a:spcPts val="2700"/>
              </a:lnSpc>
              <a:spcBef>
                <a:spcPct val="0"/>
              </a:spcBef>
            </a:pPr>
            <a:r>
              <a:rPr lang="en-US" sz="2000" spc="120" u="none">
                <a:solidFill>
                  <a:srgbClr val="000000"/>
                </a:solidFill>
                <a:latin typeface="DM Sans Bold"/>
                <a:ea typeface="DM Sans Bold"/>
                <a:cs typeface="DM Sans Bold"/>
                <a:sym typeface="DM Sans Bold"/>
              </a:rPr>
              <a:t>Future Steps:</a:t>
            </a:r>
          </a:p>
          <a:p>
            <a:pPr algn="l" marL="431801" indent="-215900" lvl="1">
              <a:lnSpc>
                <a:spcPts val="2700"/>
              </a:lnSpc>
              <a:spcBef>
                <a:spcPct val="0"/>
              </a:spcBef>
              <a:buFont typeface="Arial"/>
              <a:buChar char="•"/>
            </a:pPr>
            <a:r>
              <a:rPr lang="en-US" sz="2000" spc="120" u="none">
                <a:solidFill>
                  <a:srgbClr val="000000"/>
                </a:solidFill>
                <a:latin typeface="DM Sans"/>
                <a:ea typeface="DM Sans"/>
                <a:cs typeface="DM Sans"/>
                <a:sym typeface="DM Sans"/>
              </a:rPr>
              <a:t>Fine-tune models with larger datasets for improved accuracy.</a:t>
            </a:r>
          </a:p>
          <a:p>
            <a:pPr algn="l" marL="431801" indent="-215900" lvl="1">
              <a:lnSpc>
                <a:spcPts val="2700"/>
              </a:lnSpc>
              <a:spcBef>
                <a:spcPct val="0"/>
              </a:spcBef>
              <a:buFont typeface="Arial"/>
              <a:buChar char="•"/>
            </a:pPr>
            <a:r>
              <a:rPr lang="en-US" sz="2000" spc="120" u="none">
                <a:solidFill>
                  <a:srgbClr val="000000"/>
                </a:solidFill>
                <a:latin typeface="DM Sans"/>
                <a:ea typeface="DM Sans"/>
                <a:cs typeface="DM Sans"/>
                <a:sym typeface="DM Sans"/>
              </a:rPr>
              <a:t>Implement real-time sentiment analysis for timely insights.</a:t>
            </a:r>
          </a:p>
          <a:p>
            <a:pPr algn="l" marL="431801" indent="-215900" lvl="1">
              <a:lnSpc>
                <a:spcPts val="2700"/>
              </a:lnSpc>
              <a:spcBef>
                <a:spcPct val="0"/>
              </a:spcBef>
              <a:buFont typeface="Arial"/>
              <a:buChar char="•"/>
            </a:pPr>
            <a:r>
              <a:rPr lang="en-US" sz="2000" spc="120" u="none">
                <a:solidFill>
                  <a:srgbClr val="000000"/>
                </a:solidFill>
                <a:latin typeface="DM Sans"/>
                <a:ea typeface="DM Sans"/>
                <a:cs typeface="DM Sans"/>
                <a:sym typeface="DM Sans"/>
              </a:rPr>
              <a:t>Expand to aspect-based and multilingual sentiment analysis.</a:t>
            </a:r>
          </a:p>
          <a:p>
            <a:pPr algn="l" marL="431801" indent="-215900" lvl="1">
              <a:lnSpc>
                <a:spcPts val="2700"/>
              </a:lnSpc>
              <a:spcBef>
                <a:spcPct val="0"/>
              </a:spcBef>
              <a:buFont typeface="Arial"/>
              <a:buChar char="•"/>
            </a:pPr>
            <a:r>
              <a:rPr lang="en-US" sz="2000" spc="120" u="none">
                <a:solidFill>
                  <a:srgbClr val="000000"/>
                </a:solidFill>
                <a:latin typeface="DM Sans"/>
                <a:ea typeface="DM Sans"/>
                <a:cs typeface="DM Sans"/>
                <a:sym typeface="DM Sans"/>
              </a:rPr>
              <a:t>Deploy the model as a web service for broader integration.</a:t>
            </a:r>
          </a:p>
          <a:p>
            <a:pPr algn="l" marL="431801" indent="-215900" lvl="1">
              <a:lnSpc>
                <a:spcPts val="2700"/>
              </a:lnSpc>
              <a:spcBef>
                <a:spcPct val="0"/>
              </a:spcBef>
              <a:buFont typeface="Arial"/>
              <a:buChar char="•"/>
            </a:pPr>
            <a:r>
              <a:rPr lang="en-US" sz="2000" spc="120" u="none">
                <a:solidFill>
                  <a:srgbClr val="000000"/>
                </a:solidFill>
                <a:latin typeface="DM Sans"/>
                <a:ea typeface="DM Sans"/>
                <a:cs typeface="DM Sans"/>
                <a:sym typeface="DM Sans"/>
              </a:rPr>
              <a:t>Continuously update the models to adapt to new data trends.</a:t>
            </a:r>
          </a:p>
          <a:p>
            <a:pPr algn="l" marL="0" indent="0" lvl="0">
              <a:lnSpc>
                <a:spcPts val="270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DAGKFITYR_w</dc:identifier>
  <dcterms:modified xsi:type="dcterms:W3CDTF">2011-08-01T06:04:30Z</dcterms:modified>
  <cp:revision>1</cp:revision>
  <dc:title>Origin of the creative idea</dc:title>
</cp:coreProperties>
</file>