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0" r:id="rId6"/>
    <p:sldId id="263" r:id="rId7"/>
    <p:sldId id="272" r:id="rId8"/>
    <p:sldId id="264" r:id="rId9"/>
    <p:sldId id="269" r:id="rId10"/>
    <p:sldId id="270" r:id="rId11"/>
    <p:sldId id="259" r:id="rId12"/>
    <p:sldId id="265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8935-AFB7-4C4C-A17C-96623CEE51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A663F-B464-4F9D-9A9A-47C5267F2CF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68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6F9C81-08B8-4174-B69C-4D2AD14313D8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ES_tradnl" smtClean="0"/>
              <a:t>Hacer ejemplo con mathematica</a:t>
            </a: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3302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4D0F5-CFE2-4F7F-9CC5-51B9717DB76F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ES_tradnl" smtClean="0"/>
              <a:t>Hacer ejemplo con mathematica</a:t>
            </a: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7122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4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63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2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4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09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3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E14F0-AAE1-43E4-B741-F61EE39E4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8839"/>
      </p:ext>
    </p:extLst>
  </p:cSld>
  <p:clrMapOvr>
    <a:masterClrMapping/>
  </p:clrMapOvr>
  <p:transition>
    <p:cover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8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6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9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8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325910-99AA-4427-9049-61A1553F49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6CC7-718A-49B9-8CF6-E4282E7C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75763"/>
            <a:ext cx="8825658" cy="3348508"/>
          </a:xfrm>
        </p:spPr>
        <p:txBody>
          <a:bodyPr/>
          <a:lstStyle/>
          <a:p>
            <a:pPr algn="ctr"/>
            <a:r>
              <a:rPr lang="es-MX" dirty="0" smtClean="0"/>
              <a:t>Método</a:t>
            </a:r>
            <a:r>
              <a:rPr lang="en-US" dirty="0" smtClean="0"/>
              <a:t> de Jacobi y </a:t>
            </a:r>
            <a:br>
              <a:rPr lang="en-US" dirty="0" smtClean="0"/>
            </a:br>
            <a:r>
              <a:rPr lang="en-US" dirty="0" smtClean="0"/>
              <a:t>Gauss-Seidel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Métodos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iterativos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smtClean="0">
                <a:solidFill>
                  <a:schemeClr val="bg1"/>
                </a:solidFill>
              </a:rPr>
              <a:t>Mauricio Odreman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B63D111-DAB4-4D4E-B974-816D5F13B173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2048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 smtClean="0"/>
              <a:t>E</a:t>
            </a:r>
            <a:r>
              <a:rPr lang="es-PE" altLang="en-US" dirty="0" err="1" smtClean="0"/>
              <a:t>jemplo</a:t>
            </a:r>
            <a:r>
              <a:rPr lang="tr-TR" altLang="en-US" dirty="0" smtClean="0"/>
              <a:t> </a:t>
            </a:r>
            <a:r>
              <a:rPr lang="en-US" altLang="en-US" dirty="0" smtClean="0"/>
              <a:t>2</a:t>
            </a:r>
            <a:r>
              <a:rPr lang="tr-TR" altLang="en-US" dirty="0" smtClean="0"/>
              <a:t> continu</a:t>
            </a:r>
            <a:r>
              <a:rPr lang="es-PE" altLang="en-US" dirty="0" err="1" smtClean="0"/>
              <a:t>ación</a:t>
            </a:r>
            <a:r>
              <a:rPr lang="tr-TR" altLang="en-US" dirty="0" smtClean="0"/>
              <a:t>...</a:t>
            </a:r>
            <a:endParaRPr lang="en-US" altLang="en-US" dirty="0" smtClean="0"/>
          </a:p>
        </p:txBody>
      </p:sp>
      <p:graphicFrame>
        <p:nvGraphicFramePr>
          <p:cNvPr id="121856" name="Object 1024"/>
          <p:cNvGraphicFramePr>
            <a:graphicFrameLocks noChangeAspect="1"/>
          </p:cNvGraphicFramePr>
          <p:nvPr/>
        </p:nvGraphicFramePr>
        <p:xfrm>
          <a:off x="2743200" y="1752600"/>
          <a:ext cx="1677988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3" imgW="1117440" imgH="1269720" progId="Equation.3">
                  <p:embed/>
                </p:oleObj>
              </mc:Choice>
              <mc:Fallback>
                <p:oleObj name="Equation" r:id="rId3" imgW="1117440" imgH="1269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52600"/>
                        <a:ext cx="1677988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" name="Object 1025"/>
          <p:cNvGraphicFramePr>
            <a:graphicFrameLocks noChangeAspect="1"/>
          </p:cNvGraphicFramePr>
          <p:nvPr/>
        </p:nvGraphicFramePr>
        <p:xfrm>
          <a:off x="4419600" y="1770064"/>
          <a:ext cx="2801938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5" imgW="1866600" imgH="1206360" progId="Equation.3">
                  <p:embed/>
                </p:oleObj>
              </mc:Choice>
              <mc:Fallback>
                <p:oleObj name="Equation" r:id="rId5" imgW="1866600" imgH="1206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70064"/>
                        <a:ext cx="2801938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1027"/>
          <p:cNvGraphicFramePr>
            <a:graphicFrameLocks noChangeAspect="1"/>
          </p:cNvGraphicFramePr>
          <p:nvPr/>
        </p:nvGraphicFramePr>
        <p:xfrm>
          <a:off x="2752725" y="3962400"/>
          <a:ext cx="3640138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7" imgW="2425680" imgH="1206360" progId="Equation.3">
                  <p:embed/>
                </p:oleObj>
              </mc:Choice>
              <mc:Fallback>
                <p:oleObj name="Equation" r:id="rId7" imgW="2425680" imgH="1206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3962400"/>
                        <a:ext cx="3640138" cy="181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Text Box 1032"/>
          <p:cNvSpPr txBox="1">
            <a:spLocks noChangeArrowheads="1"/>
          </p:cNvSpPr>
          <p:nvPr/>
        </p:nvSpPr>
        <p:spPr bwMode="auto">
          <a:xfrm>
            <a:off x="1905000" y="5867401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400">
                <a:solidFill>
                  <a:schemeClr val="hlink"/>
                </a:solidFill>
              </a:rPr>
              <a:t>Matri</a:t>
            </a:r>
            <a:r>
              <a:rPr lang="es-PE" altLang="en-US" sz="2400">
                <a:solidFill>
                  <a:schemeClr val="hlink"/>
                </a:solidFill>
              </a:rPr>
              <a:t>z</a:t>
            </a:r>
            <a:r>
              <a:rPr lang="tr-TR" altLang="en-US" sz="2400">
                <a:solidFill>
                  <a:schemeClr val="hlink"/>
                </a:solidFill>
              </a:rPr>
              <a:t> </a:t>
            </a:r>
            <a:r>
              <a:rPr lang="es-PE" altLang="en-US" sz="2400">
                <a:solidFill>
                  <a:schemeClr val="hlink"/>
                </a:solidFill>
              </a:rPr>
              <a:t>e</a:t>
            </a:r>
            <a:r>
              <a:rPr lang="tr-TR" altLang="en-US" sz="2400">
                <a:solidFill>
                  <a:schemeClr val="hlink"/>
                </a:solidFill>
              </a:rPr>
              <a:t>s diagonal</a:t>
            </a:r>
            <a:r>
              <a:rPr lang="es-ES" altLang="en-US" sz="2400">
                <a:solidFill>
                  <a:schemeClr val="hlink"/>
                </a:solidFill>
              </a:rPr>
              <a:t> estricta</a:t>
            </a:r>
            <a:r>
              <a:rPr lang="es-PE" altLang="en-US" sz="2400">
                <a:solidFill>
                  <a:schemeClr val="hlink"/>
                </a:solidFill>
              </a:rPr>
              <a:t>mente </a:t>
            </a:r>
            <a:r>
              <a:rPr lang="tr-TR" altLang="en-US" sz="2400">
                <a:solidFill>
                  <a:schemeClr val="hlink"/>
                </a:solidFill>
              </a:rPr>
              <a:t>dominant</a:t>
            </a:r>
            <a:r>
              <a:rPr lang="es-PE" altLang="en-US" sz="2400">
                <a:solidFill>
                  <a:schemeClr val="hlink"/>
                </a:solidFill>
              </a:rPr>
              <a:t>e</a:t>
            </a:r>
            <a:r>
              <a:rPr lang="tr-TR" altLang="en-US" sz="2400">
                <a:solidFill>
                  <a:schemeClr val="hlink"/>
                </a:solidFill>
              </a:rPr>
              <a:t>, </a:t>
            </a:r>
            <a:r>
              <a:rPr lang="es-ES" altLang="en-US" sz="2400">
                <a:solidFill>
                  <a:schemeClr val="hlink"/>
                </a:solidFill>
              </a:rPr>
              <a:t>las </a:t>
            </a:r>
            <a:r>
              <a:rPr lang="tr-TR" altLang="en-US" sz="2400">
                <a:solidFill>
                  <a:schemeClr val="hlink"/>
                </a:solidFill>
              </a:rPr>
              <a:t>itera</a:t>
            </a:r>
            <a:r>
              <a:rPr lang="es-PE" altLang="en-US" sz="2400">
                <a:solidFill>
                  <a:schemeClr val="hlink"/>
                </a:solidFill>
              </a:rPr>
              <a:t>c</a:t>
            </a:r>
            <a:r>
              <a:rPr lang="tr-TR" altLang="en-US" sz="2400">
                <a:solidFill>
                  <a:schemeClr val="hlink"/>
                </a:solidFill>
              </a:rPr>
              <a:t>ion</a:t>
            </a:r>
            <a:r>
              <a:rPr lang="es-PE" altLang="en-US" sz="2400">
                <a:solidFill>
                  <a:schemeClr val="hlink"/>
                </a:solidFill>
              </a:rPr>
              <a:t>e</a:t>
            </a:r>
            <a:r>
              <a:rPr lang="tr-TR" altLang="en-US" sz="2400">
                <a:solidFill>
                  <a:schemeClr val="hlink"/>
                </a:solidFill>
              </a:rPr>
              <a:t>s </a:t>
            </a:r>
            <a:r>
              <a:rPr lang="es-PE" altLang="en-US" sz="2400">
                <a:solidFill>
                  <a:schemeClr val="hlink"/>
                </a:solidFill>
              </a:rPr>
              <a:t>de </a:t>
            </a:r>
            <a:r>
              <a:rPr lang="tr-TR" altLang="en-US" sz="2400">
                <a:solidFill>
                  <a:schemeClr val="hlink"/>
                </a:solidFill>
              </a:rPr>
              <a:t>Jacobi </a:t>
            </a:r>
            <a:r>
              <a:rPr lang="es-PE" altLang="en-US" sz="2400">
                <a:solidFill>
                  <a:schemeClr val="hlink"/>
                </a:solidFill>
              </a:rPr>
              <a:t>son convergentes.</a:t>
            </a:r>
            <a:endParaRPr lang="en-US" altLang="en-US" sz="2400" i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4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Gauss-</a:t>
            </a:r>
            <a:r>
              <a:rPr lang="es-MX" dirty="0" err="1" smtClean="0"/>
              <a:t>Seidel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825" y="1886313"/>
            <a:ext cx="6764699" cy="36361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s-MX" dirty="0" smtClean="0"/>
              <a:t>El </a:t>
            </a:r>
            <a:r>
              <a:rPr lang="es-MX" dirty="0"/>
              <a:t>método de Gauss-</a:t>
            </a:r>
            <a:r>
              <a:rPr lang="es-MX" dirty="0" err="1"/>
              <a:t>Seidel</a:t>
            </a:r>
            <a:r>
              <a:rPr lang="es-MX" dirty="0"/>
              <a:t> es un método iterativo utilizado para resolver sistemas de ecuaciones lineales. El método se llama así en honor a los matemáticos alemanes Carl Friedrich Gauss y </a:t>
            </a:r>
            <a:r>
              <a:rPr lang="es-MX" dirty="0" err="1"/>
              <a:t>Philipp</a:t>
            </a:r>
            <a:r>
              <a:rPr lang="es-MX" dirty="0"/>
              <a:t> Ludwig von </a:t>
            </a:r>
            <a:r>
              <a:rPr lang="es-MX" dirty="0" err="1"/>
              <a:t>Seidel</a:t>
            </a:r>
            <a:r>
              <a:rPr lang="es-MX" dirty="0"/>
              <a:t> y es similar al método de </a:t>
            </a:r>
            <a:r>
              <a:rPr lang="es-MX" dirty="0" err="1"/>
              <a:t>Jacobi</a:t>
            </a:r>
            <a:r>
              <a:rPr lang="es-MX" dirty="0"/>
              <a:t>.</a:t>
            </a:r>
          </a:p>
        </p:txBody>
      </p:sp>
      <p:pic>
        <p:nvPicPr>
          <p:cNvPr id="11266" name="Picture 2" descr="Carl Friedrich Gauss 1840 by Jens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274" y="1886313"/>
            <a:ext cx="2095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Philipp Ludwig von Sei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1" y="3355814"/>
            <a:ext cx="1685014" cy="268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858AAFE-5B19-4582-8D12-3FF17C6EB750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itera</a:t>
            </a:r>
            <a:r>
              <a:rPr lang="es-PE" altLang="en-US" smtClean="0"/>
              <a:t>c</a:t>
            </a:r>
            <a:r>
              <a:rPr lang="tr-TR" altLang="en-US" smtClean="0"/>
              <a:t>i</a:t>
            </a:r>
            <a:r>
              <a:rPr lang="es-PE" altLang="en-US" smtClean="0"/>
              <a:t>ó</a:t>
            </a:r>
            <a:r>
              <a:rPr lang="tr-TR" altLang="en-US" smtClean="0"/>
              <a:t>n Gauss-Seidel (GS)</a:t>
            </a:r>
            <a:endParaRPr lang="en-US" altLang="en-US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505325" y="1752600"/>
          <a:ext cx="35829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3" imgW="1790640" imgH="914400" progId="Equation.3">
                  <p:embed/>
                </p:oleObj>
              </mc:Choice>
              <mc:Fallback>
                <p:oleObj name="Equation" r:id="rId3" imgW="1790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1752600"/>
                        <a:ext cx="35829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9051926" y="1752601"/>
          <a:ext cx="1235075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5" imgW="622080" imgH="939600" progId="Equation.3">
                  <p:embed/>
                </p:oleObj>
              </mc:Choice>
              <mc:Fallback>
                <p:oleObj name="Equation" r:id="rId5" imgW="6220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1926" y="1752601"/>
                        <a:ext cx="1235075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4937125" y="1752600"/>
            <a:ext cx="304800" cy="457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s-PE" altLang="en-US">
              <a:solidFill>
                <a:schemeClr val="hlink"/>
              </a:solidFill>
            </a:endParaRPr>
          </a:p>
        </p:txBody>
      </p:sp>
      <p:sp>
        <p:nvSpPr>
          <p:cNvPr id="3083" name="Rectangle 10"/>
          <p:cNvSpPr>
            <a:spLocks noChangeArrowheads="1"/>
          </p:cNvSpPr>
          <p:nvPr/>
        </p:nvSpPr>
        <p:spPr bwMode="auto">
          <a:xfrm>
            <a:off x="7146925" y="3124200"/>
            <a:ext cx="304800" cy="457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s-PE" altLang="en-US">
              <a:solidFill>
                <a:schemeClr val="hlink"/>
              </a:solidFill>
            </a:endParaRPr>
          </a:p>
        </p:txBody>
      </p:sp>
      <p:sp>
        <p:nvSpPr>
          <p:cNvPr id="3084" name="Rectangle 13"/>
          <p:cNvSpPr>
            <a:spLocks noChangeArrowheads="1"/>
          </p:cNvSpPr>
          <p:nvPr/>
        </p:nvSpPr>
        <p:spPr bwMode="auto">
          <a:xfrm>
            <a:off x="5775325" y="2209800"/>
            <a:ext cx="304800" cy="457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s-PE" altLang="en-US">
              <a:solidFill>
                <a:schemeClr val="hlink"/>
              </a:solidFill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881188" y="4065588"/>
            <a:ext cx="4837112" cy="2335212"/>
            <a:chOff x="225" y="2561"/>
            <a:chExt cx="3047" cy="1471"/>
          </a:xfrm>
        </p:grpSpPr>
        <p:graphicFrame>
          <p:nvGraphicFramePr>
            <p:cNvPr id="3077" name="Object 6"/>
            <p:cNvGraphicFramePr>
              <a:graphicFrameLocks noChangeAspect="1"/>
            </p:cNvGraphicFramePr>
            <p:nvPr/>
          </p:nvGraphicFramePr>
          <p:xfrm>
            <a:off x="240" y="2561"/>
            <a:ext cx="2257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9" name="Equation" r:id="rId7" imgW="1904760" imgH="431640" progId="Equation.3">
                    <p:embed/>
                  </p:oleObj>
                </mc:Choice>
                <mc:Fallback>
                  <p:oleObj name="Equation" r:id="rId7" imgW="19047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561"/>
                          <a:ext cx="2257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1"/>
            <p:cNvGraphicFramePr>
              <a:graphicFrameLocks noChangeAspect="1"/>
            </p:cNvGraphicFramePr>
            <p:nvPr/>
          </p:nvGraphicFramePr>
          <p:xfrm>
            <a:off x="233" y="3521"/>
            <a:ext cx="3039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" name="Equation" r:id="rId9" imgW="2565360" imgH="431640" progId="Equation.3">
                    <p:embed/>
                  </p:oleObj>
                </mc:Choice>
                <mc:Fallback>
                  <p:oleObj name="Equation" r:id="rId9" imgW="25653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" y="3521"/>
                          <a:ext cx="3039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4"/>
            <p:cNvGraphicFramePr>
              <a:graphicFrameLocks noChangeAspect="1"/>
            </p:cNvGraphicFramePr>
            <p:nvPr/>
          </p:nvGraphicFramePr>
          <p:xfrm>
            <a:off x="225" y="3024"/>
            <a:ext cx="2843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1" name="Equation" r:id="rId11" imgW="2400120" imgH="431640" progId="Equation.3">
                    <p:embed/>
                  </p:oleObj>
                </mc:Choice>
                <mc:Fallback>
                  <p:oleObj name="Equation" r:id="rId11" imgW="24001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" y="3024"/>
                          <a:ext cx="2843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979614" y="1989138"/>
            <a:ext cx="4116387" cy="1524000"/>
            <a:chOff x="277" y="1296"/>
            <a:chExt cx="2593" cy="960"/>
          </a:xfrm>
        </p:grpSpPr>
        <p:sp>
          <p:nvSpPr>
            <p:cNvPr id="3088" name="Oval 17"/>
            <p:cNvSpPr>
              <a:spLocks noChangeArrowheads="1"/>
            </p:cNvSpPr>
            <p:nvPr/>
          </p:nvSpPr>
          <p:spPr bwMode="auto">
            <a:xfrm>
              <a:off x="2102" y="1440"/>
              <a:ext cx="240" cy="240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n-US"/>
            </a:p>
          </p:txBody>
        </p:sp>
        <p:sp>
          <p:nvSpPr>
            <p:cNvPr id="3089" name="Oval 18"/>
            <p:cNvSpPr>
              <a:spLocks noChangeArrowheads="1"/>
            </p:cNvSpPr>
            <p:nvPr/>
          </p:nvSpPr>
          <p:spPr bwMode="auto">
            <a:xfrm>
              <a:off x="2102" y="2016"/>
              <a:ext cx="240" cy="240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n-US"/>
            </a:p>
          </p:txBody>
        </p:sp>
        <p:sp>
          <p:nvSpPr>
            <p:cNvPr id="3090" name="Oval 19"/>
            <p:cNvSpPr>
              <a:spLocks noChangeArrowheads="1"/>
            </p:cNvSpPr>
            <p:nvPr/>
          </p:nvSpPr>
          <p:spPr bwMode="auto">
            <a:xfrm>
              <a:off x="2630" y="2016"/>
              <a:ext cx="240" cy="240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n-US"/>
            </a:p>
          </p:txBody>
        </p:sp>
        <p:sp>
          <p:nvSpPr>
            <p:cNvPr id="3091" name="Text Box 20"/>
            <p:cNvSpPr txBox="1">
              <a:spLocks noChangeArrowheads="1"/>
            </p:cNvSpPr>
            <p:nvPr/>
          </p:nvSpPr>
          <p:spPr bwMode="auto">
            <a:xfrm>
              <a:off x="277" y="1296"/>
              <a:ext cx="150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folHlink"/>
                  </a:solidFill>
                </a:rPr>
                <a:t>Use </a:t>
              </a:r>
              <a:r>
                <a:rPr lang="es-PE" altLang="en-US">
                  <a:solidFill>
                    <a:schemeClr val="folHlink"/>
                  </a:solidFill>
                </a:rPr>
                <a:t>lo último </a:t>
              </a:r>
            </a:p>
            <a:p>
              <a:pPr algn="ctr" eaLnBrk="1" hangingPunct="1"/>
              <a:r>
                <a:rPr lang="en-US" altLang="en-US">
                  <a:solidFill>
                    <a:schemeClr val="folHlink"/>
                  </a:solidFill>
                </a:rPr>
                <a:t>al actualizar   </a:t>
              </a:r>
            </a:p>
          </p:txBody>
        </p:sp>
        <p:sp>
          <p:nvSpPr>
            <p:cNvPr id="3092" name="Line 24"/>
            <p:cNvSpPr>
              <a:spLocks noChangeShapeType="1"/>
            </p:cNvSpPr>
            <p:nvPr/>
          </p:nvSpPr>
          <p:spPr bwMode="auto">
            <a:xfrm flipV="1">
              <a:off x="1440" y="1680"/>
              <a:ext cx="720" cy="9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3093" name="Line 25"/>
            <p:cNvSpPr>
              <a:spLocks noChangeShapeType="1"/>
            </p:cNvSpPr>
            <p:nvPr/>
          </p:nvSpPr>
          <p:spPr bwMode="auto">
            <a:xfrm>
              <a:off x="1440" y="1776"/>
              <a:ext cx="1248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3094" name="Line 26"/>
            <p:cNvSpPr>
              <a:spLocks noChangeShapeType="1"/>
            </p:cNvSpPr>
            <p:nvPr/>
          </p:nvSpPr>
          <p:spPr bwMode="auto">
            <a:xfrm>
              <a:off x="1440" y="1776"/>
              <a:ext cx="72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8103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620000" cy="762000"/>
          </a:xfrm>
        </p:spPr>
        <p:txBody>
          <a:bodyPr/>
          <a:lstStyle/>
          <a:p>
            <a:pPr eaLnBrk="1" hangingPunct="1"/>
            <a:r>
              <a:rPr lang="es-ES_tradnl" smtClean="0">
                <a:latin typeface="Arial" charset="0"/>
                <a:cs typeface="Arial" charset="0"/>
              </a:rPr>
              <a:t>Método de Gauss-Seidel</a:t>
            </a:r>
            <a:endParaRPr lang="es-ES" smtClean="0">
              <a:latin typeface="Arial" charset="0"/>
              <a:cs typeface="Arial" charset="0"/>
            </a:endParaRP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568451" y="1920875"/>
          <a:ext cx="9051925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4" imgW="6311880" imgH="2793960" progId="Equation.DSMT4">
                  <p:embed/>
                </p:oleObj>
              </mc:Choice>
              <mc:Fallback>
                <p:oleObj name="Equation" r:id="rId4" imgW="6311880" imgH="2793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1" y="1920875"/>
                        <a:ext cx="9051925" cy="400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847850" y="1196975"/>
            <a:ext cx="289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>
                <a:latin typeface="Arial" charset="0"/>
              </a:rPr>
              <a:t>Ejemplo</a:t>
            </a:r>
            <a:r>
              <a:rPr lang="es-ES_tradnl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312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8913"/>
            <a:ext cx="8839200" cy="685800"/>
          </a:xfrm>
        </p:spPr>
        <p:txBody>
          <a:bodyPr/>
          <a:lstStyle/>
          <a:p>
            <a:pPr eaLnBrk="1" hangingPunct="1"/>
            <a:r>
              <a:rPr lang="es-ES_tradnl" sz="3600">
                <a:latin typeface="Arial" charset="0"/>
                <a:cs typeface="Arial" charset="0"/>
              </a:rPr>
              <a:t>Matriz de paso del método de</a:t>
            </a:r>
            <a:br>
              <a:rPr lang="es-ES_tradnl" sz="3600">
                <a:latin typeface="Arial" charset="0"/>
                <a:cs typeface="Arial" charset="0"/>
              </a:rPr>
            </a:br>
            <a:r>
              <a:rPr lang="es-ES_tradnl" sz="3600">
                <a:latin typeface="Arial" charset="0"/>
                <a:cs typeface="Arial" charset="0"/>
              </a:rPr>
              <a:t> Gauss-Seidel</a:t>
            </a:r>
            <a:endParaRPr lang="es-ES" sz="3600">
              <a:latin typeface="Arial" charset="0"/>
              <a:cs typeface="Arial" charset="0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905000" y="4724400"/>
            <a:ext cx="8534400" cy="1905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dirty="0"/>
              <a:t>Si A es estrictamente diagonal dominante los </a:t>
            </a:r>
            <a:r>
              <a:rPr lang="es-ES_tradnl" dirty="0" smtClean="0"/>
              <a:t>métodos de </a:t>
            </a:r>
            <a:r>
              <a:rPr lang="es-ES_tradnl" dirty="0" err="1"/>
              <a:t>Jacobi</a:t>
            </a:r>
            <a:r>
              <a:rPr lang="es-ES_tradnl" dirty="0"/>
              <a:t> y Gauss-</a:t>
            </a:r>
            <a:r>
              <a:rPr lang="es-ES_tradnl" dirty="0" err="1"/>
              <a:t>Seidel</a:t>
            </a:r>
            <a:r>
              <a:rPr lang="es-ES_tradnl" dirty="0"/>
              <a:t> convergen.</a:t>
            </a:r>
          </a:p>
          <a:p>
            <a:pPr eaLnBrk="1" hangingPunct="1">
              <a:defRPr/>
            </a:pPr>
            <a:r>
              <a:rPr lang="es-ES_tradnl" dirty="0"/>
              <a:t>Si A es definida positiva Gauss-</a:t>
            </a:r>
            <a:r>
              <a:rPr lang="es-ES_tradnl" dirty="0" err="1"/>
              <a:t>Seidel</a:t>
            </a:r>
            <a:r>
              <a:rPr lang="es-ES_tradnl" dirty="0"/>
              <a:t> converge.</a:t>
            </a:r>
          </a:p>
          <a:p>
            <a:pPr eaLnBrk="1" hangingPunct="1">
              <a:defRPr/>
            </a:pPr>
            <a:r>
              <a:rPr lang="es-ES_tradnl" dirty="0"/>
              <a:t>En general Gauss-</a:t>
            </a:r>
            <a:r>
              <a:rPr lang="es-ES_tradnl" dirty="0" err="1"/>
              <a:t>Seidel</a:t>
            </a:r>
            <a:r>
              <a:rPr lang="es-ES_tradnl" dirty="0"/>
              <a:t> converge más rápido que </a:t>
            </a:r>
            <a:r>
              <a:rPr lang="es-ES_tradnl" dirty="0" err="1"/>
              <a:t>Jacobi</a:t>
            </a:r>
            <a:endParaRPr lang="es-E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524001" y="1196976"/>
          <a:ext cx="903922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5041800" imgH="1726920" progId="Equation.DSMT4">
                  <p:embed/>
                </p:oleObj>
              </mc:Choice>
              <mc:Fallback>
                <p:oleObj name="Equation" r:id="rId3" imgW="5041800" imgH="1726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196976"/>
                        <a:ext cx="9039225" cy="309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672873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E916B13-7C97-4CE4-872F-1F02A7CF6D03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altLang="en-US" sz="3200" dirty="0" smtClean="0"/>
              <a:t> </a:t>
            </a:r>
            <a:r>
              <a:rPr lang="tr-TR" altLang="en-US" sz="3200" dirty="0"/>
              <a:t>itera</a:t>
            </a:r>
            <a:r>
              <a:rPr lang="es-PE" altLang="en-US" sz="3200" dirty="0" err="1"/>
              <a:t>ción</a:t>
            </a:r>
            <a:r>
              <a:rPr lang="es-PE" altLang="en-US" sz="3200" dirty="0"/>
              <a:t> de</a:t>
            </a:r>
            <a:r>
              <a:rPr lang="tr-TR" altLang="en-US" sz="3200" dirty="0"/>
              <a:t> Gauss-Seidel</a:t>
            </a:r>
            <a:endParaRPr lang="en-US" altLang="en-US" sz="3200" dirty="0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719572" y="4428187"/>
            <a:ext cx="60766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tr-TR" altLang="en-US" sz="4400" dirty="0"/>
              <a:t>x</a:t>
            </a:r>
            <a:r>
              <a:rPr lang="tr-TR" altLang="en-US" sz="4400" baseline="30000" dirty="0"/>
              <a:t>k+1</a:t>
            </a:r>
            <a:r>
              <a:rPr lang="tr-TR" altLang="en-US" sz="4400" dirty="0"/>
              <a:t>=(</a:t>
            </a:r>
            <a:r>
              <a:rPr lang="tr-TR" altLang="en-US" sz="4400" dirty="0" smtClean="0"/>
              <a:t>D</a:t>
            </a:r>
            <a:r>
              <a:rPr lang="es-PE" altLang="en-US" sz="4400" dirty="0" smtClean="0"/>
              <a:t>+</a:t>
            </a:r>
            <a:r>
              <a:rPr lang="tr-TR" altLang="en-US" sz="4400" dirty="0" smtClean="0"/>
              <a:t>L</a:t>
            </a:r>
            <a:r>
              <a:rPr lang="tr-TR" altLang="en-US" sz="4400" dirty="0"/>
              <a:t>)</a:t>
            </a:r>
            <a:r>
              <a:rPr lang="tr-TR" altLang="en-US" sz="4400" baseline="30000" dirty="0"/>
              <a:t>-</a:t>
            </a:r>
            <a:r>
              <a:rPr lang="tr-TR" altLang="en-US" sz="4400" baseline="30000" dirty="0" smtClean="0"/>
              <a:t>1</a:t>
            </a:r>
            <a:r>
              <a:rPr lang="tr-TR" altLang="en-US" sz="4400" dirty="0" smtClean="0"/>
              <a:t>U</a:t>
            </a:r>
            <a:r>
              <a:rPr lang="en-US" altLang="en-US" sz="4400" dirty="0" smtClean="0"/>
              <a:t>(b-U</a:t>
            </a:r>
            <a:r>
              <a:rPr lang="tr-TR" altLang="en-US" sz="4400" dirty="0" smtClean="0"/>
              <a:t>x</a:t>
            </a:r>
            <a:r>
              <a:rPr lang="tr-TR" altLang="en-US" sz="4400" baseline="30000" dirty="0" smtClean="0"/>
              <a:t>k</a:t>
            </a:r>
            <a:r>
              <a:rPr lang="en-US" altLang="en-US" sz="4400" dirty="0"/>
              <a:t>)</a:t>
            </a:r>
            <a:endParaRPr lang="tr-TR" altLang="en-US" sz="4400" dirty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193926" y="2087563"/>
            <a:ext cx="3749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Ax=b </a:t>
            </a:r>
            <a:r>
              <a:rPr lang="tr-TR" altLang="en-US" dirty="0">
                <a:sym typeface="Symbol" panose="05050102010706020507" pitchFamily="18" charset="2"/>
              </a:rPr>
              <a:t> (</a:t>
            </a:r>
            <a:r>
              <a:rPr lang="tr-TR" altLang="en-US" dirty="0" smtClean="0">
                <a:sym typeface="Symbol" panose="05050102010706020507" pitchFamily="18" charset="2"/>
              </a:rPr>
              <a:t>D</a:t>
            </a:r>
            <a:r>
              <a:rPr lang="es-PE" altLang="en-US" dirty="0" smtClean="0">
                <a:sym typeface="Symbol" panose="05050102010706020507" pitchFamily="18" charset="2"/>
              </a:rPr>
              <a:t>+L+</a:t>
            </a:r>
            <a:r>
              <a:rPr lang="tr-TR" altLang="en-US" dirty="0" smtClean="0">
                <a:sym typeface="Symbol" panose="05050102010706020507" pitchFamily="18" charset="2"/>
              </a:rPr>
              <a:t>U)x=b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2586831" y="3146424"/>
            <a:ext cx="3241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>
                <a:sym typeface="Symbol" panose="05050102010706020507" pitchFamily="18" charset="2"/>
              </a:rPr>
              <a:t>(</a:t>
            </a:r>
            <a:r>
              <a:rPr lang="tr-TR" altLang="en-US" dirty="0" smtClean="0">
                <a:sym typeface="Symbol" panose="05050102010706020507" pitchFamily="18" charset="2"/>
              </a:rPr>
              <a:t>D</a:t>
            </a:r>
            <a:r>
              <a:rPr lang="es-PE" altLang="en-US" dirty="0" smtClean="0">
                <a:sym typeface="Symbol" panose="05050102010706020507" pitchFamily="18" charset="2"/>
              </a:rPr>
              <a:t>+</a:t>
            </a:r>
            <a:r>
              <a:rPr lang="tr-TR" altLang="en-US" dirty="0" smtClean="0">
                <a:sym typeface="Symbol" panose="05050102010706020507" pitchFamily="18" charset="2"/>
              </a:rPr>
              <a:t>L)</a:t>
            </a:r>
            <a:r>
              <a:rPr lang="tr-TR" altLang="en-US" dirty="0" smtClean="0"/>
              <a:t>x</a:t>
            </a:r>
            <a:r>
              <a:rPr lang="tr-TR" altLang="en-US" baseline="30000" dirty="0" smtClean="0"/>
              <a:t>k+1</a:t>
            </a:r>
            <a:r>
              <a:rPr lang="tr-TR" altLang="en-US" dirty="0" smtClean="0">
                <a:sym typeface="Symbol" panose="05050102010706020507" pitchFamily="18" charset="2"/>
              </a:rPr>
              <a:t> =</a:t>
            </a:r>
            <a:r>
              <a:rPr lang="en-US" altLang="en-US" dirty="0" smtClean="0">
                <a:sym typeface="Symbol" panose="05050102010706020507" pitchFamily="18" charset="2"/>
              </a:rPr>
              <a:t>-</a:t>
            </a:r>
            <a:r>
              <a:rPr lang="tr-TR" altLang="en-US" dirty="0" smtClean="0">
                <a:sym typeface="Symbol" panose="05050102010706020507" pitchFamily="18" charset="2"/>
              </a:rPr>
              <a:t>U</a:t>
            </a:r>
            <a:r>
              <a:rPr lang="tr-TR" altLang="en-US" dirty="0" smtClean="0"/>
              <a:t>x</a:t>
            </a:r>
            <a:r>
              <a:rPr lang="tr-TR" altLang="en-US" baseline="30000" dirty="0" smtClean="0"/>
              <a:t>k</a:t>
            </a:r>
            <a:r>
              <a:rPr lang="tr-TR" altLang="en-US" dirty="0" smtClean="0">
                <a:sym typeface="Symbol" panose="05050102010706020507" pitchFamily="18" charset="2"/>
              </a:rPr>
              <a:t>+b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468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utoUpdateAnimBg="0"/>
      <p:bldP spid="7373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</a:t>
            </a:r>
            <a:r>
              <a:rPr lang="es-MX" dirty="0" smtClean="0"/>
              <a:t>étodo de </a:t>
            </a:r>
            <a:r>
              <a:rPr lang="es-MX" dirty="0" err="1" smtClean="0"/>
              <a:t>Jacobi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636891" cy="419548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-MX" dirty="0" smtClean="0"/>
              <a:t>El </a:t>
            </a:r>
            <a:r>
              <a:rPr lang="es-MX" dirty="0"/>
              <a:t>método de </a:t>
            </a:r>
            <a:r>
              <a:rPr lang="es-MX" dirty="0" err="1"/>
              <a:t>Jacobi</a:t>
            </a:r>
            <a:r>
              <a:rPr lang="es-MX" dirty="0"/>
              <a:t> es un método iterativo, usado para resolver sistemas de ecuaciones lineales del tipo </a:t>
            </a:r>
            <a:r>
              <a:rPr lang="es-MX" dirty="0" err="1" smtClean="0"/>
              <a:t>Ax</a:t>
            </a:r>
            <a:r>
              <a:rPr lang="es-MX" dirty="0" smtClean="0"/>
              <a:t>=b. </a:t>
            </a:r>
            <a:r>
              <a:rPr lang="es-MX" dirty="0"/>
              <a:t>El algoritmo toma su nombre del matemático alemán Carl Gustav Jakob </a:t>
            </a:r>
            <a:r>
              <a:rPr lang="es-MX" dirty="0" err="1"/>
              <a:t>Jacobi</a:t>
            </a:r>
            <a:r>
              <a:rPr lang="es-MX" dirty="0"/>
              <a:t>. El método de </a:t>
            </a:r>
            <a:r>
              <a:rPr lang="es-MX" dirty="0" err="1"/>
              <a:t>Jacobi</a:t>
            </a:r>
            <a:r>
              <a:rPr lang="es-MX" dirty="0"/>
              <a:t> consiste en usar fórmulas como iteración de punto fijo.</a:t>
            </a:r>
            <a:endParaRPr lang="en-US" dirty="0"/>
          </a:p>
          <a:p>
            <a:endParaRPr lang="es-MX" dirty="0"/>
          </a:p>
        </p:txBody>
      </p:sp>
      <p:pic>
        <p:nvPicPr>
          <p:cNvPr id="1029" name="Picture 5" descr="Carl Jacob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874" y="2436090"/>
            <a:ext cx="2381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9663426" cy="3639544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s-ES" dirty="0" smtClean="0"/>
              <a:t>La base del método consiste en construir una sucesión convergente definida iterativamente. El límite de esta sucesión es precisamente la solución del sistema. A efectos prácticos si el algoritmo se detiene después de un número finito de pasos se llega a una aproximación al valor de x de la solución del sistema.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23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178A9AB-A964-498E-9ED9-5BDBBCAEDD42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altLang="en-US" smtClean="0"/>
              <a:t>I</a:t>
            </a:r>
            <a:r>
              <a:rPr lang="tr-TR" altLang="en-US" smtClean="0"/>
              <a:t>tera</a:t>
            </a:r>
            <a:r>
              <a:rPr lang="es-PE" altLang="en-US" smtClean="0"/>
              <a:t>c</a:t>
            </a:r>
            <a:r>
              <a:rPr lang="tr-TR" altLang="en-US" smtClean="0"/>
              <a:t>i</a:t>
            </a:r>
            <a:r>
              <a:rPr lang="es-PE" altLang="en-US" smtClean="0"/>
              <a:t>ó</a:t>
            </a:r>
            <a:r>
              <a:rPr lang="tr-TR" altLang="en-US" smtClean="0"/>
              <a:t>n</a:t>
            </a:r>
            <a:r>
              <a:rPr lang="es-PE" altLang="en-US" smtClean="0"/>
              <a:t> de</a:t>
            </a:r>
            <a:r>
              <a:rPr lang="tr-TR" altLang="en-US" smtClean="0"/>
              <a:t> Jacobi</a:t>
            </a:r>
            <a:endParaRPr lang="en-US" altLang="en-US" smtClean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692400" y="1752600"/>
          <a:ext cx="35829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3" imgW="1790640" imgH="914400" progId="Equation.3">
                  <p:embed/>
                </p:oleObj>
              </mc:Choice>
              <mc:Fallback>
                <p:oleObj name="Equation" r:id="rId3" imgW="1790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752600"/>
                        <a:ext cx="35829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7239001" y="1752601"/>
          <a:ext cx="1235075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5" imgW="622080" imgH="939600" progId="Equation.3">
                  <p:embed/>
                </p:oleObj>
              </mc:Choice>
              <mc:Fallback>
                <p:oleObj name="Equation" r:id="rId5" imgW="6220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1752601"/>
                        <a:ext cx="1235075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905000" y="1752600"/>
            <a:ext cx="3582988" cy="3124200"/>
            <a:chOff x="240" y="1104"/>
            <a:chExt cx="2257" cy="1968"/>
          </a:xfrm>
        </p:grpSpPr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240" y="2561"/>
            <a:ext cx="2257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Equation" r:id="rId7" imgW="1904760" imgH="431640" progId="Equation.3">
                    <p:embed/>
                  </p:oleObj>
                </mc:Choice>
                <mc:Fallback>
                  <p:oleObj name="Equation" r:id="rId7" imgW="19047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561"/>
                          <a:ext cx="2257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9" name="Rectangle 8"/>
            <p:cNvSpPr>
              <a:spLocks noChangeArrowheads="1"/>
            </p:cNvSpPr>
            <p:nvPr/>
          </p:nvSpPr>
          <p:spPr bwMode="auto">
            <a:xfrm>
              <a:off x="1008" y="1104"/>
              <a:ext cx="192" cy="288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s-PE" altLang="en-US">
                <a:solidFill>
                  <a:schemeClr val="hlink"/>
                </a:solidFill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870075" y="3124200"/>
            <a:ext cx="4872038" cy="3276600"/>
            <a:chOff x="218" y="1968"/>
            <a:chExt cx="3069" cy="2064"/>
          </a:xfrm>
        </p:grpSpPr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2400" y="1968"/>
              <a:ext cx="192" cy="288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s-PE" altLang="en-US">
                <a:solidFill>
                  <a:schemeClr val="hlink"/>
                </a:solidFill>
              </a:endParaRPr>
            </a:p>
          </p:txBody>
        </p:sp>
        <p:graphicFrame>
          <p:nvGraphicFramePr>
            <p:cNvPr id="1030" name="Object 13"/>
            <p:cNvGraphicFramePr>
              <a:graphicFrameLocks noChangeAspect="1"/>
            </p:cNvGraphicFramePr>
            <p:nvPr/>
          </p:nvGraphicFramePr>
          <p:xfrm>
            <a:off x="218" y="3521"/>
            <a:ext cx="3069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Equation" r:id="rId9" imgW="2590560" imgH="431640" progId="Equation.3">
                    <p:embed/>
                  </p:oleObj>
                </mc:Choice>
                <mc:Fallback>
                  <p:oleObj name="Equation" r:id="rId9" imgW="2590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" y="3521"/>
                          <a:ext cx="3069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870076" y="2209801"/>
            <a:ext cx="4537075" cy="3478213"/>
            <a:chOff x="218" y="1392"/>
            <a:chExt cx="2858" cy="2191"/>
          </a:xfrm>
        </p:grpSpPr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536" y="1392"/>
              <a:ext cx="192" cy="288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s-PE" altLang="en-US">
                <a:solidFill>
                  <a:schemeClr val="hlink"/>
                </a:solidFill>
              </a:endParaRPr>
            </a:p>
          </p:txBody>
        </p:sp>
        <p:graphicFrame>
          <p:nvGraphicFramePr>
            <p:cNvPr id="1029" name="Object 14"/>
            <p:cNvGraphicFramePr>
              <a:graphicFrameLocks noChangeAspect="1"/>
            </p:cNvGraphicFramePr>
            <p:nvPr/>
          </p:nvGraphicFramePr>
          <p:xfrm>
            <a:off x="218" y="3072"/>
            <a:ext cx="285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Equation" r:id="rId11" imgW="2412720" imgH="431640" progId="Equation.3">
                    <p:embed/>
                  </p:oleObj>
                </mc:Choice>
                <mc:Fallback>
                  <p:oleObj name="Equation" r:id="rId11" imgW="24127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" y="3072"/>
                          <a:ext cx="2858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469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981468"/>
              </p:ext>
            </p:extLst>
          </p:nvPr>
        </p:nvGraphicFramePr>
        <p:xfrm>
          <a:off x="682580" y="1217100"/>
          <a:ext cx="10012408" cy="494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4" imgW="6121080" imgH="3022560" progId="Equation.DSMT4">
                  <p:embed/>
                </p:oleObj>
              </mc:Choice>
              <mc:Fallback>
                <p:oleObj name="Equation" r:id="rId4" imgW="6121080" imgH="3022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80" y="1217100"/>
                        <a:ext cx="10012408" cy="4943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37126" y="504485"/>
            <a:ext cx="3139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dirty="0">
                <a:latin typeface="Arial" charset="0"/>
              </a:rPr>
              <a:t>Ejemplo: </a:t>
            </a:r>
          </a:p>
        </p:txBody>
      </p:sp>
    </p:spTree>
    <p:extLst>
      <p:ext uri="{BB962C8B-B14F-4D97-AF65-F5344CB8AC3E}">
        <p14:creationId xmlns:p14="http://schemas.microsoft.com/office/powerpoint/2010/main" val="6858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7B4908-0FA5-43ED-A555-D2959C0DFE2D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sz="2800" b="1">
                <a:solidFill>
                  <a:schemeClr val="folHlink"/>
                </a:solidFill>
                <a:latin typeface="Arial" panose="020B0604020202020204" pitchFamily="34" charset="0"/>
              </a:rPr>
              <a:t>Método de Jacobi. Forma Matricial</a:t>
            </a:r>
            <a:endParaRPr lang="es-PE" altLang="en-US" sz="2800" b="1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FFFF00"/>
              </a:buClr>
              <a:buSzTx/>
              <a:buFont typeface="Symbol" panose="05050102010706020507" pitchFamily="18" charset="2"/>
              <a:buChar char="·"/>
            </a:pPr>
            <a:r>
              <a:rPr lang="es-ES_tradnl" altLang="en-US" smtClean="0"/>
              <a:t> Descomponiendo   </a:t>
            </a:r>
            <a:r>
              <a:rPr lang="es-ES_tradnl" altLang="en-US" i="1" smtClean="0"/>
              <a:t>A = D - L - U</a:t>
            </a:r>
            <a:r>
              <a:rPr lang="es-ES_tradnl" altLang="en-US" smtClean="0"/>
              <a:t>.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444750" y="2444750"/>
            <a:ext cx="2273300" cy="234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5340350" y="2444750"/>
            <a:ext cx="2197100" cy="234950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 rot="10800000">
            <a:off x="7245350" y="2444750"/>
            <a:ext cx="2197100" cy="234950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 rot="5880000">
            <a:off x="6497638" y="2536826"/>
            <a:ext cx="2197100" cy="2244725"/>
          </a:xfrm>
          <a:prstGeom prst="parallelogram">
            <a:avLst>
              <a:gd name="adj" fmla="val 88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668588" y="2439988"/>
            <a:ext cx="2055812" cy="2132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2439988" y="2668588"/>
            <a:ext cx="2055812" cy="2132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5314951" y="5064126"/>
            <a:ext cx="180177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n-US" sz="2400" b="1" i="1">
                <a:latin typeface="Arial" panose="020B0604020202020204" pitchFamily="34" charset="0"/>
              </a:rPr>
              <a:t>-L=tril(A)-D</a:t>
            </a:r>
            <a:endParaRPr lang="es-ES_tradnl" altLang="en-US" sz="2400" b="1">
              <a:latin typeface="Arial" panose="020B0604020202020204" pitchFamily="34" charset="0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870325" y="2803526"/>
            <a:ext cx="5113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n-US" sz="2400" b="1" i="1">
                <a:latin typeface="Arial" panose="020B0604020202020204" pitchFamily="34" charset="0"/>
              </a:rPr>
              <a:t>-U</a:t>
            </a:r>
            <a:endParaRPr lang="es-ES_tradnl" altLang="en-US" sz="2400" b="1">
              <a:latin typeface="Arial" panose="020B0604020202020204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879725" y="3946526"/>
            <a:ext cx="4760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n-US" sz="2400" b="1">
                <a:latin typeface="Arial" panose="020B0604020202020204" pitchFamily="34" charset="0"/>
              </a:rPr>
              <a:t>-</a:t>
            </a:r>
            <a:r>
              <a:rPr lang="es-ES_tradnl" altLang="en-US" sz="2400" b="1" i="1">
                <a:latin typeface="Arial" panose="020B0604020202020204" pitchFamily="34" charset="0"/>
              </a:rPr>
              <a:t>L</a:t>
            </a:r>
            <a:endParaRPr lang="es-ES_tradnl" altLang="en-US" sz="2400" b="1">
              <a:latin typeface="Arial" panose="020B0604020202020204" pitchFamily="34" charset="0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3336925" y="3336926"/>
            <a:ext cx="40876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n-US" sz="2400" b="1" i="1">
                <a:latin typeface="Arial" panose="020B0604020202020204" pitchFamily="34" charset="0"/>
              </a:rPr>
              <a:t>D</a:t>
            </a:r>
            <a:endParaRPr lang="es-ES_tradnl" altLang="en-US" sz="2400" b="1">
              <a:latin typeface="Arial" panose="020B0604020202020204" pitchFamily="34" charset="0"/>
            </a:endParaRP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7451726" y="5165726"/>
            <a:ext cx="248465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n-US" sz="2400" b="1" i="1">
                <a:latin typeface="Arial" panose="020B0604020202020204" pitchFamily="34" charset="0"/>
              </a:rPr>
              <a:t>D=diag(diag(A))</a:t>
            </a:r>
            <a:endParaRPr lang="es-ES_tradnl" altLang="en-US" sz="2400" b="1">
              <a:latin typeface="Arial" panose="020B0604020202020204" pitchFamily="34" charset="0"/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876800" y="3429000"/>
            <a:ext cx="20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 sz="2400">
                <a:latin typeface="Times New Roman" panose="02020603050405020304" pitchFamily="18" charset="0"/>
              </a:rPr>
              <a:t>=</a:t>
            </a:r>
            <a:endParaRPr lang="es-ES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8747125" y="1844676"/>
            <a:ext cx="193963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n-US" sz="2400" b="1" i="1">
                <a:latin typeface="Arial" panose="020B0604020202020204" pitchFamily="34" charset="0"/>
              </a:rPr>
              <a:t>-U=triu(A)-D</a:t>
            </a:r>
            <a:endParaRPr lang="es-ES_tradnl" altLang="en-US" sz="2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447088" cy="762000"/>
          </a:xfrm>
        </p:spPr>
        <p:txBody>
          <a:bodyPr/>
          <a:lstStyle/>
          <a:p>
            <a:pPr eaLnBrk="1" hangingPunct="1"/>
            <a:r>
              <a:rPr lang="es-ES_tradnl" sz="3600">
                <a:latin typeface="Arial" charset="0"/>
                <a:cs typeface="Arial" charset="0"/>
              </a:rPr>
              <a:t>Matriz de paso del método de Jacobi</a:t>
            </a:r>
            <a:endParaRPr lang="es-ES" sz="3600">
              <a:latin typeface="Arial" charset="0"/>
              <a:cs typeface="Arial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466332"/>
              </p:ext>
            </p:extLst>
          </p:nvPr>
        </p:nvGraphicFramePr>
        <p:xfrm>
          <a:off x="628082" y="1631571"/>
          <a:ext cx="10696123" cy="427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4927320" imgH="1968480" progId="Equation.DSMT4">
                  <p:embed/>
                </p:oleObj>
              </mc:Choice>
              <mc:Fallback>
                <p:oleObj name="Equation" r:id="rId3" imgW="4927320" imgH="1968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82" y="1631571"/>
                        <a:ext cx="10696123" cy="42719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08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5F729F9-1D27-4B7A-88E5-872B5037F756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583" y="522286"/>
            <a:ext cx="8388350" cy="617538"/>
          </a:xfrm>
        </p:spPr>
        <p:txBody>
          <a:bodyPr/>
          <a:lstStyle/>
          <a:p>
            <a:pPr algn="ctr" eaLnBrk="1" hangingPunct="1"/>
            <a:r>
              <a:rPr lang="tr-TR" altLang="en-US" sz="3200" dirty="0"/>
              <a:t>x</a:t>
            </a:r>
            <a:r>
              <a:rPr lang="tr-TR" altLang="en-US" sz="3200" baseline="30000" dirty="0"/>
              <a:t>k+1</a:t>
            </a:r>
            <a:r>
              <a:rPr lang="tr-TR" altLang="en-US" sz="3200" dirty="0"/>
              <a:t>=</a:t>
            </a:r>
            <a:r>
              <a:rPr lang="es-PE" altLang="en-US" sz="3200" dirty="0"/>
              <a:t>T</a:t>
            </a:r>
            <a:r>
              <a:rPr lang="tr-TR" altLang="en-US" sz="3200" dirty="0"/>
              <a:t>x</a:t>
            </a:r>
            <a:r>
              <a:rPr lang="tr-TR" altLang="en-US" sz="3200" baseline="30000" dirty="0"/>
              <a:t>k</a:t>
            </a:r>
            <a:r>
              <a:rPr lang="tr-TR" altLang="en-US" sz="3200" dirty="0"/>
              <a:t>+</a:t>
            </a:r>
            <a:r>
              <a:rPr lang="es-PE" altLang="en-US" sz="3200" dirty="0"/>
              <a:t>c</a:t>
            </a:r>
            <a:r>
              <a:rPr lang="tr-TR" altLang="en-US" sz="3200" dirty="0"/>
              <a:t> </a:t>
            </a:r>
            <a:r>
              <a:rPr lang="es-PE" altLang="en-US" sz="3200" dirty="0"/>
              <a:t>- </a:t>
            </a:r>
            <a:r>
              <a:rPr lang="tr-TR" altLang="en-US" sz="3200" dirty="0"/>
              <a:t>itera</a:t>
            </a:r>
            <a:r>
              <a:rPr lang="es-PE" altLang="en-US" sz="3200" dirty="0"/>
              <a:t>c</a:t>
            </a:r>
            <a:r>
              <a:rPr lang="tr-TR" altLang="en-US" sz="3200" dirty="0"/>
              <a:t>i</a:t>
            </a:r>
            <a:r>
              <a:rPr lang="es-PE" altLang="en-US" sz="3200" dirty="0" err="1"/>
              <a:t>ó</a:t>
            </a:r>
            <a:r>
              <a:rPr lang="tr-TR" altLang="en-US" sz="3200" dirty="0"/>
              <a:t>n </a:t>
            </a:r>
            <a:r>
              <a:rPr lang="es-PE" altLang="en-US" sz="3200" dirty="0"/>
              <a:t>por el</a:t>
            </a:r>
            <a:r>
              <a:rPr lang="tr-TR" altLang="en-US" sz="3200" dirty="0"/>
              <a:t> m</a:t>
            </a:r>
            <a:r>
              <a:rPr lang="es-PE" altLang="en-US" sz="3200" dirty="0" err="1"/>
              <a:t>étodo</a:t>
            </a:r>
            <a:r>
              <a:rPr lang="es-PE" altLang="en-US" sz="3200" dirty="0"/>
              <a:t> de </a:t>
            </a:r>
            <a:r>
              <a:rPr lang="tr-TR" altLang="en-US" sz="3200" dirty="0"/>
              <a:t>Jacobi </a:t>
            </a:r>
            <a:endParaRPr lang="en-US" altLang="en-US" sz="3200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714" y="1557338"/>
            <a:ext cx="8269287" cy="43799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PE" altLang="en-US" smtClean="0"/>
              <a:t>Se puede escribir como</a:t>
            </a:r>
            <a:r>
              <a:rPr lang="tr-TR" altLang="en-US" smtClean="0"/>
              <a:t> A=D</a:t>
            </a:r>
            <a:r>
              <a:rPr lang="es-PE" altLang="en-US" smtClean="0"/>
              <a:t>-</a:t>
            </a:r>
            <a:r>
              <a:rPr lang="tr-TR" altLang="en-US" smtClean="0"/>
              <a:t>L</a:t>
            </a:r>
            <a:r>
              <a:rPr lang="es-PE" altLang="en-US" smtClean="0"/>
              <a:t>-</a:t>
            </a:r>
            <a:r>
              <a:rPr lang="tr-TR" altLang="en-US" smtClean="0"/>
              <a:t>U (</a:t>
            </a:r>
            <a:r>
              <a:rPr lang="es-PE" altLang="en-US" i="1" smtClean="0"/>
              <a:t>No es una factorización</a:t>
            </a:r>
            <a:r>
              <a:rPr lang="tr-TR" altLang="en-US" smtClean="0"/>
              <a:t>)						</a:t>
            </a:r>
            <a:endParaRPr lang="en-US" altLang="en-US" smtClean="0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792289" y="2349501"/>
          <a:ext cx="8713787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cuación" r:id="rId3" imgW="4508280" imgH="711000" progId="Equation.3">
                  <p:embed/>
                </p:oleObj>
              </mc:Choice>
              <mc:Fallback>
                <p:oleObj name="Ecuación" r:id="rId3" imgW="4508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9" y="2349501"/>
                        <a:ext cx="8713787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214889" y="5210671"/>
            <a:ext cx="626087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tr-TR" altLang="en-US" sz="4400" dirty="0" smtClean="0"/>
              <a:t>x</a:t>
            </a:r>
            <a:r>
              <a:rPr lang="tr-TR" altLang="en-US" sz="4400" baseline="30000" dirty="0" smtClean="0"/>
              <a:t>k+1</a:t>
            </a:r>
            <a:r>
              <a:rPr lang="tr-TR" altLang="en-US" sz="4400" dirty="0" smtClean="0"/>
              <a:t>=D</a:t>
            </a:r>
            <a:r>
              <a:rPr lang="tr-TR" altLang="en-US" sz="4400" baseline="30000" dirty="0" smtClean="0"/>
              <a:t>-1</a:t>
            </a:r>
            <a:r>
              <a:rPr lang="tr-TR" altLang="en-US" sz="4400" dirty="0" smtClean="0"/>
              <a:t>(</a:t>
            </a:r>
            <a:r>
              <a:rPr lang="en-US" altLang="en-US" sz="4400" dirty="0" smtClean="0"/>
              <a:t>b-(</a:t>
            </a:r>
            <a:r>
              <a:rPr lang="tr-TR" altLang="en-US" sz="4400" dirty="0" smtClean="0"/>
              <a:t>L+U)x</a:t>
            </a:r>
            <a:r>
              <a:rPr lang="tr-TR" altLang="en-US" sz="4400" baseline="30000" dirty="0" smtClean="0"/>
              <a:t>k</a:t>
            </a:r>
            <a:r>
              <a:rPr lang="en-US" altLang="en-US" sz="4400" dirty="0" smtClean="0"/>
              <a:t>)</a:t>
            </a:r>
            <a:endParaRPr lang="tr-TR" altLang="en-US" sz="4400" dirty="0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193926" y="3870326"/>
            <a:ext cx="374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Ax=b </a:t>
            </a:r>
            <a:r>
              <a:rPr lang="tr-TR" altLang="en-US" dirty="0">
                <a:sym typeface="Symbol" panose="05050102010706020507" pitchFamily="18" charset="2"/>
              </a:rPr>
              <a:t> (</a:t>
            </a:r>
            <a:r>
              <a:rPr lang="es-PE" altLang="en-US" dirty="0" smtClean="0">
                <a:sym typeface="Symbol" panose="05050102010706020507" pitchFamily="18" charset="2"/>
              </a:rPr>
              <a:t>D+L+</a:t>
            </a:r>
            <a:r>
              <a:rPr lang="tr-TR" altLang="en-US" dirty="0" smtClean="0">
                <a:sym typeface="Symbol" panose="05050102010706020507" pitchFamily="18" charset="2"/>
              </a:rPr>
              <a:t>U)x=b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6629401" y="3886201"/>
            <a:ext cx="33538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>
                <a:sym typeface="Symbol" panose="05050102010706020507" pitchFamily="18" charset="2"/>
              </a:rPr>
              <a:t>D</a:t>
            </a:r>
            <a:r>
              <a:rPr lang="tr-TR" altLang="en-US" dirty="0"/>
              <a:t>x</a:t>
            </a:r>
            <a:r>
              <a:rPr lang="tr-TR" altLang="en-US" baseline="30000" dirty="0"/>
              <a:t>k+1</a:t>
            </a:r>
            <a:r>
              <a:rPr lang="tr-TR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smtClean="0">
                <a:sym typeface="Symbol" panose="05050102010706020507" pitchFamily="18" charset="2"/>
              </a:rPr>
              <a:t>-</a:t>
            </a:r>
            <a:r>
              <a:rPr lang="tr-TR" altLang="en-US" dirty="0" smtClean="0">
                <a:sym typeface="Symbol" panose="05050102010706020507" pitchFamily="18" charset="2"/>
              </a:rPr>
              <a:t>(</a:t>
            </a:r>
            <a:r>
              <a:rPr lang="tr-TR" altLang="en-US" dirty="0">
                <a:sym typeface="Symbol" panose="05050102010706020507" pitchFamily="18" charset="2"/>
              </a:rPr>
              <a:t>L+U)</a:t>
            </a:r>
            <a:r>
              <a:rPr lang="tr-TR" altLang="en-US" dirty="0"/>
              <a:t>x</a:t>
            </a:r>
            <a:r>
              <a:rPr lang="tr-TR" altLang="en-US" baseline="30000" dirty="0"/>
              <a:t>k</a:t>
            </a:r>
            <a:r>
              <a:rPr lang="tr-TR" altLang="en-US" dirty="0">
                <a:sym typeface="Symbol" panose="05050102010706020507" pitchFamily="18" charset="2"/>
              </a:rPr>
              <a:t>+b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81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  <p:bldP spid="71689" grpId="0"/>
      <p:bldP spid="716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54BD616-AB6F-4009-B556-69D71DE42C15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946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 smtClean="0"/>
              <a:t>E</a:t>
            </a:r>
            <a:r>
              <a:rPr lang="es-PE" altLang="en-US" dirty="0" err="1" smtClean="0"/>
              <a:t>jemplo</a:t>
            </a:r>
            <a:r>
              <a:rPr lang="tr-TR" altLang="en-US" dirty="0" smtClean="0"/>
              <a:t> </a:t>
            </a:r>
            <a:r>
              <a:rPr lang="en-US" altLang="en-US" dirty="0" smtClean="0"/>
              <a:t>2</a:t>
            </a:r>
            <a:r>
              <a:rPr lang="tr-TR" altLang="en-US" dirty="0" smtClean="0"/>
              <a:t> (Itera</a:t>
            </a:r>
            <a:r>
              <a:rPr lang="es-PE" altLang="en-US" dirty="0" smtClean="0"/>
              <a:t>c</a:t>
            </a:r>
            <a:r>
              <a:rPr lang="tr-TR" altLang="en-US" dirty="0" smtClean="0"/>
              <a:t>i</a:t>
            </a:r>
            <a:r>
              <a:rPr lang="es-PE" altLang="en-US" dirty="0" err="1" smtClean="0"/>
              <a:t>ó</a:t>
            </a:r>
            <a:r>
              <a:rPr lang="tr-TR" altLang="en-US" dirty="0" smtClean="0"/>
              <a:t>n </a:t>
            </a:r>
            <a:r>
              <a:rPr lang="es-PE" altLang="en-US" dirty="0" smtClean="0"/>
              <a:t>de </a:t>
            </a:r>
            <a:r>
              <a:rPr lang="tr-TR" altLang="en-US" dirty="0" smtClean="0"/>
              <a:t>Jacobi)</a:t>
            </a:r>
            <a:endParaRPr lang="en-US" altLang="en-US" dirty="0" smtClean="0"/>
          </a:p>
        </p:txBody>
      </p:sp>
      <p:graphicFrame>
        <p:nvGraphicFramePr>
          <p:cNvPr id="19458" name="Object 1024"/>
          <p:cNvGraphicFramePr>
            <a:graphicFrameLocks noChangeAspect="1"/>
          </p:cNvGraphicFramePr>
          <p:nvPr/>
        </p:nvGraphicFramePr>
        <p:xfrm>
          <a:off x="3048000" y="1905000"/>
          <a:ext cx="2724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3" imgW="1701720" imgH="711000" progId="Equation.3">
                  <p:embed/>
                </p:oleObj>
              </mc:Choice>
              <mc:Fallback>
                <p:oleObj name="Equation" r:id="rId3" imgW="1701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05000"/>
                        <a:ext cx="272415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3" name="Object 1025"/>
          <p:cNvGraphicFramePr>
            <a:graphicFrameLocks noChangeAspect="1"/>
          </p:cNvGraphicFramePr>
          <p:nvPr/>
        </p:nvGraphicFramePr>
        <p:xfrm>
          <a:off x="6477000" y="1906588"/>
          <a:ext cx="87153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5" imgW="545760" imgH="711000" progId="Equation.3">
                  <p:embed/>
                </p:oleObj>
              </mc:Choice>
              <mc:Fallback>
                <p:oleObj name="Equation" r:id="rId5" imgW="545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06588"/>
                        <a:ext cx="871538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4" name="Object 1026"/>
          <p:cNvGraphicFramePr>
            <a:graphicFrameLocks noChangeAspect="1"/>
          </p:cNvGraphicFramePr>
          <p:nvPr/>
        </p:nvGraphicFramePr>
        <p:xfrm>
          <a:off x="2514601" y="3886200"/>
          <a:ext cx="2219325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7" imgW="1143000" imgH="1269720" progId="Equation.3">
                  <p:embed/>
                </p:oleObj>
              </mc:Choice>
              <mc:Fallback>
                <p:oleObj name="Equation" r:id="rId7" imgW="1143000" imgH="1269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886200"/>
                        <a:ext cx="2219325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1027"/>
          <p:cNvGraphicFramePr>
            <a:graphicFrameLocks noChangeAspect="1"/>
          </p:cNvGraphicFramePr>
          <p:nvPr/>
        </p:nvGraphicFramePr>
        <p:xfrm>
          <a:off x="4800601" y="3943350"/>
          <a:ext cx="1603375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9" imgW="825480" imgH="1206360" progId="Equation.3">
                  <p:embed/>
                </p:oleObj>
              </mc:Choice>
              <mc:Fallback>
                <p:oleObj name="Equation" r:id="rId9" imgW="825480" imgH="1206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943350"/>
                        <a:ext cx="1603375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6" name="Text Box 1036"/>
          <p:cNvSpPr txBox="1">
            <a:spLocks noChangeArrowheads="1"/>
          </p:cNvSpPr>
          <p:nvPr/>
        </p:nvSpPr>
        <p:spPr bwMode="auto">
          <a:xfrm>
            <a:off x="2711450" y="3357563"/>
            <a:ext cx="7200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PE" altLang="en-US" sz="2400"/>
              <a:t>M</a:t>
            </a:r>
            <a:r>
              <a:rPr lang="tr-TR" altLang="en-US" sz="2400"/>
              <a:t>atri</a:t>
            </a:r>
            <a:r>
              <a:rPr lang="es-PE" altLang="en-US" sz="2400"/>
              <a:t>z </a:t>
            </a:r>
            <a:r>
              <a:rPr lang="tr-TR" altLang="en-US" sz="2400"/>
              <a:t>Diagona</a:t>
            </a:r>
            <a:r>
              <a:rPr lang="es-ES" altLang="en-US" sz="2400"/>
              <a:t>l estricta</a:t>
            </a:r>
            <a:r>
              <a:rPr lang="es-PE" altLang="en-US" sz="2400"/>
              <a:t>mente</a:t>
            </a:r>
            <a:r>
              <a:rPr lang="tr-TR" altLang="en-US" sz="2400"/>
              <a:t> dominant</a:t>
            </a:r>
            <a:r>
              <a:rPr lang="es-PE" altLang="en-US" sz="2400"/>
              <a:t>e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60582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6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400</Words>
  <Application>Microsoft Office PowerPoint</Application>
  <PresentationFormat>Widescreen</PresentationFormat>
  <Paragraphs>53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Century Gothic</vt:lpstr>
      <vt:lpstr>Symbol</vt:lpstr>
      <vt:lpstr>Tahoma</vt:lpstr>
      <vt:lpstr>Times New Roman</vt:lpstr>
      <vt:lpstr>Wingdings</vt:lpstr>
      <vt:lpstr>Wingdings 3</vt:lpstr>
      <vt:lpstr>Ion</vt:lpstr>
      <vt:lpstr>Equation</vt:lpstr>
      <vt:lpstr>Ecuación</vt:lpstr>
      <vt:lpstr>Método de Jacobi y  Gauss-Seidel</vt:lpstr>
      <vt:lpstr>Método de Jacobi</vt:lpstr>
      <vt:lpstr>PowerPoint Presentation</vt:lpstr>
      <vt:lpstr>Iteración de Jacobi</vt:lpstr>
      <vt:lpstr>PowerPoint Presentation</vt:lpstr>
      <vt:lpstr>Método de Jacobi. Forma Matricial</vt:lpstr>
      <vt:lpstr>Matriz de paso del método de Jacobi</vt:lpstr>
      <vt:lpstr>xk+1=Txk+c - iteración por el método de Jacobi </vt:lpstr>
      <vt:lpstr>Ejemplo 2 (Iteración de Jacobi)</vt:lpstr>
      <vt:lpstr>Ejemplo 2 continuación...</vt:lpstr>
      <vt:lpstr>Gauss-Seidel</vt:lpstr>
      <vt:lpstr>iteración Gauss-Seidel (GS)</vt:lpstr>
      <vt:lpstr>Método de Gauss-Seidel</vt:lpstr>
      <vt:lpstr>Matriz de paso del método de  Gauss-Seidel</vt:lpstr>
      <vt:lpstr> iteración de Gauss-Seidel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Jacobi</dc:title>
  <dc:creator>Mauricio Odreman</dc:creator>
  <cp:lastModifiedBy>Mauricio Odreman</cp:lastModifiedBy>
  <cp:revision>26</cp:revision>
  <dcterms:created xsi:type="dcterms:W3CDTF">2020-09-24T21:16:16Z</dcterms:created>
  <dcterms:modified xsi:type="dcterms:W3CDTF">2020-09-28T13:01:59Z</dcterms:modified>
</cp:coreProperties>
</file>