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11/13/2024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096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39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7603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30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2417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85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82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091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5851089" y="1"/>
            <a:ext cx="329184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5853264" y="1"/>
            <a:ext cx="3289666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8463" y="1"/>
            <a:ext cx="5861727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7392" y="6678000"/>
            <a:ext cx="705398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5853264" y="6678000"/>
            <a:ext cx="3168221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000" bIns="0" rtlCol="0" anchor="b"/>
          <a:lstStyle/>
          <a:p>
            <a:pPr algn="r"/>
            <a:endParaRPr lang="en-US" sz="75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9022556" y="6678000"/>
            <a:ext cx="121444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54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5045" y="1962150"/>
            <a:ext cx="2819855" cy="1547813"/>
          </a:xfrm>
        </p:spPr>
        <p:txBody>
          <a:bodyPr anchor="b"/>
          <a:lstStyle>
            <a:lvl1pPr algn="l">
              <a:lnSpc>
                <a:spcPts val="3000"/>
              </a:lnSpc>
              <a:defRPr sz="3600" spc="-11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5044" y="3602038"/>
            <a:ext cx="2817707" cy="722312"/>
          </a:xfrm>
        </p:spPr>
        <p:txBody>
          <a:bodyPr/>
          <a:lstStyle>
            <a:lvl1pPr marL="0" indent="0" algn="l">
              <a:buNone/>
              <a:defRPr sz="1200" spc="-113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=""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6582455" y="3981146"/>
            <a:ext cx="2560474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7392" y="6822000"/>
            <a:ext cx="9151392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52937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49874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5003" y="0"/>
            <a:ext cx="5851893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=""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0823" y="1"/>
            <a:ext cx="3292106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95800" y="6678000"/>
            <a:ext cx="4482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376" y="2481142"/>
            <a:ext cx="2819855" cy="1547813"/>
          </a:xfrm>
        </p:spPr>
        <p:txBody>
          <a:bodyPr anchor="b"/>
          <a:lstStyle>
            <a:lvl1pPr algn="l">
              <a:lnSpc>
                <a:spcPts val="3000"/>
              </a:lnSpc>
              <a:defRPr sz="3600" spc="-113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75" y="4220102"/>
            <a:ext cx="2817707" cy="722312"/>
          </a:xfrm>
        </p:spPr>
        <p:txBody>
          <a:bodyPr/>
          <a:lstStyle>
            <a:lvl1pPr marL="0" indent="0" algn="l">
              <a:buNone/>
              <a:defRPr sz="1200" spc="-113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=""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071" y="4123812"/>
            <a:ext cx="4520565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noProof="0"/>
          </a:p>
        </p:txBody>
      </p:sp>
    </p:spTree>
    <p:extLst>
      <p:ext uri="{BB962C8B-B14F-4D97-AF65-F5344CB8AC3E}">
        <p14:creationId xmlns:p14="http://schemas.microsoft.com/office/powerpoint/2010/main" val="1976664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360000"/>
            <a:ext cx="5244975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=""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273" y="1080000"/>
            <a:ext cx="5244703" cy="360362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=""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620000"/>
            <a:ext cx="5244702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53112" y="1"/>
            <a:ext cx="3290888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99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55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360000"/>
            <a:ext cx="86049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=""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980000"/>
            <a:ext cx="4185000" cy="41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=""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000" y="1620000"/>
            <a:ext cx="4185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=""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9900" y="1980000"/>
            <a:ext cx="4185000" cy="41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=""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9900" y="1620000"/>
            <a:ext cx="4185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=""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273" y="1080000"/>
            <a:ext cx="8603456" cy="360362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620000"/>
            <a:ext cx="86049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360000"/>
            <a:ext cx="86049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=""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273" y="1080000"/>
            <a:ext cx="8603456" cy="360362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=""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620000"/>
            <a:ext cx="41850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=""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9900" y="1620000"/>
            <a:ext cx="4185000" cy="450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9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80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33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59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82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63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21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7392" y="6678000"/>
            <a:ext cx="705398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5853264" y="6678000"/>
            <a:ext cx="284237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27000" bIns="0" rtlCol="0" anchor="b"/>
          <a:lstStyle/>
          <a:p>
            <a:pPr algn="r"/>
            <a:r>
              <a:rPr lang="en-US" sz="750" noProof="1">
                <a:latin typeface="+mn-lt"/>
              </a:rPr>
              <a:t>Jens Martensson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7392" y="6822000"/>
            <a:ext cx="9151392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58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656" r:id="rId20"/>
    <p:sldLayoutId id="2147483650" r:id="rId21"/>
    <p:sldLayoutId id="2147483652" r:id="rId22"/>
    <p:sldLayoutId id="2147483655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erson in space suite in space ship">
            <a:extLst>
              <a:ext uri="{FF2B5EF4-FFF2-40B4-BE49-F238E27FC236}">
                <a16:creationId xmlns=""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12" r="1251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145" y="2363390"/>
            <a:ext cx="2819855" cy="116086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Algerian" panose="04020705040A02060702" pitchFamily="82" charset="0"/>
              </a:rPr>
              <a:t>Memory management &amp; garbage collections  </a:t>
            </a:r>
            <a:br>
              <a:rPr lang="en-US" sz="1800" dirty="0">
                <a:latin typeface="Algerian" panose="04020705040A02060702" pitchFamily="82" charset="0"/>
              </a:rPr>
            </a:br>
            <a:r>
              <a:rPr lang="en-US" sz="1800" dirty="0">
                <a:latin typeface="Algerian" panose="04020705040A02060702" pitchFamily="82" charset="0"/>
              </a:rPr>
              <a:t>Generations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532" y="3576043"/>
            <a:ext cx="2817707" cy="541734"/>
          </a:xfrm>
        </p:spPr>
        <p:txBody>
          <a:bodyPr>
            <a:normAutofit fontScale="85000" lnSpcReduction="20000"/>
          </a:bodyPr>
          <a:lstStyle/>
          <a:p>
            <a:r>
              <a:rPr lang="en-US" sz="1500" noProof="1">
                <a:latin typeface="Arial Black" panose="020B0A04020102020204" pitchFamily="34" charset="0"/>
              </a:rPr>
              <a:t>Presented by</a:t>
            </a:r>
          </a:p>
          <a:p>
            <a:r>
              <a:rPr lang="en-US" sz="1500" noProof="1">
                <a:latin typeface="Arial Black" panose="020B0A04020102020204" pitchFamily="34" charset="0"/>
              </a:rPr>
              <a:t>Kalaiyarasi 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B17638D-56AE-48AD-96C8-EE46229C74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05534" y="1791770"/>
            <a:ext cx="0" cy="3070041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=""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7991106" y="4182257"/>
            <a:ext cx="178594" cy="178594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0207" y="1949002"/>
            <a:ext cx="6347714" cy="1320800"/>
          </a:xfrm>
        </p:spPr>
        <p:txBody>
          <a:bodyPr>
            <a:normAutofit/>
          </a:bodyPr>
          <a:lstStyle/>
          <a:p>
            <a:r>
              <a:rPr lang="en-US" sz="6600" smtClean="0">
                <a:latin typeface="Algerian" panose="04020705040A02060702" pitchFamily="82" charset="0"/>
              </a:rPr>
              <a:t>Thank you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books on a shelf with pages showing out">
            <a:extLst>
              <a:ext uri="{FF2B5EF4-FFF2-40B4-BE49-F238E27FC236}">
                <a16:creationId xmlns=""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87" r="12487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83788" y="1008436"/>
            <a:ext cx="2819855" cy="11608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Caslon Pro Bold" panose="0205070206050A020403" pitchFamily="18" charset="0"/>
              </a:rPr>
              <a:t>Memory management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787" y="2366012"/>
            <a:ext cx="4900964" cy="2511689"/>
          </a:xfrm>
        </p:spPr>
        <p:txBody>
          <a:bodyPr>
            <a:normAutofit fontScale="92500" lnSpcReduction="10000"/>
          </a:bodyPr>
          <a:lstStyle/>
          <a:p>
            <a:r>
              <a:rPr lang="en-US" sz="2800" noProof="1">
                <a:latin typeface="Adobe Caslon Pro Bold" panose="0205070206050A020403" pitchFamily="18" charset="0"/>
              </a:rPr>
              <a:t>Java uses an automatic memory management system to allocate and free memory for applications. It divides memory into two main areas</a:t>
            </a:r>
          </a:p>
          <a:p>
            <a:pPr marL="214313" indent="-214313" algn="ctr">
              <a:buFont typeface="Wingdings" panose="05000000000000000000" pitchFamily="2" charset="2"/>
              <a:buChar char="v"/>
            </a:pPr>
            <a:r>
              <a:rPr lang="en-US" sz="2400" noProof="1" smtClean="0">
                <a:latin typeface="Adobe Caslon Pro Bold" panose="0205070206050A020403" pitchFamily="18" charset="0"/>
              </a:rPr>
              <a:t>Stack </a:t>
            </a:r>
            <a:r>
              <a:rPr lang="en-US" sz="2400" noProof="1">
                <a:latin typeface="Adobe Caslon Pro Bold" panose="0205070206050A020403" pitchFamily="18" charset="0"/>
              </a:rPr>
              <a:t>memory</a:t>
            </a:r>
          </a:p>
          <a:p>
            <a:pPr marL="214313" indent="-214313" algn="ctr">
              <a:buFont typeface="Wingdings" panose="05000000000000000000" pitchFamily="2" charset="2"/>
              <a:buChar char="v"/>
            </a:pPr>
            <a:r>
              <a:rPr lang="en-US" sz="2400" noProof="1">
                <a:latin typeface="Adobe Caslon Pro Bold" panose="0205070206050A020403" pitchFamily="18" charset="0"/>
              </a:rPr>
              <a:t>Heap memory</a:t>
            </a:r>
          </a:p>
          <a:p>
            <a:endParaRPr lang="en-US" noProof="1" smtClean="0"/>
          </a:p>
          <a:p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5C384BA-0032-4FE7-AC29-2F9F93197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834854" y="4905545"/>
            <a:ext cx="190268" cy="208005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=""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3316245" y="5188744"/>
            <a:ext cx="334730" cy="278270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029E30A-660C-4C6A-8C17-E7A3B2E1C4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53264" y="1760630"/>
            <a:ext cx="0" cy="3070041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7957" y="0"/>
            <a:ext cx="5826719" cy="1646302"/>
          </a:xfrm>
        </p:spPr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Stack memory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41175" y="1977335"/>
            <a:ext cx="6515693" cy="250451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obe Caslon Pro Bold" panose="0205070206050A020403" pitchFamily="18" charset="0"/>
              </a:rPr>
              <a:t>Used for storing method call information, local variables, and </a:t>
            </a:r>
            <a:r>
              <a:rPr lang="en-US" sz="2800" dirty="0" err="1">
                <a:latin typeface="Adobe Caslon Pro Bold" panose="0205070206050A020403" pitchFamily="18" charset="0"/>
              </a:rPr>
              <a:t>references.Memory</a:t>
            </a:r>
            <a:r>
              <a:rPr lang="en-US" sz="2800" dirty="0">
                <a:latin typeface="Adobe Caslon Pro Bold" panose="0205070206050A020403" pitchFamily="18" charset="0"/>
              </a:rPr>
              <a:t> is allocated and </a:t>
            </a:r>
            <a:r>
              <a:rPr lang="en-US" sz="2800" dirty="0" err="1">
                <a:latin typeface="Adobe Caslon Pro Bold" panose="0205070206050A020403" pitchFamily="18" charset="0"/>
              </a:rPr>
              <a:t>deallocated</a:t>
            </a:r>
            <a:r>
              <a:rPr lang="en-US" sz="2800" dirty="0">
                <a:latin typeface="Adobe Caslon Pro Bold" panose="0205070206050A020403" pitchFamily="18" charset="0"/>
              </a:rPr>
              <a:t> automatically when methods are called and </a:t>
            </a:r>
            <a:r>
              <a:rPr lang="en-US" sz="2800" dirty="0" err="1">
                <a:latin typeface="Adobe Caslon Pro Bold" panose="0205070206050A020403" pitchFamily="18" charset="0"/>
              </a:rPr>
              <a:t>return.Faster</a:t>
            </a:r>
            <a:r>
              <a:rPr lang="en-US" sz="2800" dirty="0">
                <a:latin typeface="Adobe Caslon Pro Bold" panose="0205070206050A020403" pitchFamily="18" charset="0"/>
              </a:rPr>
              <a:t> access but limited in size.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304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Heap management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dobe Caslon Pro Bold" panose="0205070206050A020403" pitchFamily="18" charset="0"/>
              </a:rPr>
              <a:t>Used for dynamic memory allocation, such as objects and </a:t>
            </a:r>
            <a:r>
              <a:rPr lang="en-US" sz="2800" dirty="0" smtClean="0">
                <a:latin typeface="Adobe Caslon Pro Bold" panose="0205070206050A020403" pitchFamily="18" charset="0"/>
              </a:rPr>
              <a:t>class  variables  Managed </a:t>
            </a:r>
            <a:r>
              <a:rPr lang="en-US" sz="2800" dirty="0">
                <a:latin typeface="Adobe Caslon Pro Bold" panose="0205070206050A020403" pitchFamily="18" charset="0"/>
              </a:rPr>
              <a:t>by the Garbage Collector (GC) to free up unused </a:t>
            </a:r>
            <a:r>
              <a:rPr lang="en-US" sz="2800" dirty="0" smtClean="0">
                <a:latin typeface="Adobe Caslon Pro Bold" panose="0205070206050A020403" pitchFamily="18" charset="0"/>
              </a:rPr>
              <a:t>memory . Divided </a:t>
            </a:r>
            <a:r>
              <a:rPr lang="en-US" sz="2800" dirty="0">
                <a:latin typeface="Adobe Caslon Pro Bold" panose="0205070206050A020403" pitchFamily="18" charset="0"/>
              </a:rPr>
              <a:t>into generations to optimize garbage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17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Garbage Collection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10" y="1490888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Garbage Collection is the process of automatically identifying and freeing memory occupied by objects that are no longer in use, ensuring </a:t>
            </a:r>
            <a:r>
              <a:rPr lang="en-US" dirty="0" err="1" smtClean="0">
                <a:latin typeface="Adobe Caslon Pro Bold" panose="0205070206050A020403" pitchFamily="18" charset="0"/>
              </a:rPr>
              <a:t>efficienecy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>
                <a:latin typeface="Adobe Caslon Pro Bold" panose="0205070206050A020403" pitchFamily="18" charset="0"/>
              </a:rPr>
              <a:t>How It Works</a:t>
            </a:r>
            <a:r>
              <a:rPr lang="en-US" dirty="0" smtClean="0">
                <a:latin typeface="Adobe Caslon Pro Bold" panose="0205070206050A0204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Adobe Caslon Pro Bold" panose="0205070206050A020403" pitchFamily="18" charset="0"/>
              </a:rPr>
              <a:t>Unreachable </a:t>
            </a:r>
            <a:r>
              <a:rPr lang="en-US" dirty="0">
                <a:latin typeface="Adobe Caslon Pro Bold" panose="0205070206050A020403" pitchFamily="18" charset="0"/>
              </a:rPr>
              <a:t>Objects: Objects that are no longer referenced are considered for garbage </a:t>
            </a:r>
            <a:r>
              <a:rPr lang="en-US" dirty="0" smtClean="0">
                <a:latin typeface="Adobe Caslon Pro Bold" panose="0205070206050A020403" pitchFamily="18" charset="0"/>
              </a:rPr>
              <a:t>collection . The </a:t>
            </a:r>
            <a:r>
              <a:rPr lang="en-US" dirty="0">
                <a:latin typeface="Adobe Caslon Pro Bold" panose="0205070206050A020403" pitchFamily="18" charset="0"/>
              </a:rPr>
              <a:t>garbage </a:t>
            </a:r>
            <a:r>
              <a:rPr lang="en-US" dirty="0" smtClean="0">
                <a:latin typeface="Adobe Caslon Pro Bold" panose="0205070206050A020403" pitchFamily="18" charset="0"/>
              </a:rPr>
              <a:t> collector : Finds </a:t>
            </a:r>
            <a:r>
              <a:rPr lang="en-US" dirty="0">
                <a:latin typeface="Adobe Caslon Pro Bold" panose="0205070206050A020403" pitchFamily="18" charset="0"/>
              </a:rPr>
              <a:t>unused </a:t>
            </a:r>
            <a:r>
              <a:rPr lang="en-US" dirty="0" smtClean="0">
                <a:latin typeface="Adobe Caslon Pro Bold" panose="0205070206050A020403" pitchFamily="18" charset="0"/>
              </a:rPr>
              <a:t>objects . Reclaims </a:t>
            </a:r>
            <a:r>
              <a:rPr lang="en-US" dirty="0">
                <a:latin typeface="Adobe Caslon Pro Bold" panose="0205070206050A020403" pitchFamily="18" charset="0"/>
              </a:rPr>
              <a:t>the memory used by those </a:t>
            </a:r>
            <a:r>
              <a:rPr lang="en-US" dirty="0" smtClean="0">
                <a:latin typeface="Adobe Caslon Pro Bold" panose="0205070206050A020403" pitchFamily="18" charset="0"/>
              </a:rPr>
              <a:t>objects . Ensures </a:t>
            </a:r>
            <a:r>
              <a:rPr lang="en-US" dirty="0">
                <a:latin typeface="Adobe Caslon Pro Bold" panose="0205070206050A020403" pitchFamily="18" charset="0"/>
              </a:rPr>
              <a:t>that memory leaks are minimized.t memory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323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Caslon Pro Bold" panose="0205070206050A020403" pitchFamily="18" charset="0"/>
              </a:rPr>
              <a:t>Method of Garbage collections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26494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Caslon Pro Bold" panose="0205070206050A020403" pitchFamily="18" charset="0"/>
              </a:rPr>
              <a:t>System .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gc</a:t>
            </a:r>
            <a:r>
              <a:rPr lang="en-US" sz="2400" dirty="0">
                <a:latin typeface="Adobe Caslon Pro Bold" panose="0205070206050A020403" pitchFamily="18" charset="0"/>
              </a:rPr>
              <a:t>(): Suggests the JVM to run garbage collection (not guaranteed to run immediately</a:t>
            </a:r>
            <a:r>
              <a:rPr lang="en-US" sz="2400" dirty="0" smtClean="0">
                <a:latin typeface="Adobe Caslon Pro Bold" panose="0205070206050A020403" pitchFamily="18" charset="0"/>
              </a:rPr>
              <a:t>).</a:t>
            </a:r>
          </a:p>
          <a:p>
            <a:r>
              <a:rPr lang="en-US" sz="2400" dirty="0" smtClean="0">
                <a:latin typeface="Adobe Caslon Pro Bold" panose="0205070206050A020403" pitchFamily="18" charset="0"/>
              </a:rPr>
              <a:t>finalize</a:t>
            </a:r>
            <a:r>
              <a:rPr lang="en-US" sz="2400" dirty="0">
                <a:latin typeface="Adobe Caslon Pro Bold" panose="0205070206050A020403" pitchFamily="18" charset="0"/>
              </a:rPr>
              <a:t>(): A method called by GC before reclaiming the object (deprecated in Java 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21511" cy="13093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dobe Caslon Pro Bold" panose="0205070206050A020403" pitchFamily="18" charset="0"/>
              </a:rPr>
              <a:t>Generations in Java (Heap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87" y="1264276"/>
            <a:ext cx="7117725" cy="49047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dobe Caslon Pro Bold" panose="0205070206050A020403" pitchFamily="18" charset="0"/>
              </a:rPr>
              <a:t>The heap is divided into generations to manage objects more efficiently</a:t>
            </a:r>
            <a:r>
              <a:rPr lang="en-US" sz="2000" dirty="0" smtClean="0">
                <a:latin typeface="Adobe Caslon Pro Bold" panose="0205070206050A020403" pitchFamily="18" charset="0"/>
              </a:rPr>
              <a:t>: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Young Generation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dobe Caslon Pro Bold" panose="0205070206050A020403" pitchFamily="18" charset="0"/>
              </a:rPr>
              <a:t> 	Stores </a:t>
            </a:r>
            <a:r>
              <a:rPr lang="en-US" sz="2000" dirty="0">
                <a:latin typeface="Adobe Caslon Pro Bold" panose="0205070206050A020403" pitchFamily="18" charset="0"/>
              </a:rPr>
              <a:t>short-lived objects (e.g., temporary variables).Divided </a:t>
            </a:r>
            <a:r>
              <a:rPr lang="en-US" sz="2000" dirty="0" smtClean="0">
                <a:latin typeface="Adobe Caslon Pro Bold" panose="0205070206050A020403" pitchFamily="18" charset="0"/>
              </a:rPr>
              <a:t>into :Eden </a:t>
            </a:r>
            <a:r>
              <a:rPr lang="en-US" sz="2000" dirty="0">
                <a:latin typeface="Adobe Caslon Pro Bold" panose="0205070206050A020403" pitchFamily="18" charset="0"/>
              </a:rPr>
              <a:t>Space: Where new objects are </a:t>
            </a:r>
            <a:r>
              <a:rPr lang="en-US" sz="2000" dirty="0" smtClean="0">
                <a:latin typeface="Adobe Caslon Pro Bold" panose="0205070206050A020403" pitchFamily="18" charset="0"/>
              </a:rPr>
              <a:t>created . Survivor </a:t>
            </a:r>
            <a:r>
              <a:rPr lang="en-US" sz="2000" dirty="0">
                <a:latin typeface="Adobe Caslon Pro Bold" panose="0205070206050A020403" pitchFamily="18" charset="0"/>
              </a:rPr>
              <a:t>Spaces (S0 and S1): Where surviving objects from the Eden space are </a:t>
            </a:r>
            <a:r>
              <a:rPr lang="en-US" sz="2000" dirty="0" smtClean="0">
                <a:latin typeface="Adobe Caslon Pro Bold" panose="0205070206050A020403" pitchFamily="18" charset="0"/>
              </a:rPr>
              <a:t>moved . Garbage </a:t>
            </a:r>
            <a:r>
              <a:rPr lang="en-US" sz="2000" dirty="0">
                <a:latin typeface="Adobe Caslon Pro Bold" panose="0205070206050A020403" pitchFamily="18" charset="0"/>
              </a:rPr>
              <a:t>collection here is called Minor GC, which happens frequently and is faster</a:t>
            </a:r>
            <a:r>
              <a:rPr lang="en-US" sz="2000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Old generation</a:t>
            </a:r>
          </a:p>
          <a:p>
            <a:pPr marL="0" indent="0" algn="just">
              <a:buNone/>
            </a:pPr>
            <a:r>
              <a:rPr lang="en-US" sz="2000" dirty="0" smtClean="0">
                <a:latin typeface="Adobe Caslon Pro Bold" panose="0205070206050A020403" pitchFamily="18" charset="0"/>
              </a:rPr>
              <a:t>	stores </a:t>
            </a:r>
            <a:r>
              <a:rPr lang="en-US" sz="2000" dirty="0">
                <a:latin typeface="Adobe Caslon Pro Bold" panose="0205070206050A020403" pitchFamily="18" charset="0"/>
              </a:rPr>
              <a:t>long-lived objects that survive multiple Minor </a:t>
            </a:r>
            <a:r>
              <a:rPr lang="en-US" sz="2000" dirty="0" smtClean="0">
                <a:latin typeface="Adobe Caslon Pro Bold" panose="0205070206050A020403" pitchFamily="18" charset="0"/>
              </a:rPr>
              <a:t>GCs . Garbage </a:t>
            </a:r>
            <a:r>
              <a:rPr lang="en-US" sz="2000" dirty="0">
                <a:latin typeface="Adobe Caslon Pro Bold" panose="0205070206050A020403" pitchFamily="18" charset="0"/>
              </a:rPr>
              <a:t>collection here is called Major GC (or Full GC), which is slower and less </a:t>
            </a:r>
            <a:r>
              <a:rPr lang="en-US" sz="2000" dirty="0" smtClean="0">
                <a:latin typeface="Adobe Caslon Pro Bold" panose="0205070206050A020403" pitchFamily="18" charset="0"/>
              </a:rPr>
              <a:t>frequent. </a:t>
            </a:r>
            <a:r>
              <a:rPr lang="en-US" sz="2000" dirty="0" err="1" smtClean="0">
                <a:latin typeface="Adobe Caslon Pro Bold" panose="0205070206050A020403" pitchFamily="18" charset="0"/>
              </a:rPr>
              <a:t>Metaspace</a:t>
            </a:r>
            <a:r>
              <a:rPr lang="en-US" sz="2000" dirty="0" smtClean="0">
                <a:latin typeface="Adobe Caslon Pro Bold" panose="0205070206050A020403" pitchFamily="18" charset="0"/>
              </a:rPr>
              <a:t> : Stores </a:t>
            </a:r>
            <a:r>
              <a:rPr lang="en-US" sz="2000" dirty="0">
                <a:latin typeface="Adobe Caslon Pro Bold" panose="0205070206050A020403" pitchFamily="18" charset="0"/>
              </a:rPr>
              <a:t>metadata about classes (introduced in Java 8, replaced </a:t>
            </a:r>
            <a:r>
              <a:rPr lang="en-US" sz="2000" dirty="0" err="1">
                <a:latin typeface="Adobe Caslon Pro Bold" panose="0205070206050A020403" pitchFamily="18" charset="0"/>
              </a:rPr>
              <a:t>PermGen</a:t>
            </a:r>
            <a:r>
              <a:rPr lang="en-US" sz="2000" dirty="0" smtClean="0">
                <a:latin typeface="Adobe Caslon Pro Bold" panose="0205070206050A020403" pitchFamily="18" charset="0"/>
              </a:rPr>
              <a:t>) .</a:t>
            </a:r>
            <a:r>
              <a:rPr lang="en-US" sz="2000" dirty="0">
                <a:latin typeface="Adobe Caslon Pro Bold" panose="0205070206050A020403" pitchFamily="18" charset="0"/>
              </a:rPr>
              <a:t>Dynamically grows based on the application’s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8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5961"/>
            <a:ext cx="6347713" cy="1320800"/>
          </a:xfrm>
        </p:spPr>
        <p:txBody>
          <a:bodyPr/>
          <a:lstStyle/>
          <a:p>
            <a:r>
              <a:rPr lang="en-US" dirty="0"/>
              <a:t>Memory Management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1948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dobe Caslon Pro Bold" panose="0205070206050A020403" pitchFamily="18" charset="0"/>
              </a:rPr>
              <a:t>Object </a:t>
            </a:r>
            <a:r>
              <a:rPr lang="en-US" sz="2000" dirty="0" err="1">
                <a:latin typeface="Adobe Caslon Pro Bold" panose="0205070206050A020403" pitchFamily="18" charset="0"/>
              </a:rPr>
              <a:t>Allocation:New</a:t>
            </a:r>
            <a:r>
              <a:rPr lang="en-US" sz="2000" dirty="0">
                <a:latin typeface="Adobe Caslon Pro Bold" panose="0205070206050A020403" pitchFamily="18" charset="0"/>
              </a:rPr>
              <a:t> objects are created in the Eden space of the Young Generation</a:t>
            </a:r>
            <a:r>
              <a:rPr lang="en-US" sz="2000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Minor </a:t>
            </a:r>
            <a:r>
              <a:rPr lang="en-US" sz="2000" dirty="0" err="1">
                <a:latin typeface="Adobe Caslon Pro Bold" panose="0205070206050A020403" pitchFamily="18" charset="0"/>
              </a:rPr>
              <a:t>GC:Reclaims</a:t>
            </a:r>
            <a:r>
              <a:rPr lang="en-US" sz="2000" dirty="0">
                <a:latin typeface="Adobe Caslon Pro Bold" panose="0205070206050A020403" pitchFamily="18" charset="0"/>
              </a:rPr>
              <a:t> memory in the Young </a:t>
            </a:r>
            <a:r>
              <a:rPr lang="en-US" sz="2000" dirty="0" err="1">
                <a:latin typeface="Adobe Caslon Pro Bold" panose="0205070206050A020403" pitchFamily="18" charset="0"/>
              </a:rPr>
              <a:t>Generation.Surviving</a:t>
            </a:r>
            <a:r>
              <a:rPr lang="en-US" sz="2000" dirty="0">
                <a:latin typeface="Adobe Caslon Pro Bold" panose="0205070206050A020403" pitchFamily="18" charset="0"/>
              </a:rPr>
              <a:t> objects are moved to Survivor Spaces and eventually to the Old Generation</a:t>
            </a:r>
            <a:r>
              <a:rPr lang="en-US" sz="2000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Major </a:t>
            </a:r>
            <a:r>
              <a:rPr lang="en-US" sz="2000" dirty="0">
                <a:latin typeface="Adobe Caslon Pro Bold" panose="0205070206050A020403" pitchFamily="18" charset="0"/>
              </a:rPr>
              <a:t>GC (or Full GC):Cleans up the Old </a:t>
            </a:r>
            <a:r>
              <a:rPr lang="en-US" sz="2000" dirty="0" err="1">
                <a:latin typeface="Adobe Caslon Pro Bold" panose="0205070206050A020403" pitchFamily="18" charset="0"/>
              </a:rPr>
              <a:t>Generation.Takes</a:t>
            </a:r>
            <a:r>
              <a:rPr lang="en-US" sz="2000" dirty="0">
                <a:latin typeface="Adobe Caslon Pro Bold" panose="0205070206050A020403" pitchFamily="18" charset="0"/>
              </a:rPr>
              <a:t> more time as it deals with long-lived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1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867"/>
            <a:ext cx="7916215" cy="1386626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dobe Caslon Pro Bold" panose="0205070206050A020403" pitchFamily="18" charset="0"/>
              </a:rPr>
              <a:t>Advantages </a:t>
            </a:r>
            <a:r>
              <a:rPr lang="en-US" sz="2800" dirty="0" smtClean="0">
                <a:latin typeface="Adobe Caslon Pro Bold" panose="0205070206050A020403" pitchFamily="18" charset="0"/>
              </a:rPr>
              <a:t>of  </a:t>
            </a:r>
            <a:r>
              <a:rPr lang="en-US" sz="2800" dirty="0">
                <a:latin typeface="Adobe Caslon Pro Bold" panose="0205070206050A020403" pitchFamily="18" charset="0"/>
              </a:rPr>
              <a:t>Java's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181795"/>
            <a:ext cx="6347714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dobe Caslon Pro Bold" panose="0205070206050A020403" pitchFamily="18" charset="0"/>
              </a:rPr>
              <a:t>Reduces programming errors (e.g., memory leaks, dangling pointers).Simplifies development by abstracting memory allocation and 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deallocation.Improves</a:t>
            </a:r>
            <a:r>
              <a:rPr lang="en-US" sz="2400" dirty="0" smtClean="0">
                <a:latin typeface="Adobe Caslon Pro Bold" panose="0205070206050A020403" pitchFamily="18" charset="0"/>
              </a:rPr>
              <a:t> </a:t>
            </a:r>
            <a:r>
              <a:rPr lang="en-US" sz="2400" dirty="0">
                <a:latin typeface="Adobe Caslon Pro Bold" panose="0205070206050A020403" pitchFamily="18" charset="0"/>
              </a:rPr>
              <a:t>performance with optimized garbage collection </a:t>
            </a:r>
            <a:r>
              <a:rPr lang="en-US" sz="2400" dirty="0" smtClean="0">
                <a:latin typeface="Adobe Caslon Pro Bold" panose="0205070206050A020403" pitchFamily="18" charset="0"/>
              </a:rPr>
              <a:t>strategies. Java's </a:t>
            </a:r>
            <a:r>
              <a:rPr lang="en-US" sz="2400" dirty="0">
                <a:latin typeface="Adobe Caslon Pro Bold" panose="0205070206050A020403" pitchFamily="18" charset="0"/>
              </a:rPr>
              <a:t>memory management ensures that applications are efficient and less prone to memory-related issues, making it a preferred choice for robust and scalable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Adobe Caslon Pro Bold</vt:lpstr>
      <vt:lpstr>Algerian</vt:lpstr>
      <vt:lpstr>Arial</vt:lpstr>
      <vt:lpstr>Arial Black</vt:lpstr>
      <vt:lpstr>Calibri</vt:lpstr>
      <vt:lpstr>Times New Roman</vt:lpstr>
      <vt:lpstr>Trebuchet MS</vt:lpstr>
      <vt:lpstr>Tw Cen MT</vt:lpstr>
      <vt:lpstr>Wingdings</vt:lpstr>
      <vt:lpstr>Wingdings 3</vt:lpstr>
      <vt:lpstr>Facet</vt:lpstr>
      <vt:lpstr>Memory management &amp; garbage collections   Generations in java</vt:lpstr>
      <vt:lpstr>Memory management</vt:lpstr>
      <vt:lpstr>Stack memory</vt:lpstr>
      <vt:lpstr>Heap management</vt:lpstr>
      <vt:lpstr>Garbage Collection in Java</vt:lpstr>
      <vt:lpstr>Method of Garbage collections</vt:lpstr>
      <vt:lpstr>Generations in Java (Heap Memory)</vt:lpstr>
      <vt:lpstr>Memory Management Process</vt:lpstr>
      <vt:lpstr>Advantages of  Java's Memory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2024-11-13T15:09:31Z</dcterms:created>
  <dcterms:modified xsi:type="dcterms:W3CDTF">2024-11-13T16:39:20Z</dcterms:modified>
</cp:coreProperties>
</file>