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C7E032-0214-46A2-B4A5-A3A9518405DA}">
          <p14:sldIdLst>
            <p14:sldId id="256"/>
            <p14:sldId id="257"/>
            <p14:sldId id="259"/>
            <p14:sldId id="258"/>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Adobe Caslon Pro Bold" panose="0205070206050A020403" pitchFamily="18" charset="0"/>
              </a:rPr>
              <a:t>Abstract class</a:t>
            </a:r>
            <a:endParaRPr lang="en-US" dirty="0">
              <a:latin typeface="Adobe Caslon Pro Bold" panose="0205070206050A020403" pitchFamily="18" charset="0"/>
            </a:endParaRPr>
          </a:p>
        </p:txBody>
      </p:sp>
      <p:sp>
        <p:nvSpPr>
          <p:cNvPr id="3" name="Subtitle 2"/>
          <p:cNvSpPr>
            <a:spLocks noGrp="1"/>
          </p:cNvSpPr>
          <p:nvPr>
            <p:ph type="subTitle" idx="1"/>
          </p:nvPr>
        </p:nvSpPr>
        <p:spPr>
          <a:xfrm>
            <a:off x="1764645" y="3819013"/>
            <a:ext cx="7766936" cy="1096899"/>
          </a:xfrm>
        </p:spPr>
        <p:txBody>
          <a:bodyPr>
            <a:noAutofit/>
          </a:bodyPr>
          <a:lstStyle/>
          <a:p>
            <a:pPr algn="l"/>
            <a:r>
              <a:rPr lang="en-US" sz="2800" dirty="0">
                <a:latin typeface="Adobe Caslon Pro Bold" panose="0205070206050A020403" pitchFamily="18" charset="0"/>
              </a:rPr>
              <a:t>Data </a:t>
            </a:r>
            <a:r>
              <a:rPr lang="en-US" sz="2800" b="1" dirty="0">
                <a:latin typeface="Adobe Caslon Pro Bold" panose="0205070206050A020403" pitchFamily="18" charset="0"/>
              </a:rPr>
              <a:t>abstraction</a:t>
            </a:r>
            <a:r>
              <a:rPr lang="en-US" sz="2800" dirty="0">
                <a:latin typeface="Adobe Caslon Pro Bold" panose="0205070206050A020403" pitchFamily="18" charset="0"/>
              </a:rPr>
              <a:t> is the process of hiding certain details and showing only essential information to the user.</a:t>
            </a:r>
            <a:br>
              <a:rPr lang="en-US" sz="2800" dirty="0">
                <a:latin typeface="Adobe Caslon Pro Bold" panose="0205070206050A020403" pitchFamily="18" charset="0"/>
              </a:rPr>
            </a:br>
            <a:r>
              <a:rPr lang="en-US" sz="2800" dirty="0">
                <a:latin typeface="Adobe Caslon Pro Bold" panose="0205070206050A020403" pitchFamily="18" charset="0"/>
              </a:rPr>
              <a:t>Abstraction can be achieved with either </a:t>
            </a:r>
            <a:r>
              <a:rPr lang="en-US" sz="2800" b="1" dirty="0">
                <a:latin typeface="Adobe Caslon Pro Bold" panose="0205070206050A020403" pitchFamily="18" charset="0"/>
              </a:rPr>
              <a:t>abstract classes</a:t>
            </a:r>
            <a:r>
              <a:rPr lang="en-US" sz="2800" dirty="0">
                <a:latin typeface="Adobe Caslon Pro Bold" panose="0205070206050A020403" pitchFamily="18" charset="0"/>
              </a:rPr>
              <a:t> </a:t>
            </a:r>
            <a:endParaRPr lang="en-US" sz="2800" dirty="0" smtClean="0">
              <a:latin typeface="Adobe Caslon Pro Bold" panose="0205070206050A020403" pitchFamily="18" charset="0"/>
            </a:endParaRPr>
          </a:p>
          <a:p>
            <a:pPr algn="l"/>
            <a:endParaRPr lang="en-US" sz="2800" dirty="0">
              <a:latin typeface="Adobe Caslon Pro Bold" panose="0205070206050A020403" pitchFamily="18" charset="0"/>
            </a:endParaRPr>
          </a:p>
        </p:txBody>
      </p:sp>
    </p:spTree>
    <p:extLst>
      <p:ext uri="{BB962C8B-B14F-4D97-AF65-F5344CB8AC3E}">
        <p14:creationId xmlns:p14="http://schemas.microsoft.com/office/powerpoint/2010/main" val="1495007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mph" presetSubtype="0" fill="hold" grpId="1" nodeType="clickEffect">
                                  <p:stCondLst>
                                    <p:cond delay="0"/>
                                  </p:stCondLst>
                                  <p:childTnLst>
                                    <p:anim calcmode="discrete" valueType="str">
                                      <p:cBhvr override="childStyle">
                                        <p:cTn id="11"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43001035"/>
              </p:ext>
            </p:extLst>
          </p:nvPr>
        </p:nvGraphicFramePr>
        <p:xfrm>
          <a:off x="-270457" y="0"/>
          <a:ext cx="9039539" cy="6577585"/>
        </p:xfrm>
        <a:graphic>
          <a:graphicData uri="http://schemas.openxmlformats.org/drawingml/2006/table">
            <a:tbl>
              <a:tblPr firstRow="1" bandRow="1">
                <a:tableStyleId>{5C22544A-7EE6-4342-B048-85BDC9FD1C3A}</a:tableStyleId>
              </a:tblPr>
              <a:tblGrid>
                <a:gridCol w="4643598"/>
                <a:gridCol w="4395941"/>
              </a:tblGrid>
              <a:tr h="402858">
                <a:tc>
                  <a:txBody>
                    <a:bodyPr/>
                    <a:lstStyle/>
                    <a:p>
                      <a:r>
                        <a:rPr lang="en-US" sz="2000" dirty="0" smtClean="0">
                          <a:latin typeface="Adobe Caslon Pro Bold" panose="0205070206050A020403" pitchFamily="18" charset="0"/>
                        </a:rPr>
                        <a:t>Abstract class</a:t>
                      </a:r>
                      <a:endParaRPr lang="en-US" sz="2000" dirty="0">
                        <a:latin typeface="Adobe Caslon Pro Bold" panose="0205070206050A020403" pitchFamily="18" charset="0"/>
                      </a:endParaRPr>
                    </a:p>
                  </a:txBody>
                  <a:tcPr/>
                </a:tc>
                <a:tc>
                  <a:txBody>
                    <a:bodyPr/>
                    <a:lstStyle/>
                    <a:p>
                      <a:r>
                        <a:rPr lang="en-US" sz="2800" dirty="0" smtClean="0">
                          <a:latin typeface="Adobe Caslon Pro Bold" panose="0205070206050A020403" pitchFamily="18" charset="0"/>
                        </a:rPr>
                        <a:t>interfaces</a:t>
                      </a:r>
                      <a:endParaRPr lang="en-US" sz="2800" dirty="0">
                        <a:latin typeface="Adobe Caslon Pro Bold" panose="0205070206050A020403" pitchFamily="18" charset="0"/>
                      </a:endParaRPr>
                    </a:p>
                  </a:txBody>
                  <a:tcPr/>
                </a:tc>
              </a:tr>
              <a:tr h="993348">
                <a:tc>
                  <a:txBody>
                    <a:bodyPr/>
                    <a:lstStyle/>
                    <a:p>
                      <a:r>
                        <a:rPr lang="en-US" sz="1800" b="0" i="0" kern="1200" dirty="0" smtClean="0">
                          <a:solidFill>
                            <a:schemeClr val="dk1"/>
                          </a:solidFill>
                          <a:effectLst/>
                          <a:latin typeface="Adobe Caslon Pro Bold" panose="0205070206050A020403" pitchFamily="18" charset="0"/>
                          <a:ea typeface="+mn-ea"/>
                          <a:cs typeface="+mn-cs"/>
                        </a:rPr>
                        <a:t> Abstract class can </a:t>
                      </a:r>
                      <a:r>
                        <a:rPr lang="en-US" sz="1800" b="1" i="0" kern="1200" dirty="0" smtClean="0">
                          <a:solidFill>
                            <a:schemeClr val="dk1"/>
                          </a:solidFill>
                          <a:effectLst/>
                          <a:latin typeface="Adobe Caslon Pro Bold" panose="0205070206050A020403" pitchFamily="18" charset="0"/>
                          <a:ea typeface="+mn-ea"/>
                          <a:cs typeface="+mn-cs"/>
                        </a:rPr>
                        <a:t>have abstract and non-abstract</a:t>
                      </a:r>
                      <a:r>
                        <a:rPr lang="en-US" sz="1800" b="0" i="0" kern="1200" dirty="0" smtClean="0">
                          <a:solidFill>
                            <a:schemeClr val="dk1"/>
                          </a:solidFill>
                          <a:effectLst/>
                          <a:latin typeface="Adobe Caslon Pro Bold" panose="0205070206050A020403" pitchFamily="18" charset="0"/>
                          <a:ea typeface="+mn-ea"/>
                          <a:cs typeface="+mn-cs"/>
                        </a:rPr>
                        <a:t> methods.</a:t>
                      </a:r>
                      <a:endParaRPr lang="en-US" dirty="0">
                        <a:latin typeface="Adobe Caslon Pro Bold" panose="0205070206050A020403" pitchFamily="18" charset="0"/>
                      </a:endParaRPr>
                    </a:p>
                  </a:txBody>
                  <a:tcPr/>
                </a:tc>
                <a:tc>
                  <a:txBody>
                    <a:bodyPr/>
                    <a:lstStyle/>
                    <a:p>
                      <a:r>
                        <a:rPr lang="en-US" sz="1800" b="0" i="0" kern="1200" dirty="0" smtClean="0">
                          <a:solidFill>
                            <a:schemeClr val="dk1"/>
                          </a:solidFill>
                          <a:effectLst/>
                          <a:latin typeface="Adobe Caslon Pro Bold" panose="0205070206050A020403" pitchFamily="18" charset="0"/>
                          <a:ea typeface="+mn-ea"/>
                          <a:cs typeface="+mn-cs"/>
                        </a:rPr>
                        <a:t>Interface can have </a:t>
                      </a:r>
                      <a:r>
                        <a:rPr lang="en-US" sz="1800" b="1" i="0" kern="1200" dirty="0" smtClean="0">
                          <a:solidFill>
                            <a:schemeClr val="dk1"/>
                          </a:solidFill>
                          <a:effectLst/>
                          <a:latin typeface="Adobe Caslon Pro Bold" panose="0205070206050A020403" pitchFamily="18" charset="0"/>
                          <a:ea typeface="+mn-ea"/>
                          <a:cs typeface="+mn-cs"/>
                        </a:rPr>
                        <a:t>only abstract</a:t>
                      </a:r>
                      <a:r>
                        <a:rPr lang="en-US" sz="1800" b="0" i="0" kern="1200" dirty="0" smtClean="0">
                          <a:solidFill>
                            <a:schemeClr val="dk1"/>
                          </a:solidFill>
                          <a:effectLst/>
                          <a:latin typeface="Adobe Caslon Pro Bold" panose="0205070206050A020403" pitchFamily="18" charset="0"/>
                          <a:ea typeface="+mn-ea"/>
                          <a:cs typeface="+mn-cs"/>
                        </a:rPr>
                        <a:t> methods. Since Java 8, it can have </a:t>
                      </a:r>
                      <a:r>
                        <a:rPr lang="en-US" sz="1800" b="1" i="0" kern="1200" dirty="0" smtClean="0">
                          <a:solidFill>
                            <a:schemeClr val="dk1"/>
                          </a:solidFill>
                          <a:effectLst/>
                          <a:latin typeface="Adobe Caslon Pro Bold" panose="0205070206050A020403" pitchFamily="18" charset="0"/>
                          <a:ea typeface="+mn-ea"/>
                          <a:cs typeface="+mn-cs"/>
                        </a:rPr>
                        <a:t>default and static methods</a:t>
                      </a:r>
                      <a:r>
                        <a:rPr lang="en-US" sz="1800" b="0" i="0" kern="1200" dirty="0" smtClean="0">
                          <a:solidFill>
                            <a:schemeClr val="dk1"/>
                          </a:solidFill>
                          <a:effectLst/>
                          <a:latin typeface="Adobe Caslon Pro Bold" panose="0205070206050A020403" pitchFamily="18" charset="0"/>
                          <a:ea typeface="+mn-ea"/>
                          <a:cs typeface="+mn-cs"/>
                        </a:rPr>
                        <a:t> also.</a:t>
                      </a:r>
                      <a:endParaRPr lang="en-US" dirty="0">
                        <a:latin typeface="Adobe Caslon Pro Bold" panose="0205070206050A020403" pitchFamily="18" charset="0"/>
                      </a:endParaRPr>
                    </a:p>
                  </a:txBody>
                  <a:tcPr/>
                </a:tc>
              </a:tr>
              <a:tr h="695344">
                <a:tc>
                  <a:txBody>
                    <a:bodyPr/>
                    <a:lstStyle/>
                    <a:p>
                      <a:r>
                        <a:rPr lang="en-US" sz="1800" b="0" i="0" kern="1200" dirty="0" smtClean="0">
                          <a:solidFill>
                            <a:schemeClr val="dk1"/>
                          </a:solidFill>
                          <a:effectLst/>
                          <a:latin typeface="Adobe Caslon Pro Bold" panose="0205070206050A020403" pitchFamily="18" charset="0"/>
                          <a:ea typeface="+mn-ea"/>
                          <a:cs typeface="+mn-cs"/>
                        </a:rPr>
                        <a:t>Abstract class </a:t>
                      </a:r>
                      <a:r>
                        <a:rPr lang="en-US" sz="1800" b="1" i="0" kern="1200" dirty="0" smtClean="0">
                          <a:solidFill>
                            <a:schemeClr val="dk1"/>
                          </a:solidFill>
                          <a:effectLst/>
                          <a:latin typeface="Adobe Caslon Pro Bold" panose="0205070206050A020403" pitchFamily="18" charset="0"/>
                          <a:ea typeface="+mn-ea"/>
                          <a:cs typeface="+mn-cs"/>
                        </a:rPr>
                        <a:t>doesn't support multiple inheritance</a:t>
                      </a:r>
                      <a:r>
                        <a:rPr lang="en-US" sz="1800" b="0" i="0" kern="1200" dirty="0" smtClean="0">
                          <a:solidFill>
                            <a:schemeClr val="dk1"/>
                          </a:solidFill>
                          <a:effectLst/>
                          <a:latin typeface="Adobe Caslon Pro Bold" panose="0205070206050A020403" pitchFamily="18" charset="0"/>
                          <a:ea typeface="+mn-ea"/>
                          <a:cs typeface="+mn-cs"/>
                        </a:rPr>
                        <a:t>.</a:t>
                      </a:r>
                      <a:endParaRPr lang="en-US" dirty="0">
                        <a:latin typeface="Adobe Caslon Pro Bold" panose="0205070206050A020403" pitchFamily="18" charset="0"/>
                      </a:endParaRPr>
                    </a:p>
                  </a:txBody>
                  <a:tcPr/>
                </a:tc>
                <a:tc>
                  <a:txBody>
                    <a:bodyPr/>
                    <a:lstStyle/>
                    <a:p>
                      <a:r>
                        <a:rPr lang="en-US" sz="1800" b="0" i="0" kern="1200" dirty="0" smtClean="0">
                          <a:solidFill>
                            <a:schemeClr val="dk1"/>
                          </a:solidFill>
                          <a:effectLst/>
                          <a:latin typeface="Adobe Caslon Pro Bold" panose="0205070206050A020403" pitchFamily="18" charset="0"/>
                          <a:ea typeface="+mn-ea"/>
                          <a:cs typeface="+mn-cs"/>
                        </a:rPr>
                        <a:t>Interface </a:t>
                      </a:r>
                      <a:r>
                        <a:rPr lang="en-US" sz="1800" b="1" i="0" kern="1200" dirty="0" smtClean="0">
                          <a:solidFill>
                            <a:schemeClr val="dk1"/>
                          </a:solidFill>
                          <a:effectLst/>
                          <a:latin typeface="Adobe Caslon Pro Bold" panose="0205070206050A020403" pitchFamily="18" charset="0"/>
                          <a:ea typeface="+mn-ea"/>
                          <a:cs typeface="+mn-cs"/>
                        </a:rPr>
                        <a:t>supports multiple inheritance</a:t>
                      </a:r>
                      <a:endParaRPr lang="en-US" dirty="0">
                        <a:latin typeface="Adobe Caslon Pro Bold" panose="0205070206050A020403" pitchFamily="18" charset="0"/>
                      </a:endParaRPr>
                    </a:p>
                  </a:txBody>
                  <a:tcPr/>
                </a:tc>
              </a:tr>
              <a:tr h="695344">
                <a:tc>
                  <a:txBody>
                    <a:bodyPr/>
                    <a:lstStyle/>
                    <a:p>
                      <a:r>
                        <a:rPr lang="en-US" sz="1800" b="0" i="0" kern="1200" dirty="0" smtClean="0">
                          <a:solidFill>
                            <a:schemeClr val="dk1"/>
                          </a:solidFill>
                          <a:effectLst/>
                          <a:latin typeface="+mn-lt"/>
                          <a:ea typeface="+mn-ea"/>
                          <a:cs typeface="+mn-cs"/>
                        </a:rPr>
                        <a:t> </a:t>
                      </a:r>
                      <a:r>
                        <a:rPr lang="en-US" sz="1800" b="0" i="0" kern="1200" dirty="0" smtClean="0">
                          <a:solidFill>
                            <a:schemeClr val="dk1"/>
                          </a:solidFill>
                          <a:effectLst/>
                          <a:latin typeface="Adobe Caslon Pro Bold" panose="0205070206050A020403" pitchFamily="18" charset="0"/>
                          <a:ea typeface="+mn-ea"/>
                          <a:cs typeface="+mn-cs"/>
                        </a:rPr>
                        <a:t>Abstract class </a:t>
                      </a:r>
                      <a:r>
                        <a:rPr lang="en-US" sz="1800" b="1" i="0" kern="1200" dirty="0" smtClean="0">
                          <a:solidFill>
                            <a:schemeClr val="dk1"/>
                          </a:solidFill>
                          <a:effectLst/>
                          <a:latin typeface="Adobe Caslon Pro Bold" panose="0205070206050A020403" pitchFamily="18" charset="0"/>
                          <a:ea typeface="+mn-ea"/>
                          <a:cs typeface="+mn-cs"/>
                        </a:rPr>
                        <a:t>can have final, non-final, static and non-static variables</a:t>
                      </a:r>
                      <a:r>
                        <a:rPr lang="en-US" sz="1800" b="0" i="0" kern="1200" dirty="0" smtClean="0">
                          <a:solidFill>
                            <a:schemeClr val="dk1"/>
                          </a:solidFill>
                          <a:effectLst/>
                          <a:latin typeface="Adobe Caslon Pro Bold" panose="0205070206050A020403" pitchFamily="18" charset="0"/>
                          <a:ea typeface="+mn-ea"/>
                          <a:cs typeface="+mn-cs"/>
                        </a:rPr>
                        <a:t>.</a:t>
                      </a:r>
                      <a:endParaRPr lang="en-US" dirty="0">
                        <a:latin typeface="Adobe Caslon Pro Bold" panose="0205070206050A020403" pitchFamily="18" charset="0"/>
                      </a:endParaRPr>
                    </a:p>
                  </a:txBody>
                  <a:tcPr/>
                </a:tc>
                <a:tc>
                  <a:txBody>
                    <a:bodyPr/>
                    <a:lstStyle/>
                    <a:p>
                      <a:r>
                        <a:rPr lang="en-US" sz="1800" b="0" i="0" kern="1200" dirty="0" smtClean="0">
                          <a:solidFill>
                            <a:schemeClr val="dk1"/>
                          </a:solidFill>
                          <a:effectLst/>
                          <a:latin typeface="Adobe Caslon Pro Bold" panose="0205070206050A020403" pitchFamily="18" charset="0"/>
                          <a:ea typeface="+mn-ea"/>
                          <a:cs typeface="+mn-cs"/>
                        </a:rPr>
                        <a:t>Interface has </a:t>
                      </a:r>
                      <a:r>
                        <a:rPr lang="en-US" sz="1800" b="1" i="0" kern="1200" dirty="0" smtClean="0">
                          <a:solidFill>
                            <a:schemeClr val="dk1"/>
                          </a:solidFill>
                          <a:effectLst/>
                          <a:latin typeface="Adobe Caslon Pro Bold" panose="0205070206050A020403" pitchFamily="18" charset="0"/>
                          <a:ea typeface="+mn-ea"/>
                          <a:cs typeface="+mn-cs"/>
                        </a:rPr>
                        <a:t>only static and final variables</a:t>
                      </a:r>
                      <a:r>
                        <a:rPr lang="en-US" sz="1800" b="0" i="0" kern="1200" dirty="0" smtClean="0">
                          <a:solidFill>
                            <a:schemeClr val="dk1"/>
                          </a:solidFill>
                          <a:effectLst/>
                          <a:latin typeface="Adobe Caslon Pro Bold" panose="0205070206050A020403" pitchFamily="18" charset="0"/>
                          <a:ea typeface="+mn-ea"/>
                          <a:cs typeface="+mn-cs"/>
                        </a:rPr>
                        <a:t>.</a:t>
                      </a:r>
                      <a:endParaRPr lang="en-US" dirty="0">
                        <a:latin typeface="Adobe Caslon Pro Bold" panose="0205070206050A020403" pitchFamily="18" charset="0"/>
                      </a:endParaRPr>
                    </a:p>
                  </a:txBody>
                  <a:tcPr/>
                </a:tc>
              </a:tr>
              <a:tr h="695344">
                <a:tc>
                  <a:txBody>
                    <a:bodyPr/>
                    <a:lstStyle/>
                    <a:p>
                      <a:r>
                        <a:rPr lang="en-US" sz="1800" b="0" i="0" kern="1200" dirty="0" smtClean="0">
                          <a:solidFill>
                            <a:schemeClr val="dk1"/>
                          </a:solidFill>
                          <a:effectLst/>
                          <a:latin typeface="Adobe Caslon Pro Bold" panose="0205070206050A020403" pitchFamily="18" charset="0"/>
                          <a:ea typeface="+mn-ea"/>
                          <a:cs typeface="+mn-cs"/>
                        </a:rPr>
                        <a:t>Abstract class </a:t>
                      </a:r>
                      <a:r>
                        <a:rPr lang="en-US" sz="1800" b="1" i="0" kern="1200" dirty="0" smtClean="0">
                          <a:solidFill>
                            <a:schemeClr val="dk1"/>
                          </a:solidFill>
                          <a:effectLst/>
                          <a:latin typeface="Adobe Caslon Pro Bold" panose="0205070206050A020403" pitchFamily="18" charset="0"/>
                          <a:ea typeface="+mn-ea"/>
                          <a:cs typeface="+mn-cs"/>
                        </a:rPr>
                        <a:t>can provide the implementation of interface</a:t>
                      </a:r>
                      <a:r>
                        <a:rPr lang="en-US" sz="1800" b="0" i="0" kern="1200" dirty="0" smtClean="0">
                          <a:solidFill>
                            <a:schemeClr val="dk1"/>
                          </a:solidFill>
                          <a:effectLst/>
                          <a:latin typeface="+mn-lt"/>
                          <a:ea typeface="+mn-ea"/>
                          <a:cs typeface="+mn-cs"/>
                        </a:rPr>
                        <a:t>.</a:t>
                      </a:r>
                      <a:endParaRPr lang="en-US" dirty="0"/>
                    </a:p>
                  </a:txBody>
                  <a:tcPr/>
                </a:tc>
                <a:tc>
                  <a:txBody>
                    <a:bodyPr/>
                    <a:lstStyle/>
                    <a:p>
                      <a:r>
                        <a:rPr lang="en-US" sz="1800" b="0" i="0" kern="1200" dirty="0" smtClean="0">
                          <a:solidFill>
                            <a:schemeClr val="dk1"/>
                          </a:solidFill>
                          <a:effectLst/>
                          <a:latin typeface="Adobe Caslon Pro Bold" panose="0205070206050A020403" pitchFamily="18" charset="0"/>
                          <a:ea typeface="+mn-ea"/>
                          <a:cs typeface="+mn-cs"/>
                        </a:rPr>
                        <a:t>Interface </a:t>
                      </a:r>
                      <a:r>
                        <a:rPr lang="en-US" sz="1800" b="1" i="0" kern="1200" dirty="0" smtClean="0">
                          <a:solidFill>
                            <a:schemeClr val="dk1"/>
                          </a:solidFill>
                          <a:effectLst/>
                          <a:latin typeface="Adobe Caslon Pro Bold" panose="0205070206050A020403" pitchFamily="18" charset="0"/>
                          <a:ea typeface="+mn-ea"/>
                          <a:cs typeface="+mn-cs"/>
                        </a:rPr>
                        <a:t>can't provide the implementation of abstract class</a:t>
                      </a:r>
                      <a:r>
                        <a:rPr lang="en-US" sz="1800" b="0" i="0" kern="1200" dirty="0" smtClean="0">
                          <a:solidFill>
                            <a:schemeClr val="dk1"/>
                          </a:solidFill>
                          <a:effectLst/>
                          <a:latin typeface="Adobe Caslon Pro Bold" panose="0205070206050A020403" pitchFamily="18" charset="0"/>
                          <a:ea typeface="+mn-ea"/>
                          <a:cs typeface="+mn-cs"/>
                        </a:rPr>
                        <a:t>.</a:t>
                      </a:r>
                      <a:endParaRPr lang="en-US" dirty="0">
                        <a:latin typeface="Adobe Caslon Pro Bold" panose="0205070206050A020403" pitchFamily="18" charset="0"/>
                      </a:endParaRPr>
                    </a:p>
                  </a:txBody>
                  <a:tcPr/>
                </a:tc>
              </a:tr>
              <a:tr h="695344">
                <a:tc>
                  <a:txBody>
                    <a:bodyPr/>
                    <a:lstStyle/>
                    <a:p>
                      <a:r>
                        <a:rPr lang="en-US" sz="1800" b="0" i="0" kern="1200" dirty="0" smtClean="0">
                          <a:solidFill>
                            <a:schemeClr val="dk1"/>
                          </a:solidFill>
                          <a:effectLst/>
                          <a:latin typeface="Adobe Caslon Pro Bold" panose="0205070206050A020403" pitchFamily="18" charset="0"/>
                          <a:ea typeface="+mn-ea"/>
                          <a:cs typeface="+mn-cs"/>
                        </a:rPr>
                        <a:t> The </a:t>
                      </a:r>
                      <a:r>
                        <a:rPr lang="en-US" sz="1800" b="1" i="0" kern="1200" dirty="0" smtClean="0">
                          <a:solidFill>
                            <a:schemeClr val="dk1"/>
                          </a:solidFill>
                          <a:effectLst/>
                          <a:latin typeface="Adobe Caslon Pro Bold" panose="0205070206050A020403" pitchFamily="18" charset="0"/>
                          <a:ea typeface="+mn-ea"/>
                          <a:cs typeface="+mn-cs"/>
                        </a:rPr>
                        <a:t>abstract keyword</a:t>
                      </a:r>
                      <a:r>
                        <a:rPr lang="en-US" sz="1800" b="0" i="0" kern="1200" dirty="0" smtClean="0">
                          <a:solidFill>
                            <a:schemeClr val="dk1"/>
                          </a:solidFill>
                          <a:effectLst/>
                          <a:latin typeface="Adobe Caslon Pro Bold" panose="0205070206050A020403" pitchFamily="18" charset="0"/>
                          <a:ea typeface="+mn-ea"/>
                          <a:cs typeface="+mn-cs"/>
                        </a:rPr>
                        <a:t> is used to declare abstract class.</a:t>
                      </a:r>
                      <a:endParaRPr lang="en-US" dirty="0">
                        <a:latin typeface="Adobe Caslon Pro Bold" panose="0205070206050A020403" pitchFamily="18" charset="0"/>
                      </a:endParaRPr>
                    </a:p>
                  </a:txBody>
                  <a:tcPr/>
                </a:tc>
                <a:tc>
                  <a:txBody>
                    <a:bodyPr/>
                    <a:lstStyle/>
                    <a:p>
                      <a:r>
                        <a:rPr lang="en-US" sz="1800" b="0" i="0" kern="1200" dirty="0" smtClean="0">
                          <a:solidFill>
                            <a:schemeClr val="dk1"/>
                          </a:solidFill>
                          <a:effectLst/>
                          <a:latin typeface="Adobe Caslon Pro Bold" panose="0205070206050A020403" pitchFamily="18" charset="0"/>
                          <a:ea typeface="+mn-ea"/>
                          <a:cs typeface="+mn-cs"/>
                        </a:rPr>
                        <a:t>The </a:t>
                      </a:r>
                      <a:r>
                        <a:rPr lang="en-US" sz="1800" b="1" i="0" kern="1200" dirty="0" smtClean="0">
                          <a:solidFill>
                            <a:schemeClr val="dk1"/>
                          </a:solidFill>
                          <a:effectLst/>
                          <a:latin typeface="Adobe Caslon Pro Bold" panose="0205070206050A020403" pitchFamily="18" charset="0"/>
                          <a:ea typeface="+mn-ea"/>
                          <a:cs typeface="+mn-cs"/>
                        </a:rPr>
                        <a:t>interface keyword</a:t>
                      </a:r>
                      <a:r>
                        <a:rPr lang="en-US" sz="1800" b="0" i="0" kern="1200" dirty="0" smtClean="0">
                          <a:solidFill>
                            <a:schemeClr val="dk1"/>
                          </a:solidFill>
                          <a:effectLst/>
                          <a:latin typeface="Adobe Caslon Pro Bold" panose="0205070206050A020403" pitchFamily="18" charset="0"/>
                          <a:ea typeface="+mn-ea"/>
                          <a:cs typeface="+mn-cs"/>
                        </a:rPr>
                        <a:t> is used to declare interface.</a:t>
                      </a:r>
                      <a:endParaRPr lang="en-US" dirty="0">
                        <a:latin typeface="Adobe Caslon Pro Bold" panose="0205070206050A020403" pitchFamily="18" charset="0"/>
                      </a:endParaRPr>
                    </a:p>
                  </a:txBody>
                  <a:tcPr/>
                </a:tc>
              </a:tr>
              <a:tr h="993348">
                <a:tc>
                  <a:txBody>
                    <a:bodyPr/>
                    <a:lstStyle/>
                    <a:p>
                      <a:r>
                        <a:rPr lang="en-US" sz="1800" b="0" i="0" kern="1200" dirty="0" smtClean="0">
                          <a:solidFill>
                            <a:schemeClr val="dk1"/>
                          </a:solidFill>
                          <a:effectLst/>
                          <a:latin typeface="Adobe Caslon Pro Bold" panose="0205070206050A020403" pitchFamily="18" charset="0"/>
                          <a:ea typeface="+mn-ea"/>
                          <a:cs typeface="+mn-cs"/>
                        </a:rPr>
                        <a:t>An </a:t>
                      </a:r>
                      <a:r>
                        <a:rPr lang="en-US" sz="1800" b="1" i="0" kern="1200" dirty="0" smtClean="0">
                          <a:solidFill>
                            <a:schemeClr val="dk1"/>
                          </a:solidFill>
                          <a:effectLst/>
                          <a:latin typeface="Adobe Caslon Pro Bold" panose="0205070206050A020403" pitchFamily="18" charset="0"/>
                          <a:ea typeface="+mn-ea"/>
                          <a:cs typeface="+mn-cs"/>
                        </a:rPr>
                        <a:t>abstract class</a:t>
                      </a:r>
                      <a:r>
                        <a:rPr lang="en-US" sz="1800" b="0" i="0" kern="1200" dirty="0" smtClean="0">
                          <a:solidFill>
                            <a:schemeClr val="dk1"/>
                          </a:solidFill>
                          <a:effectLst/>
                          <a:latin typeface="Adobe Caslon Pro Bold" panose="0205070206050A020403" pitchFamily="18" charset="0"/>
                          <a:ea typeface="+mn-ea"/>
                          <a:cs typeface="+mn-cs"/>
                        </a:rPr>
                        <a:t> can extend another Java class and implement multiple Java interfaces.</a:t>
                      </a:r>
                      <a:endParaRPr lang="en-US" dirty="0">
                        <a:latin typeface="Adobe Caslon Pro Bold" panose="0205070206050A020403" pitchFamily="18" charset="0"/>
                      </a:endParaRPr>
                    </a:p>
                  </a:txBody>
                  <a:tcPr/>
                </a:tc>
                <a:tc>
                  <a:txBody>
                    <a:bodyPr/>
                    <a:lstStyle/>
                    <a:p>
                      <a:r>
                        <a:rPr lang="en-US" sz="1800" b="0" i="0" kern="1200" dirty="0" smtClean="0">
                          <a:solidFill>
                            <a:schemeClr val="dk1"/>
                          </a:solidFill>
                          <a:effectLst/>
                          <a:latin typeface="Adobe Caslon Pro Bold" panose="0205070206050A020403" pitchFamily="18" charset="0"/>
                          <a:ea typeface="+mn-ea"/>
                          <a:cs typeface="+mn-cs"/>
                        </a:rPr>
                        <a:t>An </a:t>
                      </a:r>
                      <a:r>
                        <a:rPr lang="en-US" sz="1800" b="1" i="0" kern="1200" dirty="0" smtClean="0">
                          <a:solidFill>
                            <a:schemeClr val="dk1"/>
                          </a:solidFill>
                          <a:effectLst/>
                          <a:latin typeface="Adobe Caslon Pro Bold" panose="0205070206050A020403" pitchFamily="18" charset="0"/>
                          <a:ea typeface="+mn-ea"/>
                          <a:cs typeface="+mn-cs"/>
                        </a:rPr>
                        <a:t>interface</a:t>
                      </a:r>
                      <a:r>
                        <a:rPr lang="en-US" sz="1800" b="0" i="0" kern="1200" dirty="0" smtClean="0">
                          <a:solidFill>
                            <a:schemeClr val="dk1"/>
                          </a:solidFill>
                          <a:effectLst/>
                          <a:latin typeface="Adobe Caslon Pro Bold" panose="0205070206050A020403" pitchFamily="18" charset="0"/>
                          <a:ea typeface="+mn-ea"/>
                          <a:cs typeface="+mn-cs"/>
                        </a:rPr>
                        <a:t> can extend another Java interface only.</a:t>
                      </a:r>
                      <a:endParaRPr lang="en-US" dirty="0">
                        <a:latin typeface="Adobe Caslon Pro Bold" panose="0205070206050A020403" pitchFamily="18" charset="0"/>
                      </a:endParaRPr>
                    </a:p>
                  </a:txBody>
                  <a:tcPr/>
                </a:tc>
              </a:tr>
              <a:tr h="1291353">
                <a:tc>
                  <a:txBody>
                    <a:bodyPr/>
                    <a:lstStyle/>
                    <a:p>
                      <a:r>
                        <a:rPr lang="en-US" sz="1800" b="1" i="0" kern="1200" dirty="0" smtClean="0">
                          <a:solidFill>
                            <a:schemeClr val="dk1"/>
                          </a:solidFill>
                          <a:effectLst/>
                          <a:latin typeface="Adobe Caslon Pro Bold" panose="0205070206050A020403" pitchFamily="18" charset="0"/>
                          <a:ea typeface="+mn-ea"/>
                          <a:cs typeface="+mn-cs"/>
                        </a:rPr>
                        <a:t>Example:</a:t>
                      </a:r>
                      <a:r>
                        <a:rPr lang="en-US" dirty="0" smtClean="0">
                          <a:latin typeface="Adobe Caslon Pro Bold" panose="0205070206050A020403" pitchFamily="18" charset="0"/>
                        </a:rPr>
                        <a:t/>
                      </a:r>
                      <a:br>
                        <a:rPr lang="en-US" dirty="0" smtClean="0">
                          <a:latin typeface="Adobe Caslon Pro Bold" panose="0205070206050A020403" pitchFamily="18" charset="0"/>
                        </a:rPr>
                      </a:br>
                      <a:r>
                        <a:rPr lang="en-US" sz="1800" b="0" i="0" kern="1200" dirty="0" smtClean="0">
                          <a:solidFill>
                            <a:schemeClr val="dk1"/>
                          </a:solidFill>
                          <a:effectLst/>
                          <a:latin typeface="Adobe Caslon Pro Bold" panose="0205070206050A020403" pitchFamily="18" charset="0"/>
                          <a:ea typeface="+mn-ea"/>
                          <a:cs typeface="+mn-cs"/>
                        </a:rPr>
                        <a:t>public abstract class Shape{</a:t>
                      </a:r>
                      <a:r>
                        <a:rPr lang="en-US" dirty="0" smtClean="0">
                          <a:latin typeface="Adobe Caslon Pro Bold" panose="0205070206050A020403" pitchFamily="18" charset="0"/>
                        </a:rPr>
                        <a:t/>
                      </a:r>
                      <a:br>
                        <a:rPr lang="en-US" dirty="0" smtClean="0">
                          <a:latin typeface="Adobe Caslon Pro Bold" panose="0205070206050A020403" pitchFamily="18" charset="0"/>
                        </a:rPr>
                      </a:br>
                      <a:r>
                        <a:rPr lang="en-US" sz="1800" b="0" i="0" kern="1200" dirty="0" smtClean="0">
                          <a:solidFill>
                            <a:schemeClr val="dk1"/>
                          </a:solidFill>
                          <a:effectLst/>
                          <a:latin typeface="Adobe Caslon Pro Bold" panose="0205070206050A020403" pitchFamily="18" charset="0"/>
                          <a:ea typeface="+mn-ea"/>
                          <a:cs typeface="+mn-cs"/>
                        </a:rPr>
                        <a:t>public abstract void draw();</a:t>
                      </a:r>
                      <a:r>
                        <a:rPr lang="en-US" dirty="0" smtClean="0">
                          <a:latin typeface="Adobe Caslon Pro Bold" panose="0205070206050A020403" pitchFamily="18" charset="0"/>
                        </a:rPr>
                        <a:t/>
                      </a:r>
                      <a:br>
                        <a:rPr lang="en-US" dirty="0" smtClean="0">
                          <a:latin typeface="Adobe Caslon Pro Bold" panose="0205070206050A020403" pitchFamily="18" charset="0"/>
                        </a:rPr>
                      </a:br>
                      <a:r>
                        <a:rPr lang="en-US" sz="1800" b="0" i="0" kern="1200" dirty="0" smtClean="0">
                          <a:solidFill>
                            <a:schemeClr val="dk1"/>
                          </a:solidFill>
                          <a:effectLst/>
                          <a:latin typeface="Adobe Caslon Pro Bold" panose="0205070206050A020403" pitchFamily="18" charset="0"/>
                          <a:ea typeface="+mn-ea"/>
                          <a:cs typeface="+mn-cs"/>
                        </a:rPr>
                        <a:t>}</a:t>
                      </a:r>
                      <a:endParaRPr lang="en-US" dirty="0">
                        <a:latin typeface="Adobe Caslon Pro Bold" panose="0205070206050A020403" pitchFamily="18" charset="0"/>
                      </a:endParaRPr>
                    </a:p>
                  </a:txBody>
                  <a:tcPr/>
                </a:tc>
                <a:tc>
                  <a:txBody>
                    <a:bodyPr/>
                    <a:lstStyle/>
                    <a:p>
                      <a:r>
                        <a:rPr lang="en-US" sz="1800" b="1" i="0" kern="1200" dirty="0" smtClean="0">
                          <a:solidFill>
                            <a:schemeClr val="dk1"/>
                          </a:solidFill>
                          <a:effectLst/>
                          <a:latin typeface="Adobe Caslon Pro Bold" panose="0205070206050A020403" pitchFamily="18" charset="0"/>
                          <a:ea typeface="+mn-ea"/>
                          <a:cs typeface="+mn-cs"/>
                        </a:rPr>
                        <a:t>Example:</a:t>
                      </a:r>
                      <a:r>
                        <a:rPr lang="en-US" dirty="0" smtClean="0">
                          <a:latin typeface="Adobe Caslon Pro Bold" panose="0205070206050A020403" pitchFamily="18" charset="0"/>
                        </a:rPr>
                        <a:t/>
                      </a:r>
                      <a:br>
                        <a:rPr lang="en-US" dirty="0" smtClean="0">
                          <a:latin typeface="Adobe Caslon Pro Bold" panose="0205070206050A020403" pitchFamily="18" charset="0"/>
                        </a:rPr>
                      </a:br>
                      <a:r>
                        <a:rPr lang="en-US" sz="1800" b="0" i="0" kern="1200" dirty="0" smtClean="0">
                          <a:solidFill>
                            <a:schemeClr val="dk1"/>
                          </a:solidFill>
                          <a:effectLst/>
                          <a:latin typeface="Adobe Caslon Pro Bold" panose="0205070206050A020403" pitchFamily="18" charset="0"/>
                          <a:ea typeface="+mn-ea"/>
                          <a:cs typeface="+mn-cs"/>
                        </a:rPr>
                        <a:t>public interface </a:t>
                      </a:r>
                      <a:r>
                        <a:rPr lang="en-US" sz="1800" b="0" i="0" kern="1200" dirty="0" err="1" smtClean="0">
                          <a:solidFill>
                            <a:schemeClr val="dk1"/>
                          </a:solidFill>
                          <a:effectLst/>
                          <a:latin typeface="Adobe Caslon Pro Bold" panose="0205070206050A020403" pitchFamily="18" charset="0"/>
                          <a:ea typeface="+mn-ea"/>
                          <a:cs typeface="+mn-cs"/>
                        </a:rPr>
                        <a:t>Drawable</a:t>
                      </a:r>
                      <a:r>
                        <a:rPr lang="en-US" sz="1800" b="0" i="0" kern="1200" dirty="0" smtClean="0">
                          <a:solidFill>
                            <a:schemeClr val="dk1"/>
                          </a:solidFill>
                          <a:effectLst/>
                          <a:latin typeface="Adobe Caslon Pro Bold" panose="0205070206050A020403" pitchFamily="18" charset="0"/>
                          <a:ea typeface="+mn-ea"/>
                          <a:cs typeface="+mn-cs"/>
                        </a:rPr>
                        <a:t>{</a:t>
                      </a:r>
                      <a:r>
                        <a:rPr lang="en-US" dirty="0" smtClean="0">
                          <a:latin typeface="Adobe Caslon Pro Bold" panose="0205070206050A020403" pitchFamily="18" charset="0"/>
                        </a:rPr>
                        <a:t/>
                      </a:r>
                      <a:br>
                        <a:rPr lang="en-US" dirty="0" smtClean="0">
                          <a:latin typeface="Adobe Caslon Pro Bold" panose="0205070206050A020403" pitchFamily="18" charset="0"/>
                        </a:rPr>
                      </a:br>
                      <a:r>
                        <a:rPr lang="en-US" sz="1800" b="0" i="0" kern="1200" dirty="0" smtClean="0">
                          <a:solidFill>
                            <a:schemeClr val="dk1"/>
                          </a:solidFill>
                          <a:effectLst/>
                          <a:latin typeface="Adobe Caslon Pro Bold" panose="0205070206050A020403" pitchFamily="18" charset="0"/>
                          <a:ea typeface="+mn-ea"/>
                          <a:cs typeface="+mn-cs"/>
                        </a:rPr>
                        <a:t>void draw();</a:t>
                      </a:r>
                      <a:r>
                        <a:rPr lang="en-US" dirty="0" smtClean="0">
                          <a:latin typeface="Adobe Caslon Pro Bold" panose="0205070206050A020403" pitchFamily="18" charset="0"/>
                        </a:rPr>
                        <a:t/>
                      </a:r>
                      <a:br>
                        <a:rPr lang="en-US" dirty="0" smtClean="0">
                          <a:latin typeface="Adobe Caslon Pro Bold" panose="0205070206050A020403" pitchFamily="18" charset="0"/>
                        </a:rPr>
                      </a:br>
                      <a:r>
                        <a:rPr lang="en-US" sz="1800" b="0" i="0" kern="1200" dirty="0" smtClean="0">
                          <a:solidFill>
                            <a:schemeClr val="dk1"/>
                          </a:solidFill>
                          <a:effectLst/>
                          <a:latin typeface="Adobe Caslon Pro Bold" panose="0205070206050A020403" pitchFamily="18" charset="0"/>
                          <a:ea typeface="+mn-ea"/>
                          <a:cs typeface="+mn-cs"/>
                        </a:rPr>
                        <a:t>}</a:t>
                      </a:r>
                      <a:endParaRPr lang="en-US" dirty="0">
                        <a:latin typeface="Adobe Caslon Pro Bold" panose="0205070206050A020403" pitchFamily="18" charset="0"/>
                      </a:endParaRPr>
                    </a:p>
                  </a:txBody>
                  <a:tcPr/>
                </a:tc>
              </a:tr>
            </a:tbl>
          </a:graphicData>
        </a:graphic>
      </p:graphicFrame>
    </p:spTree>
    <p:extLst>
      <p:ext uri="{BB962C8B-B14F-4D97-AF65-F5344CB8AC3E}">
        <p14:creationId xmlns:p14="http://schemas.microsoft.com/office/powerpoint/2010/main" val="1159979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945" y="596721"/>
            <a:ext cx="8596668" cy="1320800"/>
          </a:xfrm>
        </p:spPr>
        <p:txBody>
          <a:bodyPr>
            <a:normAutofit fontScale="90000"/>
          </a:bodyPr>
          <a:lstStyle/>
          <a:p>
            <a:r>
              <a:rPr lang="en-US" sz="7200" dirty="0" smtClean="0">
                <a:latin typeface="Adobe Caslon Pro Bold" panose="0205070206050A020403" pitchFamily="18" charset="0"/>
              </a:rPr>
              <a:t>Thank you </a:t>
            </a:r>
            <a:br>
              <a:rPr lang="en-US" sz="7200" dirty="0" smtClean="0">
                <a:latin typeface="Adobe Caslon Pro Bold" panose="0205070206050A020403" pitchFamily="18" charset="0"/>
              </a:rPr>
            </a:br>
            <a:endParaRPr lang="en-US" sz="5300" dirty="0">
              <a:latin typeface="Adobe Caslon Pro Bold" panose="0205070206050A020403" pitchFamily="18" charset="0"/>
            </a:endParaRPr>
          </a:p>
        </p:txBody>
      </p:sp>
      <p:sp>
        <p:nvSpPr>
          <p:cNvPr id="3" name="Rectangle 2"/>
          <p:cNvSpPr/>
          <p:nvPr/>
        </p:nvSpPr>
        <p:spPr>
          <a:xfrm>
            <a:off x="2537138" y="2034862"/>
            <a:ext cx="6781487" cy="1354217"/>
          </a:xfrm>
          <a:prstGeom prst="rect">
            <a:avLst/>
          </a:prstGeom>
        </p:spPr>
        <p:txBody>
          <a:bodyPr wrap="square">
            <a:spAutoFit/>
          </a:bodyPr>
          <a:lstStyle/>
          <a:p>
            <a:pPr algn="ctr"/>
            <a:r>
              <a:rPr lang="en-US" sz="3600" dirty="0" smtClean="0">
                <a:latin typeface="Adobe Caslon Pro Bold" panose="0205070206050A020403" pitchFamily="18" charset="0"/>
              </a:rPr>
              <a:t>presented by</a:t>
            </a:r>
            <a:r>
              <a:rPr lang="en-US" dirty="0">
                <a:latin typeface="Adobe Caslon Pro Bold" panose="0205070206050A020403" pitchFamily="18" charset="0"/>
              </a:rPr>
              <a:t/>
            </a:r>
            <a:br>
              <a:rPr lang="en-US" dirty="0">
                <a:latin typeface="Adobe Caslon Pro Bold" panose="0205070206050A020403" pitchFamily="18" charset="0"/>
              </a:rPr>
            </a:br>
            <a:r>
              <a:rPr lang="en-US" sz="2800" dirty="0" err="1">
                <a:latin typeface="Adobe Caslon Pro Bold" panose="0205070206050A020403" pitchFamily="18" charset="0"/>
              </a:rPr>
              <a:t>kalaiyarasi</a:t>
            </a:r>
            <a:r>
              <a:rPr lang="en-US" sz="2800" dirty="0">
                <a:latin typeface="Adobe Caslon Pro Bold" panose="0205070206050A020403" pitchFamily="18" charset="0"/>
              </a:rPr>
              <a:t> k</a:t>
            </a:r>
            <a:r>
              <a:rPr lang="en-US" dirty="0">
                <a:latin typeface="Adobe Caslon Pro Bold" panose="0205070206050A020403" pitchFamily="18" charset="0"/>
              </a:rPr>
              <a:t/>
            </a:r>
            <a:br>
              <a:rPr lang="en-US" dirty="0">
                <a:latin typeface="Adobe Caslon Pro Bold" panose="0205070206050A020403" pitchFamily="18" charset="0"/>
              </a:rPr>
            </a:br>
            <a:endParaRPr lang="en-US" dirty="0"/>
          </a:p>
        </p:txBody>
      </p:sp>
    </p:spTree>
    <p:extLst>
      <p:ext uri="{BB962C8B-B14F-4D97-AF65-F5344CB8AC3E}">
        <p14:creationId xmlns:p14="http://schemas.microsoft.com/office/powerpoint/2010/main" val="27920985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1" presetClass="exit" presetSubtype="0" fill="hold" grpId="0" nodeType="clickEffect">
                                  <p:stCondLst>
                                    <p:cond delay="0"/>
                                  </p:stCondLst>
                                  <p:childTnLst>
                                    <p:anim calcmode="lin" valueType="num">
                                      <p:cBhvr>
                                        <p:cTn id="13" dur="1000"/>
                                        <p:tgtEl>
                                          <p:spTgt spid="3"/>
                                        </p:tgtEl>
                                        <p:attrNameLst>
                                          <p:attrName>ppt_w</p:attrName>
                                        </p:attrNameLst>
                                      </p:cBhvr>
                                      <p:tavLst>
                                        <p:tav tm="0">
                                          <p:val>
                                            <p:strVal val="ppt_w"/>
                                          </p:val>
                                        </p:tav>
                                        <p:tav tm="100000">
                                          <p:val>
                                            <p:fltVal val="0"/>
                                          </p:val>
                                        </p:tav>
                                      </p:tavLst>
                                    </p:anim>
                                    <p:anim calcmode="lin" valueType="num">
                                      <p:cBhvr>
                                        <p:cTn id="14" dur="1000"/>
                                        <p:tgtEl>
                                          <p:spTgt spid="3"/>
                                        </p:tgtEl>
                                        <p:attrNameLst>
                                          <p:attrName>ppt_h</p:attrName>
                                        </p:attrNameLst>
                                      </p:cBhvr>
                                      <p:tavLst>
                                        <p:tav tm="0">
                                          <p:val>
                                            <p:strVal val="ppt_h"/>
                                          </p:val>
                                        </p:tav>
                                        <p:tav tm="100000">
                                          <p:val>
                                            <p:fltVal val="0"/>
                                          </p:val>
                                        </p:tav>
                                      </p:tavLst>
                                    </p:anim>
                                    <p:anim calcmode="lin" valueType="num">
                                      <p:cBhvr>
                                        <p:cTn id="15" dur="1000"/>
                                        <p:tgtEl>
                                          <p:spTgt spid="3"/>
                                        </p:tgtEl>
                                        <p:attrNameLst>
                                          <p:attrName>style.rotation</p:attrName>
                                        </p:attrNameLst>
                                      </p:cBhvr>
                                      <p:tavLst>
                                        <p:tav tm="0">
                                          <p:val>
                                            <p:fltVal val="0"/>
                                          </p:val>
                                        </p:tav>
                                        <p:tav tm="100000">
                                          <p:val>
                                            <p:fltVal val="90"/>
                                          </p:val>
                                        </p:tav>
                                      </p:tavLst>
                                    </p:anim>
                                    <p:animEffect transition="out" filter="fade">
                                      <p:cBhvr>
                                        <p:cTn id="16" dur="1000"/>
                                        <p:tgtEl>
                                          <p:spTgt spid="3"/>
                                        </p:tgtEl>
                                      </p:cBhvr>
                                    </p:animEffect>
                                    <p:set>
                                      <p:cBhvr>
                                        <p:cTn id="1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Adobe Caslon Pro Bold" panose="0205070206050A020403" pitchFamily="18" charset="0"/>
              </a:rPr>
              <a:t>Abstract </a:t>
            </a:r>
            <a:r>
              <a:rPr lang="en-US" dirty="0" smtClean="0">
                <a:latin typeface="Adobe Caslon Pro Bold" panose="0205070206050A020403" pitchFamily="18" charset="0"/>
              </a:rPr>
              <a:t>Classes</a:t>
            </a:r>
            <a:endParaRPr lang="en-US" dirty="0">
              <a:latin typeface="Adobe Caslon Pro Bold" panose="0205070206050A020403" pitchFamily="18" charset="0"/>
            </a:endParaRPr>
          </a:p>
        </p:txBody>
      </p:sp>
      <p:sp>
        <p:nvSpPr>
          <p:cNvPr id="6" name="Rectangle 2"/>
          <p:cNvSpPr>
            <a:spLocks noGrp="1" noChangeArrowheads="1"/>
          </p:cNvSpPr>
          <p:nvPr>
            <p:ph idx="1"/>
          </p:nvPr>
        </p:nvSpPr>
        <p:spPr bwMode="auto">
          <a:xfrm>
            <a:off x="883395" y="122145"/>
            <a:ext cx="7668177" cy="63709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SzTx/>
              <a:buNone/>
            </a:pPr>
            <a:r>
              <a:rPr kumimoji="0" lang="en-US" sz="2400" b="0" i="0" u="none" strike="noStrike" cap="none" normalizeH="0" baseline="0" dirty="0" smtClean="0">
                <a:ln>
                  <a:noFill/>
                </a:ln>
                <a:solidFill>
                  <a:srgbClr val="000000"/>
                </a:solidFill>
                <a:effectLst/>
                <a:latin typeface="Adobe Caslon Pro Bold" panose="0205070206050A020403" pitchFamily="18" charset="0"/>
              </a:rPr>
              <a:t>T</a:t>
            </a:r>
            <a:r>
              <a:rPr lang="en-US" sz="2400" dirty="0" smtClean="0">
                <a:solidFill>
                  <a:srgbClr val="000000"/>
                </a:solidFill>
                <a:latin typeface="Adobe Caslon Pro Bold" panose="0205070206050A020403" pitchFamily="18" charset="0"/>
              </a:rPr>
              <a:t>he</a:t>
            </a:r>
            <a:r>
              <a:rPr lang="en-US" sz="2400" dirty="0">
                <a:solidFill>
                  <a:srgbClr val="000000"/>
                </a:solidFill>
                <a:latin typeface="Adobe Caslon Pro Bold" panose="0205070206050A020403" pitchFamily="18" charset="0"/>
              </a:rPr>
              <a:t> </a:t>
            </a:r>
            <a:r>
              <a:rPr lang="en-US" sz="2400" dirty="0">
                <a:solidFill>
                  <a:srgbClr val="DC143C"/>
                </a:solidFill>
                <a:latin typeface="Adobe Caslon Pro Bold" panose="0205070206050A020403" pitchFamily="18" charset="0"/>
              </a:rPr>
              <a:t>abstract</a:t>
            </a:r>
            <a:r>
              <a:rPr lang="en-US" sz="2400" dirty="0">
                <a:solidFill>
                  <a:srgbClr val="000000"/>
                </a:solidFill>
                <a:latin typeface="Adobe Caslon Pro Bold" panose="0205070206050A020403" pitchFamily="18" charset="0"/>
              </a:rPr>
              <a:t> keyword is a non-access modifier, used for classes and methods</a:t>
            </a:r>
            <a:r>
              <a:rPr lang="en-US" sz="2400" dirty="0" smtClean="0">
                <a:solidFill>
                  <a:srgbClr val="000000"/>
                </a:solidFill>
                <a:latin typeface="Adobe Caslon Pro Bold" panose="0205070206050A020403" pitchFamily="18" charset="0"/>
              </a:rPr>
              <a:t>:</a:t>
            </a:r>
          </a:p>
          <a:p>
            <a:pPr marL="0" lvl="0" indent="0" defTabSz="914400">
              <a:buClrTx/>
              <a:buSzTx/>
              <a:buNone/>
            </a:pPr>
            <a:endParaRPr lang="en-US" sz="2400" dirty="0">
              <a:latin typeface="Adobe Caslon Pro Bold" panose="0205070206050A020403" pitchFamily="18" charset="0"/>
            </a:endParaRPr>
          </a:p>
          <a:p>
            <a:pPr marL="0" lvl="0" indent="0" defTabSz="914400">
              <a:buClrTx/>
              <a:buSzTx/>
              <a:buFontTx/>
              <a:buChar char="•"/>
            </a:pPr>
            <a:r>
              <a:rPr lang="en-US" sz="2400" b="1" dirty="0">
                <a:solidFill>
                  <a:srgbClr val="000000"/>
                </a:solidFill>
                <a:latin typeface="Adobe Caslon Pro Bold" panose="0205070206050A020403" pitchFamily="18" charset="0"/>
              </a:rPr>
              <a:t>Abstract class:</a:t>
            </a:r>
            <a:r>
              <a:rPr lang="en-US" sz="2400" dirty="0">
                <a:solidFill>
                  <a:srgbClr val="000000"/>
                </a:solidFill>
                <a:latin typeface="Adobe Caslon Pro Bold" panose="0205070206050A020403" pitchFamily="18" charset="0"/>
              </a:rPr>
              <a:t> is a restricted class that cannot be used to create objects (to access it, it must be inherited from another class</a:t>
            </a:r>
            <a:r>
              <a:rPr lang="en-US" sz="2400" dirty="0" smtClean="0">
                <a:solidFill>
                  <a:srgbClr val="000000"/>
                </a:solidFill>
                <a:latin typeface="Adobe Caslon Pro Bold" panose="0205070206050A020403" pitchFamily="18" charset="0"/>
              </a:rPr>
              <a:t>).</a:t>
            </a:r>
          </a:p>
          <a:p>
            <a:pPr marL="0" lvl="0" indent="0" defTabSz="914400">
              <a:buClrTx/>
              <a:buSzTx/>
              <a:buFontTx/>
              <a:buChar char="•"/>
            </a:pPr>
            <a:endParaRPr lang="en-US" sz="2400" dirty="0" smtClean="0">
              <a:solidFill>
                <a:srgbClr val="000000"/>
              </a:solidFill>
              <a:latin typeface="Adobe Caslon Pro Bold" panose="0205070206050A020403" pitchFamily="18" charset="0"/>
            </a:endParaRPr>
          </a:p>
          <a:p>
            <a:pPr marL="0" lvl="0" indent="0" defTabSz="914400">
              <a:buClrTx/>
              <a:buSzTx/>
              <a:buFontTx/>
              <a:buChar char="•"/>
            </a:pPr>
            <a:r>
              <a:rPr lang="en-US" sz="2400" dirty="0" smtClean="0">
                <a:solidFill>
                  <a:srgbClr val="000000"/>
                </a:solidFill>
                <a:latin typeface="Adobe Caslon Pro Bold" panose="0205070206050A020403" pitchFamily="18" charset="0"/>
              </a:rPr>
              <a:t>Example :</a:t>
            </a:r>
          </a:p>
          <a:p>
            <a:pPr marL="0" indent="0" defTabSz="914400">
              <a:buClrTx/>
              <a:buSzTx/>
              <a:buNone/>
            </a:pPr>
            <a:r>
              <a:rPr lang="en-US" sz="2400" dirty="0">
                <a:latin typeface="Adobe Caslon Pro Bold" panose="0205070206050A020403" pitchFamily="18" charset="0"/>
              </a:rPr>
              <a:t>abstract class Shape </a:t>
            </a:r>
            <a:br>
              <a:rPr lang="en-US" sz="2400" dirty="0">
                <a:latin typeface="Adobe Caslon Pro Bold" panose="0205070206050A020403" pitchFamily="18" charset="0"/>
              </a:rPr>
            </a:br>
            <a:r>
              <a:rPr lang="en-US" sz="2400" dirty="0">
                <a:latin typeface="Adobe Caslon Pro Bold" panose="0205070206050A020403" pitchFamily="18" charset="0"/>
              </a:rPr>
              <a:t>{</a:t>
            </a:r>
            <a:br>
              <a:rPr lang="en-US" sz="2400" dirty="0">
                <a:latin typeface="Adobe Caslon Pro Bold" panose="0205070206050A020403" pitchFamily="18" charset="0"/>
              </a:rPr>
            </a:br>
            <a:r>
              <a:rPr lang="en-US" sz="2400" dirty="0" err="1">
                <a:latin typeface="Adobe Caslon Pro Bold" panose="0205070206050A020403" pitchFamily="18" charset="0"/>
              </a:rPr>
              <a:t>int</a:t>
            </a:r>
            <a:r>
              <a:rPr lang="en-US" sz="2400" dirty="0">
                <a:latin typeface="Adobe Caslon Pro Bold" panose="0205070206050A020403" pitchFamily="18" charset="0"/>
              </a:rPr>
              <a:t> color;</a:t>
            </a:r>
            <a:br>
              <a:rPr lang="en-US" sz="2400" dirty="0">
                <a:latin typeface="Adobe Caslon Pro Bold" panose="0205070206050A020403" pitchFamily="18" charset="0"/>
              </a:rPr>
            </a:br>
            <a:r>
              <a:rPr lang="en-US" sz="2400" dirty="0">
                <a:latin typeface="Adobe Caslon Pro Bold" panose="0205070206050A020403" pitchFamily="18" charset="0"/>
              </a:rPr>
              <a:t>// An abstract function</a:t>
            </a:r>
            <a:br>
              <a:rPr lang="en-US" sz="2400" dirty="0">
                <a:latin typeface="Adobe Caslon Pro Bold" panose="0205070206050A020403" pitchFamily="18" charset="0"/>
              </a:rPr>
            </a:br>
            <a:r>
              <a:rPr lang="en-US" sz="2400" dirty="0">
                <a:latin typeface="Adobe Caslon Pro Bold" panose="0205070206050A020403" pitchFamily="18" charset="0"/>
              </a:rPr>
              <a:t>abstract void draw();</a:t>
            </a:r>
            <a:br>
              <a:rPr lang="en-US" sz="2400" dirty="0">
                <a:latin typeface="Adobe Caslon Pro Bold" panose="0205070206050A020403" pitchFamily="18" charset="0"/>
              </a:rPr>
            </a:br>
            <a:r>
              <a:rPr lang="en-US" sz="2400" dirty="0">
                <a:latin typeface="Adobe Caslon Pro Bold" panose="0205070206050A020403" pitchFamily="18" charset="0"/>
              </a:rPr>
              <a:t>}</a:t>
            </a:r>
            <a:r>
              <a:rPr lang="en-US" sz="2000" dirty="0">
                <a:latin typeface="Adobe Caslon Pro Bold" panose="0205070206050A020403" pitchFamily="18" charset="0"/>
              </a:rPr>
              <a:t> </a:t>
            </a:r>
            <a:endParaRPr lang="en-US" sz="3600" dirty="0">
              <a:latin typeface="Adobe Caslon Pro Bold" panose="0205070206050A020403" pitchFamily="18" charset="0"/>
            </a:endParaRPr>
          </a:p>
          <a:p>
            <a:pPr marL="0" lvl="0" indent="0" defTabSz="914400">
              <a:buClrTx/>
              <a:buSzTx/>
              <a:buFontTx/>
              <a:buChar char="•"/>
            </a:pPr>
            <a:endParaRPr lang="en-US" sz="2400" dirty="0" smtClean="0">
              <a:solidFill>
                <a:srgbClr val="000000"/>
              </a:solidFill>
              <a:latin typeface="Adobe Caslon Pro Bold" panose="0205070206050A020403" pitchFamily="18" charset="0"/>
            </a:endParaRPr>
          </a:p>
          <a:p>
            <a:pPr marL="0" lvl="0" indent="0" defTabSz="914400">
              <a:buClrTx/>
              <a:buSzTx/>
              <a:buNone/>
            </a:pPr>
            <a:r>
              <a:rPr lang="en-US" sz="2400" dirty="0">
                <a:solidFill>
                  <a:srgbClr val="000000"/>
                </a:solidFill>
                <a:latin typeface="Adobe Caslon Pro Bold" panose="0205070206050A020403" pitchFamily="18" charset="0"/>
              </a:rPr>
              <a:t/>
            </a:r>
            <a:br>
              <a:rPr lang="en-US" sz="2400" dirty="0">
                <a:solidFill>
                  <a:srgbClr val="000000"/>
                </a:solidFill>
                <a:latin typeface="Adobe Caslon Pro Bold" panose="0205070206050A020403" pitchFamily="18" charset="0"/>
              </a:rPr>
            </a:br>
            <a:endParaRPr lang="en-US" sz="2400" dirty="0">
              <a:solidFill>
                <a:srgbClr val="000000"/>
              </a:solidFill>
              <a:latin typeface="Adobe Caslon Pro Bold" panose="0205070206050A020403" pitchFamily="18" charset="0"/>
            </a:endParaRPr>
          </a:p>
        </p:txBody>
      </p:sp>
      <p:sp>
        <p:nvSpPr>
          <p:cNvPr id="7" name="Rectangle 3"/>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3849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dobe Caslon Pro Bold" panose="0205070206050A020403" pitchFamily="18" charset="0"/>
              </a:rPr>
              <a:t>Abstract class are follow:</a:t>
            </a:r>
            <a:endParaRPr lang="en-US" sz="4800" dirty="0">
              <a:latin typeface="Adobe Caslon Pro Bold" panose="0205070206050A020403" pitchFamily="18" charset="0"/>
            </a:endParaRPr>
          </a:p>
        </p:txBody>
      </p:sp>
      <p:sp>
        <p:nvSpPr>
          <p:cNvPr id="3" name="Content Placeholder 2"/>
          <p:cNvSpPr>
            <a:spLocks noGrp="1"/>
          </p:cNvSpPr>
          <p:nvPr>
            <p:ph idx="1"/>
          </p:nvPr>
        </p:nvSpPr>
        <p:spPr>
          <a:xfrm>
            <a:off x="296214" y="1455313"/>
            <a:ext cx="8977788" cy="4586049"/>
          </a:xfrm>
        </p:spPr>
        <p:txBody>
          <a:bodyPr>
            <a:noAutofit/>
          </a:bodyPr>
          <a:lstStyle/>
          <a:p>
            <a:pPr fontAlgn="base"/>
            <a:r>
              <a:rPr lang="en-US" dirty="0">
                <a:latin typeface="Adobe Caslon Pro Bold" panose="0205070206050A020403" pitchFamily="18" charset="0"/>
              </a:rPr>
              <a:t>An instance of an abstract class can not be created.</a:t>
            </a:r>
          </a:p>
          <a:p>
            <a:pPr fontAlgn="base"/>
            <a:r>
              <a:rPr lang="en-US" dirty="0">
                <a:latin typeface="Adobe Caslon Pro Bold" panose="0205070206050A020403" pitchFamily="18" charset="0"/>
              </a:rPr>
              <a:t>Constructors are allowed.</a:t>
            </a:r>
          </a:p>
          <a:p>
            <a:pPr fontAlgn="base"/>
            <a:r>
              <a:rPr lang="en-US" dirty="0">
                <a:latin typeface="Adobe Caslon Pro Bold" panose="0205070206050A020403" pitchFamily="18" charset="0"/>
              </a:rPr>
              <a:t>We can have an abstract class without any abstract method.</a:t>
            </a:r>
          </a:p>
          <a:p>
            <a:pPr fontAlgn="base"/>
            <a:r>
              <a:rPr lang="en-US" dirty="0">
                <a:latin typeface="Adobe Caslon Pro Bold" panose="0205070206050A020403" pitchFamily="18" charset="0"/>
              </a:rPr>
              <a:t>There can be a </a:t>
            </a:r>
            <a:r>
              <a:rPr lang="en-US" b="1" dirty="0">
                <a:latin typeface="Adobe Caslon Pro Bold" panose="0205070206050A020403" pitchFamily="18" charset="0"/>
              </a:rPr>
              <a:t>final method</a:t>
            </a:r>
            <a:r>
              <a:rPr lang="en-US" dirty="0">
                <a:latin typeface="Adobe Caslon Pro Bold" panose="0205070206050A020403" pitchFamily="18" charset="0"/>
              </a:rPr>
              <a:t> in abstract class but any abstract method in class(abstract class) can not be declared as final  or in simpler terms final method can not be abstract itself as it will yield an error: “Illegal combination of modifiers: abstract and final”</a:t>
            </a:r>
          </a:p>
          <a:p>
            <a:pPr fontAlgn="base"/>
            <a:r>
              <a:rPr lang="en-US" dirty="0">
                <a:latin typeface="Adobe Caslon Pro Bold" panose="0205070206050A020403" pitchFamily="18" charset="0"/>
              </a:rPr>
              <a:t>We can define static methods in an abstract class</a:t>
            </a:r>
          </a:p>
          <a:p>
            <a:pPr fontAlgn="base"/>
            <a:r>
              <a:rPr lang="en-US" dirty="0">
                <a:latin typeface="Adobe Caslon Pro Bold" panose="0205070206050A020403" pitchFamily="18" charset="0"/>
              </a:rPr>
              <a:t>We can use the </a:t>
            </a:r>
            <a:r>
              <a:rPr lang="en-US" b="1" dirty="0">
                <a:latin typeface="Adobe Caslon Pro Bold" panose="0205070206050A020403" pitchFamily="18" charset="0"/>
              </a:rPr>
              <a:t>abstract keyword</a:t>
            </a:r>
            <a:r>
              <a:rPr lang="en-US" dirty="0">
                <a:latin typeface="Adobe Caslon Pro Bold" panose="0205070206050A020403" pitchFamily="18" charset="0"/>
              </a:rPr>
              <a:t> for declaring </a:t>
            </a:r>
            <a:r>
              <a:rPr lang="en-US" b="1" i="1" dirty="0">
                <a:latin typeface="Adobe Caslon Pro Bold" panose="0205070206050A020403" pitchFamily="18" charset="0"/>
              </a:rPr>
              <a:t>top-level classes (Outer class) as well as inner classes</a:t>
            </a:r>
            <a:r>
              <a:rPr lang="en-US" dirty="0">
                <a:latin typeface="Adobe Caslon Pro Bold" panose="0205070206050A020403" pitchFamily="18" charset="0"/>
              </a:rPr>
              <a:t> as abstract</a:t>
            </a:r>
          </a:p>
          <a:p>
            <a:pPr fontAlgn="base"/>
            <a:r>
              <a:rPr lang="en-US" dirty="0">
                <a:latin typeface="Adobe Caslon Pro Bold" panose="0205070206050A020403" pitchFamily="18" charset="0"/>
              </a:rPr>
              <a:t>If a</a:t>
            </a:r>
            <a:r>
              <a:rPr lang="en-US" b="1" dirty="0">
                <a:latin typeface="Adobe Caslon Pro Bold" panose="0205070206050A020403" pitchFamily="18" charset="0"/>
              </a:rPr>
              <a:t> class</a:t>
            </a:r>
            <a:r>
              <a:rPr lang="en-US" dirty="0">
                <a:latin typeface="Adobe Caslon Pro Bold" panose="0205070206050A020403" pitchFamily="18" charset="0"/>
              </a:rPr>
              <a:t> contains at least </a:t>
            </a:r>
            <a:r>
              <a:rPr lang="en-US" b="1" dirty="0">
                <a:latin typeface="Adobe Caslon Pro Bold" panose="0205070206050A020403" pitchFamily="18" charset="0"/>
              </a:rPr>
              <a:t>one abstract method </a:t>
            </a:r>
            <a:r>
              <a:rPr lang="en-US" dirty="0">
                <a:latin typeface="Adobe Caslon Pro Bold" panose="0205070206050A020403" pitchFamily="18" charset="0"/>
              </a:rPr>
              <a:t>then compulsory should declare a class as abstract </a:t>
            </a:r>
          </a:p>
          <a:p>
            <a:pPr fontAlgn="base"/>
            <a:r>
              <a:rPr lang="en-US" dirty="0">
                <a:latin typeface="Adobe Caslon Pro Bold" panose="0205070206050A020403" pitchFamily="18" charset="0"/>
              </a:rPr>
              <a:t>If the</a:t>
            </a:r>
            <a:r>
              <a:rPr lang="en-US" b="1" dirty="0">
                <a:latin typeface="Adobe Caslon Pro Bold" panose="0205070206050A020403" pitchFamily="18" charset="0"/>
              </a:rPr>
              <a:t> Child class</a:t>
            </a:r>
            <a:r>
              <a:rPr lang="en-US" dirty="0">
                <a:latin typeface="Adobe Caslon Pro Bold" panose="0205070206050A020403" pitchFamily="18" charset="0"/>
              </a:rPr>
              <a:t> is unable to provide implementation to all abstract methods of the</a:t>
            </a:r>
            <a:r>
              <a:rPr lang="en-US" b="1" dirty="0">
                <a:latin typeface="Adobe Caslon Pro Bold" panose="0205070206050A020403" pitchFamily="18" charset="0"/>
              </a:rPr>
              <a:t> Parent class </a:t>
            </a:r>
            <a:r>
              <a:rPr lang="en-US" dirty="0">
                <a:latin typeface="Adobe Caslon Pro Bold" panose="0205070206050A020403" pitchFamily="18" charset="0"/>
              </a:rPr>
              <a:t>then we should declare that </a:t>
            </a:r>
            <a:r>
              <a:rPr lang="en-US" b="1" dirty="0">
                <a:latin typeface="Adobe Caslon Pro Bold" panose="0205070206050A020403" pitchFamily="18" charset="0"/>
              </a:rPr>
              <a:t>Child class as abstract </a:t>
            </a:r>
            <a:r>
              <a:rPr lang="en-US" dirty="0">
                <a:latin typeface="Adobe Caslon Pro Bold" panose="0205070206050A020403" pitchFamily="18" charset="0"/>
              </a:rPr>
              <a:t>so that the next level Child class should provide implementation to the remaining abstract method</a:t>
            </a:r>
          </a:p>
          <a:p>
            <a:endParaRPr lang="en-US" sz="1600" dirty="0">
              <a:latin typeface="Adobe Caslon Pro Bold" panose="0205070206050A020403" pitchFamily="18" charset="0"/>
            </a:endParaRPr>
          </a:p>
        </p:txBody>
      </p:sp>
    </p:spTree>
    <p:extLst>
      <p:ext uri="{BB962C8B-B14F-4D97-AF65-F5344CB8AC3E}">
        <p14:creationId xmlns:p14="http://schemas.microsoft.com/office/powerpoint/2010/main" val="464852681"/>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latin typeface="Adobe Caslon Pro Bold" panose="0205070206050A020403" pitchFamily="18" charset="0"/>
              </a:rPr>
              <a:t>Abstract keyword</a:t>
            </a:r>
            <a:endParaRPr lang="en-US" sz="5400" dirty="0">
              <a:latin typeface="Adobe Caslon Pro Bold" panose="0205070206050A020403" pitchFamily="18" charset="0"/>
            </a:endParaRPr>
          </a:p>
        </p:txBody>
      </p:sp>
      <p:sp>
        <p:nvSpPr>
          <p:cNvPr id="3" name="Content Placeholder 2"/>
          <p:cNvSpPr>
            <a:spLocks noGrp="1"/>
          </p:cNvSpPr>
          <p:nvPr>
            <p:ph idx="1"/>
          </p:nvPr>
        </p:nvSpPr>
        <p:spPr/>
        <p:txBody>
          <a:bodyPr>
            <a:normAutofit/>
          </a:bodyPr>
          <a:lstStyle/>
          <a:p>
            <a:r>
              <a:rPr lang="en-US" sz="2800" dirty="0">
                <a:latin typeface="Adobe Caslon Pro Bold" panose="0205070206050A020403" pitchFamily="18" charset="0"/>
              </a:rPr>
              <a:t>The abstract keyword in Java is used to declare a class or a method that cannot be instantiated directly or must be implemented by subclasses, respectively. It is a key part of Java's abstraction mechanism, allowing developers to define abstract classes and methods that provide a blueprint for other classes</a:t>
            </a:r>
            <a:r>
              <a:rPr lang="en-US" sz="2800" dirty="0" smtClean="0">
                <a:latin typeface="Adobe Caslon Pro Bold" panose="0205070206050A020403" pitchFamily="18" charset="0"/>
              </a:rPr>
              <a:t>.</a:t>
            </a:r>
          </a:p>
          <a:p>
            <a:r>
              <a:rPr lang="en-US" sz="2800" dirty="0" smtClean="0">
                <a:latin typeface="Adobe Caslon Pro Bold" panose="0205070206050A020403" pitchFamily="18" charset="0"/>
              </a:rPr>
              <a:t>Abstract void print status();</a:t>
            </a:r>
          </a:p>
          <a:p>
            <a:r>
              <a:rPr lang="en-US" sz="2800" dirty="0" smtClean="0">
                <a:latin typeface="Adobe Caslon Pro Bold" panose="0205070206050A020403" pitchFamily="18" charset="0"/>
              </a:rPr>
              <a:t>// no method body and abstract </a:t>
            </a:r>
            <a:endParaRPr lang="en-US" sz="2800" dirty="0">
              <a:latin typeface="Adobe Caslon Pro Bold" panose="0205070206050A020403" pitchFamily="18" charset="0"/>
            </a:endParaRPr>
          </a:p>
        </p:txBody>
      </p:sp>
    </p:spTree>
    <p:extLst>
      <p:ext uri="{BB962C8B-B14F-4D97-AF65-F5344CB8AC3E}">
        <p14:creationId xmlns:p14="http://schemas.microsoft.com/office/powerpoint/2010/main" val="63898940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800" dirty="0">
                <a:latin typeface="Adobe Caslon Pro Bold" panose="0205070206050A020403" pitchFamily="18" charset="0"/>
              </a:rPr>
              <a:t>I</a:t>
            </a:r>
            <a:r>
              <a:rPr lang="en-US" sz="8800" dirty="0" smtClean="0">
                <a:latin typeface="Adobe Caslon Pro Bold" panose="0205070206050A020403" pitchFamily="18" charset="0"/>
              </a:rPr>
              <a:t>nterfaces</a:t>
            </a:r>
            <a:endParaRPr lang="en-US" sz="8800" dirty="0">
              <a:latin typeface="Adobe Caslon Pro Bold" panose="0205070206050A020403" pitchFamily="18" charset="0"/>
            </a:endParaRPr>
          </a:p>
        </p:txBody>
      </p:sp>
      <p:sp>
        <p:nvSpPr>
          <p:cNvPr id="5" name="Rectangle 2"/>
          <p:cNvSpPr>
            <a:spLocks noGrp="1" noChangeArrowheads="1"/>
          </p:cNvSpPr>
          <p:nvPr>
            <p:ph idx="1"/>
          </p:nvPr>
        </p:nvSpPr>
        <p:spPr bwMode="auto">
          <a:xfrm rot="10800000" flipV="1">
            <a:off x="811368" y="1998452"/>
            <a:ext cx="8190963"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defTabSz="914400">
              <a:buClrTx/>
              <a:buSzTx/>
              <a:buNone/>
            </a:pPr>
            <a:r>
              <a:rPr lang="en-US" sz="2800" dirty="0">
                <a:solidFill>
                  <a:srgbClr val="2B2A29"/>
                </a:solidFill>
                <a:latin typeface="Adobe Caslon Pro Bold" panose="0205070206050A020403" pitchFamily="18" charset="0"/>
              </a:rPr>
              <a:t>An </a:t>
            </a:r>
            <a:r>
              <a:rPr lang="en-US" sz="2800" b="1" dirty="0">
                <a:solidFill>
                  <a:srgbClr val="2B2A29"/>
                </a:solidFill>
                <a:latin typeface="Adobe Caslon Pro Bold" panose="0205070206050A020403" pitchFamily="18" charset="0"/>
              </a:rPr>
              <a:t>interface in Java</a:t>
            </a:r>
            <a:r>
              <a:rPr lang="en-US" sz="2800" dirty="0">
                <a:solidFill>
                  <a:srgbClr val="2B2A29"/>
                </a:solidFill>
                <a:latin typeface="Adobe Caslon Pro Bold" panose="0205070206050A020403" pitchFamily="18" charset="0"/>
              </a:rPr>
              <a:t> is a blueprint of a class. It has static constants and abstract methods.</a:t>
            </a:r>
            <a:endParaRPr lang="en-US" sz="2800" dirty="0">
              <a:latin typeface="Adobe Caslon Pro Bold" panose="0205070206050A020403" pitchFamily="18" charset="0"/>
            </a:endParaRPr>
          </a:p>
          <a:p>
            <a:pPr marL="0" lvl="0" indent="0" defTabSz="914400">
              <a:buClrTx/>
              <a:buSzTx/>
              <a:buNone/>
            </a:pPr>
            <a:r>
              <a:rPr lang="en-US" sz="2800" dirty="0">
                <a:solidFill>
                  <a:srgbClr val="2B2A29"/>
                </a:solidFill>
                <a:latin typeface="Adobe Caslon Pro Bold" panose="0205070206050A020403" pitchFamily="18" charset="0"/>
              </a:rPr>
              <a:t>The interface in Java is </a:t>
            </a:r>
            <a:r>
              <a:rPr lang="en-US" sz="2800" i="1" dirty="0">
                <a:solidFill>
                  <a:srgbClr val="2B2A29"/>
                </a:solidFill>
                <a:latin typeface="Adobe Caslon Pro Bold" panose="0205070206050A020403" pitchFamily="18" charset="0"/>
              </a:rPr>
              <a:t>a mechanism to achieve </a:t>
            </a:r>
            <a:r>
              <a:rPr lang="en-US" sz="2800" i="1" dirty="0">
                <a:solidFill>
                  <a:srgbClr val="008000"/>
                </a:solidFill>
                <a:latin typeface="Adobe Caslon Pro Bold" panose="0205070206050A020403" pitchFamily="18" charset="0"/>
                <a:hlinkClick r:id="rId2"/>
              </a:rPr>
              <a:t>abstraction</a:t>
            </a:r>
            <a:r>
              <a:rPr lang="en-US" sz="2800" dirty="0">
                <a:solidFill>
                  <a:srgbClr val="2B2A29"/>
                </a:solidFill>
                <a:latin typeface="Adobe Caslon Pro Bold" panose="0205070206050A020403" pitchFamily="18" charset="0"/>
              </a:rPr>
              <a:t>. There can be only abstract methods in the Java interface, not method body. It is used to achieve abstraction and multiple </a:t>
            </a:r>
            <a:r>
              <a:rPr lang="en-US" sz="2800" dirty="0">
                <a:solidFill>
                  <a:srgbClr val="008000"/>
                </a:solidFill>
                <a:latin typeface="Adobe Caslon Pro Bold" panose="0205070206050A020403" pitchFamily="18" charset="0"/>
                <a:hlinkClick r:id="rId3"/>
              </a:rPr>
              <a:t>inheritance in Java</a:t>
            </a:r>
            <a:r>
              <a:rPr lang="en-US" sz="2800" dirty="0" smtClean="0">
                <a:solidFill>
                  <a:srgbClr val="2B2A29"/>
                </a:solidFill>
                <a:latin typeface="Adobe Caslon Pro Bold" panose="0205070206050A020403" pitchFamily="18" charset="0"/>
              </a:rPr>
              <a:t>.</a:t>
            </a:r>
          </a:p>
          <a:p>
            <a:pPr marL="0" lvl="0" indent="0" defTabSz="914400">
              <a:buClrTx/>
              <a:buSzTx/>
              <a:buNone/>
            </a:pPr>
            <a:endParaRPr lang="en-US" sz="2800" dirty="0">
              <a:latin typeface="Adobe Caslon Pro Bold" panose="0205070206050A020403" pitchFamily="18" charset="0"/>
            </a:endParaRPr>
          </a:p>
          <a:p>
            <a:pPr marL="0" lvl="0" indent="0" defTabSz="914400">
              <a:buClrTx/>
              <a:buSzTx/>
              <a:buNone/>
            </a:pPr>
            <a:r>
              <a:rPr lang="en-US" sz="2800" dirty="0">
                <a:solidFill>
                  <a:srgbClr val="2B2A29"/>
                </a:solidFill>
                <a:latin typeface="Adobe Caslon Pro Bold" panose="0205070206050A020403" pitchFamily="18" charset="0"/>
              </a:rPr>
              <a:t/>
            </a:r>
            <a:br>
              <a:rPr lang="en-US" sz="2800" dirty="0">
                <a:solidFill>
                  <a:srgbClr val="2B2A29"/>
                </a:solidFill>
                <a:latin typeface="Adobe Caslon Pro Bold" panose="0205070206050A020403" pitchFamily="18" charset="0"/>
              </a:rPr>
            </a:br>
            <a:endParaRPr lang="en-US" sz="2800" dirty="0">
              <a:latin typeface="Adobe Caslon Pro Bold" panose="0205070206050A020403" pitchFamily="18" charset="0"/>
            </a:endParaRPr>
          </a:p>
        </p:txBody>
      </p:sp>
    </p:spTree>
    <p:extLst>
      <p:ext uri="{BB962C8B-B14F-4D97-AF65-F5344CB8AC3E}">
        <p14:creationId xmlns:p14="http://schemas.microsoft.com/office/powerpoint/2010/main" val="152640410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latin typeface="Adobe Caslon Pro Bold" panose="0205070206050A020403" pitchFamily="18" charset="0"/>
              </a:rPr>
              <a:t>Use of interface</a:t>
            </a:r>
            <a:endParaRPr lang="en-US" sz="8000" dirty="0">
              <a:latin typeface="Adobe Caslon Pro Bold" panose="0205070206050A020403" pitchFamily="18" charset="0"/>
            </a:endParaRPr>
          </a:p>
        </p:txBody>
      </p:sp>
      <p:sp>
        <p:nvSpPr>
          <p:cNvPr id="3" name="Content Placeholder 2"/>
          <p:cNvSpPr>
            <a:spLocks noGrp="1"/>
          </p:cNvSpPr>
          <p:nvPr>
            <p:ph idx="1"/>
          </p:nvPr>
        </p:nvSpPr>
        <p:spPr>
          <a:xfrm>
            <a:off x="677334" y="1657418"/>
            <a:ext cx="9632886" cy="3880773"/>
          </a:xfrm>
        </p:spPr>
        <p:txBody>
          <a:bodyPr/>
          <a:lstStyle/>
          <a:p>
            <a:r>
              <a:rPr lang="en-US" dirty="0">
                <a:latin typeface="Adobe Caslon Pro Bold" panose="0205070206050A020403" pitchFamily="18" charset="0"/>
              </a:rPr>
              <a:t>There are mainly three reasons to use interface. They are given below.</a:t>
            </a:r>
          </a:p>
          <a:p>
            <a:r>
              <a:rPr lang="en-US" dirty="0">
                <a:latin typeface="Adobe Caslon Pro Bold" panose="0205070206050A020403" pitchFamily="18" charset="0"/>
              </a:rPr>
              <a:t>It is used to achieve abstraction.</a:t>
            </a:r>
          </a:p>
          <a:p>
            <a:r>
              <a:rPr lang="en-US" dirty="0">
                <a:latin typeface="Adobe Caslon Pro Bold" panose="0205070206050A020403" pitchFamily="18" charset="0"/>
              </a:rPr>
              <a:t>By interface, we can support the functionality of multiple inheritance.</a:t>
            </a:r>
          </a:p>
          <a:p>
            <a:r>
              <a:rPr lang="en-US" dirty="0">
                <a:latin typeface="Adobe Caslon Pro Bold" panose="0205070206050A020403" pitchFamily="18" charset="0"/>
              </a:rPr>
              <a:t>It can be used to achieve loose coupling.</a:t>
            </a:r>
          </a:p>
          <a:p>
            <a:endParaRPr lang="en-US" dirty="0"/>
          </a:p>
          <a:p>
            <a:endParaRPr lang="en-US" dirty="0"/>
          </a:p>
        </p:txBody>
      </p:sp>
      <p:pic>
        <p:nvPicPr>
          <p:cNvPr id="4098" name="Picture 2" descr="Why use Java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240" y="3385713"/>
            <a:ext cx="4379073" cy="2976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60320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Adobe Caslon Pro Bold" panose="0205070206050A020403" pitchFamily="18" charset="0"/>
              </a:rPr>
              <a:t>Declare interface</a:t>
            </a:r>
            <a:endParaRPr lang="en-US" sz="6000" dirty="0">
              <a:latin typeface="Adobe Caslon Pro Bold" panose="0205070206050A020403" pitchFamily="18" charset="0"/>
            </a:endParaRPr>
          </a:p>
        </p:txBody>
      </p:sp>
      <p:sp>
        <p:nvSpPr>
          <p:cNvPr id="3" name="Content Placeholder 2"/>
          <p:cNvSpPr>
            <a:spLocks noGrp="1"/>
          </p:cNvSpPr>
          <p:nvPr>
            <p:ph idx="1"/>
          </p:nvPr>
        </p:nvSpPr>
        <p:spPr/>
        <p:txBody>
          <a:bodyPr>
            <a:normAutofit fontScale="77500" lnSpcReduction="20000"/>
          </a:bodyPr>
          <a:lstStyle/>
          <a:p>
            <a:r>
              <a:rPr lang="en-US" sz="2400" dirty="0">
                <a:latin typeface="Adobe Caslon Pro Bold" panose="0205070206050A020403" pitchFamily="18" charset="0"/>
              </a:rPr>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r>
              <a:rPr lang="en-US" sz="2400" dirty="0" smtClean="0">
                <a:latin typeface="Adobe Caslon Pro Bold" panose="0205070206050A020403" pitchFamily="18" charset="0"/>
              </a:rPr>
              <a:t>.</a:t>
            </a:r>
          </a:p>
          <a:p>
            <a:r>
              <a:rPr lang="en-US" sz="2400" dirty="0" smtClean="0">
                <a:latin typeface="Adobe Caslon Pro Bold" panose="0205070206050A020403" pitchFamily="18" charset="0"/>
              </a:rPr>
              <a:t>Syntax:</a:t>
            </a:r>
          </a:p>
          <a:p>
            <a:pPr marL="0" indent="0">
              <a:buNone/>
            </a:pPr>
            <a:r>
              <a:rPr lang="en-US" sz="2400" dirty="0">
                <a:latin typeface="Adobe Caslon Pro Bold" panose="0205070206050A020403" pitchFamily="18" charset="0"/>
              </a:rPr>
              <a:t>interface &lt;</a:t>
            </a:r>
            <a:r>
              <a:rPr lang="en-US" sz="2400" dirty="0" err="1">
                <a:latin typeface="Adobe Caslon Pro Bold" panose="0205070206050A020403" pitchFamily="18" charset="0"/>
              </a:rPr>
              <a:t>interface_name</a:t>
            </a:r>
            <a:r>
              <a:rPr lang="en-US" sz="2400" dirty="0">
                <a:latin typeface="Adobe Caslon Pro Bold" panose="0205070206050A020403" pitchFamily="18" charset="0"/>
              </a:rPr>
              <a:t>&gt;{  </a:t>
            </a:r>
          </a:p>
          <a:p>
            <a:pPr marL="0" indent="0">
              <a:buNone/>
            </a:pPr>
            <a:r>
              <a:rPr lang="en-US" sz="2400" dirty="0">
                <a:latin typeface="Adobe Caslon Pro Bold" panose="0205070206050A020403" pitchFamily="18" charset="0"/>
              </a:rPr>
              <a:t>      </a:t>
            </a:r>
          </a:p>
          <a:p>
            <a:pPr marL="0" indent="0">
              <a:buNone/>
            </a:pPr>
            <a:r>
              <a:rPr lang="en-US" sz="2400" dirty="0">
                <a:latin typeface="Adobe Caslon Pro Bold" panose="0205070206050A020403" pitchFamily="18" charset="0"/>
              </a:rPr>
              <a:t>    // declare constant fields  </a:t>
            </a:r>
          </a:p>
          <a:p>
            <a:pPr marL="0" indent="0">
              <a:buNone/>
            </a:pPr>
            <a:r>
              <a:rPr lang="en-US" sz="2400" dirty="0">
                <a:latin typeface="Adobe Caslon Pro Bold" panose="0205070206050A020403" pitchFamily="18" charset="0"/>
              </a:rPr>
              <a:t>    // declare methods that abstract   </a:t>
            </a:r>
          </a:p>
          <a:p>
            <a:pPr marL="0" indent="0">
              <a:buNone/>
            </a:pPr>
            <a:r>
              <a:rPr lang="en-US" sz="2400" dirty="0">
                <a:latin typeface="Adobe Caslon Pro Bold" panose="0205070206050A020403" pitchFamily="18" charset="0"/>
              </a:rPr>
              <a:t>    // by default.  </a:t>
            </a:r>
          </a:p>
          <a:p>
            <a:pPr marL="0" indent="0">
              <a:buNone/>
            </a:pPr>
            <a:r>
              <a:rPr lang="en-US" sz="2400" dirty="0">
                <a:latin typeface="Adobe Caslon Pro Bold" panose="0205070206050A020403" pitchFamily="18" charset="0"/>
              </a:rPr>
              <a:t>}  </a:t>
            </a:r>
          </a:p>
          <a:p>
            <a:endParaRPr lang="en-US" sz="2400" dirty="0">
              <a:latin typeface="Adobe Caslon Pro Bold" panose="0205070206050A020403" pitchFamily="18" charset="0"/>
            </a:endParaRPr>
          </a:p>
        </p:txBody>
      </p:sp>
    </p:spTree>
    <p:extLst>
      <p:ext uri="{BB962C8B-B14F-4D97-AF65-F5344CB8AC3E}">
        <p14:creationId xmlns:p14="http://schemas.microsoft.com/office/powerpoint/2010/main" val="236944689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227" y="186155"/>
            <a:ext cx="8596668" cy="1320800"/>
          </a:xfrm>
        </p:spPr>
        <p:txBody>
          <a:bodyPr>
            <a:normAutofit fontScale="90000"/>
          </a:bodyPr>
          <a:lstStyle/>
          <a:p>
            <a:pPr lvl="0" algn="ctr"/>
            <a:r>
              <a:rPr lang="en-US" sz="6000" dirty="0">
                <a:solidFill>
                  <a:schemeClr val="accent1">
                    <a:lumMod val="75000"/>
                  </a:schemeClr>
                </a:solidFill>
                <a:latin typeface="Adobe Caslon Pro Bold" panose="0205070206050A020403" pitchFamily="18" charset="0"/>
              </a:rPr>
              <a:t>Multiple inheritance in Java by interface</a:t>
            </a:r>
            <a:br>
              <a:rPr lang="en-US" sz="6000" dirty="0">
                <a:solidFill>
                  <a:schemeClr val="accent1">
                    <a:lumMod val="75000"/>
                  </a:schemeClr>
                </a:solidFill>
                <a:latin typeface="Adobe Caslon Pro Bold" panose="0205070206050A020403" pitchFamily="18" charset="0"/>
              </a:rPr>
            </a:br>
            <a:endParaRPr lang="en-US" sz="6000" dirty="0">
              <a:solidFill>
                <a:schemeClr val="accent1">
                  <a:lumMod val="75000"/>
                </a:schemeClr>
              </a:solidFill>
              <a:latin typeface="Adobe Caslon Pro Bold" panose="0205070206050A020403" pitchFamily="18" charset="0"/>
            </a:endParaRPr>
          </a:p>
        </p:txBody>
      </p:sp>
      <p:sp>
        <p:nvSpPr>
          <p:cNvPr id="3" name="Content Placeholder 2"/>
          <p:cNvSpPr>
            <a:spLocks noGrp="1"/>
          </p:cNvSpPr>
          <p:nvPr>
            <p:ph idx="1"/>
          </p:nvPr>
        </p:nvSpPr>
        <p:spPr>
          <a:xfrm>
            <a:off x="1823554" y="5238641"/>
            <a:ext cx="7432083" cy="3671880"/>
          </a:xfrm>
        </p:spPr>
        <p:txBody>
          <a:bodyPr>
            <a:normAutofit fontScale="92500" lnSpcReduction="10000"/>
          </a:bodyPr>
          <a:lstStyle/>
          <a:p>
            <a:pPr marL="0" lvl="0" indent="0" defTabSz="914400" eaLnBrk="0" fontAlgn="base" hangingPunct="0">
              <a:spcBef>
                <a:spcPct val="0"/>
              </a:spcBef>
              <a:spcAft>
                <a:spcPct val="0"/>
              </a:spcAft>
              <a:buClrTx/>
              <a:buSzTx/>
              <a:buNone/>
            </a:pPr>
            <a:r>
              <a:rPr lang="en-US" sz="3200" dirty="0" smtClean="0">
                <a:solidFill>
                  <a:schemeClr val="tx1"/>
                </a:solidFill>
                <a:latin typeface="Arial" panose="020B0604020202020204" pitchFamily="34" charset="0"/>
              </a:rPr>
              <a:t>  </a:t>
            </a:r>
            <a:r>
              <a:rPr lang="en-US" sz="28100" dirty="0" smtClean="0">
                <a:solidFill>
                  <a:schemeClr val="tx1"/>
                </a:solidFill>
                <a:latin typeface="Arial" panose="020B0604020202020204" pitchFamily="34" charset="0"/>
              </a:rPr>
              <a:t> </a:t>
            </a:r>
            <a:endParaRPr lang="en-US" sz="3200" dirty="0">
              <a:solidFill>
                <a:schemeClr val="tx1"/>
              </a:solidFill>
              <a:latin typeface="Arial" panose="020B0604020202020204" pitchFamily="34" charset="0"/>
            </a:endParaRPr>
          </a:p>
          <a:p>
            <a:endParaRPr lang="en-US" dirty="0"/>
          </a:p>
        </p:txBody>
      </p:sp>
      <p:sp>
        <p:nvSpPr>
          <p:cNvPr id="4" name="Rectangle 1"/>
          <p:cNvSpPr>
            <a:spLocks noChangeArrowheads="1"/>
          </p:cNvSpPr>
          <p:nvPr/>
        </p:nvSpPr>
        <p:spPr bwMode="auto">
          <a:xfrm>
            <a:off x="1146220" y="3109680"/>
            <a:ext cx="1054035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122" name="Picture 2" descr=" multiple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13" y="3015786"/>
            <a:ext cx="6752511" cy="268608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16365" y="1847677"/>
            <a:ext cx="6583009" cy="1015663"/>
          </a:xfrm>
          <a:prstGeom prst="rect">
            <a:avLst/>
          </a:prstGeom>
        </p:spPr>
        <p:txBody>
          <a:bodyPr wrap="square">
            <a:spAutoFit/>
          </a:bodyPr>
          <a:lstStyle/>
          <a:p>
            <a:pPr lvl="0" defTabSz="914400" eaLnBrk="0" fontAlgn="base" hangingPunct="0">
              <a:spcBef>
                <a:spcPct val="0"/>
              </a:spcBef>
              <a:spcAft>
                <a:spcPct val="0"/>
              </a:spcAft>
            </a:pPr>
            <a:r>
              <a:rPr lang="en-US" sz="2000" dirty="0">
                <a:solidFill>
                  <a:srgbClr val="2B2A29"/>
                </a:solidFill>
                <a:latin typeface="Adobe Caslon Pro Bold" panose="0205070206050A020403" pitchFamily="18" charset="0"/>
              </a:rPr>
              <a:t>If a class implements multiple interfaces, or an interface extends multiple interfaces, it is known as multiple inheritance.</a:t>
            </a:r>
            <a:endParaRPr lang="en-US" sz="2000" dirty="0">
              <a:latin typeface="Adobe Caslon Pro Bold" panose="0205070206050A020403" pitchFamily="18" charset="0"/>
            </a:endParaRPr>
          </a:p>
        </p:txBody>
      </p:sp>
    </p:spTree>
    <p:extLst>
      <p:ext uri="{BB962C8B-B14F-4D97-AF65-F5344CB8AC3E}">
        <p14:creationId xmlns:p14="http://schemas.microsoft.com/office/powerpoint/2010/main" val="224119542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latin typeface="Adobe Caslon Pro Bold" panose="0205070206050A020403" pitchFamily="18" charset="0"/>
              </a:rPr>
              <a:t>Difference between abstract class and interface</a:t>
            </a:r>
            <a:endParaRPr lang="en-US" sz="3200" dirty="0">
              <a:latin typeface="Adobe Caslon Pro Bold" panose="0205070206050A020403" pitchFamily="18" charset="0"/>
            </a:endParaRPr>
          </a:p>
        </p:txBody>
      </p:sp>
      <p:sp>
        <p:nvSpPr>
          <p:cNvPr id="3" name="Content Placeholder 2"/>
          <p:cNvSpPr>
            <a:spLocks noGrp="1"/>
          </p:cNvSpPr>
          <p:nvPr>
            <p:ph idx="1"/>
          </p:nvPr>
        </p:nvSpPr>
        <p:spPr/>
        <p:txBody>
          <a:bodyPr/>
          <a:lstStyle/>
          <a:p>
            <a:r>
              <a:rPr lang="en-US" sz="3200" dirty="0">
                <a:latin typeface="Adobe Caslon Pro Bold" panose="0205070206050A020403" pitchFamily="18" charset="0"/>
              </a:rPr>
              <a:t>Abstract class and interface both are used to achieve abstraction where we can declare the abstract methods. Abstract class and interface both can't be instantiated.</a:t>
            </a:r>
          </a:p>
          <a:p>
            <a:r>
              <a:rPr lang="en-US" sz="3200" dirty="0">
                <a:latin typeface="Adobe Caslon Pro Bold" panose="0205070206050A020403" pitchFamily="18" charset="0"/>
              </a:rPr>
              <a:t>But there are many differences between abstract class and interface that are given </a:t>
            </a:r>
            <a:r>
              <a:rPr lang="en-US" sz="3200" dirty="0" smtClean="0">
                <a:latin typeface="Adobe Caslon Pro Bold" panose="0205070206050A020403" pitchFamily="18" charset="0"/>
              </a:rPr>
              <a:t>slide.</a:t>
            </a:r>
            <a:endParaRPr lang="en-US" sz="3200" dirty="0">
              <a:latin typeface="Adobe Caslon Pro Bold" panose="0205070206050A020403" pitchFamily="18" charset="0"/>
            </a:endParaRPr>
          </a:p>
          <a:p>
            <a:endParaRPr lang="en-US" dirty="0"/>
          </a:p>
        </p:txBody>
      </p:sp>
    </p:spTree>
    <p:extLst>
      <p:ext uri="{BB962C8B-B14F-4D97-AF65-F5344CB8AC3E}">
        <p14:creationId xmlns:p14="http://schemas.microsoft.com/office/powerpoint/2010/main" val="782220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TotalTime>
  <Words>260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Adobe Caslon Pro Bold</vt:lpstr>
      <vt:lpstr>Arial</vt:lpstr>
      <vt:lpstr>Trebuchet MS</vt:lpstr>
      <vt:lpstr>Wingdings 3</vt:lpstr>
      <vt:lpstr>Facet</vt:lpstr>
      <vt:lpstr>Abstract class</vt:lpstr>
      <vt:lpstr>Abstract Classes</vt:lpstr>
      <vt:lpstr>Abstract class are follow:</vt:lpstr>
      <vt:lpstr>Abstract keyword</vt:lpstr>
      <vt:lpstr>Interfaces</vt:lpstr>
      <vt:lpstr>Use of interface</vt:lpstr>
      <vt:lpstr>Declare interface</vt:lpstr>
      <vt:lpstr>Multiple inheritance in Java by interface </vt:lpstr>
      <vt:lpstr>Difference between abstract class and interface</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dc:title>
  <dc:creator>Welcome</dc:creator>
  <cp:lastModifiedBy>Welcome</cp:lastModifiedBy>
  <cp:revision>10</cp:revision>
  <dcterms:created xsi:type="dcterms:W3CDTF">2024-11-10T04:34:45Z</dcterms:created>
  <dcterms:modified xsi:type="dcterms:W3CDTF">2024-11-10T13:03:09Z</dcterms:modified>
</cp:coreProperties>
</file>