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>
                <a:latin typeface="Adobe Caslon Pro Bold" panose="0205070206050A020403" pitchFamily="18" charset="0"/>
              </a:rPr>
              <a:t>Java strings</a:t>
            </a:r>
            <a:endParaRPr lang="en-US" sz="8800" dirty="0">
              <a:latin typeface="Adobe Caslon Pro Bold" panose="0205070206050A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dobe Caslon Pro Bold" panose="0205070206050A020403" pitchFamily="18" charset="0"/>
              </a:rPr>
              <a:t>In java string is basically an object that represents </a:t>
            </a:r>
            <a:r>
              <a:rPr lang="en-US" sz="3200" dirty="0" err="1" smtClean="0">
                <a:latin typeface="Adobe Caslon Pro Bold" panose="0205070206050A020403" pitchFamily="18" charset="0"/>
              </a:rPr>
              <a:t>sequenceof</a:t>
            </a:r>
            <a:r>
              <a:rPr lang="en-US" sz="3200" dirty="0" smtClean="0">
                <a:latin typeface="Adobe Caslon Pro Bold" panose="0205070206050A020403" pitchFamily="18" charset="0"/>
              </a:rPr>
              <a:t> char values and strings object are </a:t>
            </a:r>
            <a:r>
              <a:rPr lang="en-US" sz="3200" dirty="0" err="1" smtClean="0">
                <a:latin typeface="Adobe Caslon Pro Bold" panose="0205070206050A020403" pitchFamily="18" charset="0"/>
              </a:rPr>
              <a:t>inmutable</a:t>
            </a:r>
            <a:r>
              <a:rPr lang="en-US" sz="3200" dirty="0" smtClean="0">
                <a:latin typeface="Adobe Caslon Pro Bold" panose="0205070206050A020403" pitchFamily="18" charset="0"/>
              </a:rPr>
              <a:t> </a:t>
            </a:r>
            <a:r>
              <a:rPr lang="en-US" sz="3200" dirty="0">
                <a:latin typeface="Adobe Caslon Pro Bold" panose="0205070206050A020403" pitchFamily="18" charset="0"/>
              </a:rPr>
              <a:t>(</a:t>
            </a:r>
            <a:r>
              <a:rPr lang="en-US" sz="3200" dirty="0" smtClean="0">
                <a:latin typeface="Adobe Caslon Pro Bold" panose="0205070206050A020403" pitchFamily="18" charset="0"/>
              </a:rPr>
              <a:t>cannot modified)</a:t>
            </a:r>
            <a:endParaRPr lang="en-US" sz="32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9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dobe Caslon Pro Bold" panose="0205070206050A020403" pitchFamily="18" charset="0"/>
              </a:rPr>
              <a:t>Substring(</a:t>
            </a:r>
            <a:r>
              <a:rPr lang="en-US" sz="2400" b="1" dirty="0" err="1" smtClean="0">
                <a:latin typeface="Adobe Caslon Pro Bold" panose="0205070206050A020403" pitchFamily="18" charset="0"/>
              </a:rPr>
              <a:t>int</a:t>
            </a:r>
            <a:r>
              <a:rPr lang="en-US" sz="2400" b="1" dirty="0" smtClean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beginIndex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sz="2400" dirty="0">
                <a:latin typeface="Adobe Caslon Pro Bold" panose="0205070206050A020403" pitchFamily="18" charset="0"/>
              </a:rPr>
              <a:t>Returns a new string that is a substring of the original string starting from the specified </a:t>
            </a:r>
            <a:r>
              <a:rPr lang="en-US" sz="2400" dirty="0" err="1">
                <a:latin typeface="Adobe Caslon Pro Bold" panose="0205070206050A020403" pitchFamily="18" charset="0"/>
              </a:rPr>
              <a:t>beginIndex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r>
              <a:rPr lang="en-US" sz="2400" b="1" dirty="0">
                <a:latin typeface="Adobe Caslon Pro Bold" panose="0205070206050A020403" pitchFamily="18" charset="0"/>
              </a:rPr>
              <a:t>substring(</a:t>
            </a:r>
            <a:r>
              <a:rPr lang="en-US" sz="2400" b="1" dirty="0" err="1">
                <a:latin typeface="Adobe Caslon Pro Bold" panose="0205070206050A020403" pitchFamily="18" charset="0"/>
              </a:rPr>
              <a:t>int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beginIndex</a:t>
            </a:r>
            <a:r>
              <a:rPr lang="en-US" sz="2400" b="1" dirty="0">
                <a:latin typeface="Adobe Caslon Pro Bold" panose="0205070206050A020403" pitchFamily="18" charset="0"/>
              </a:rPr>
              <a:t>, </a:t>
            </a:r>
            <a:r>
              <a:rPr lang="en-US" sz="2400" b="1" dirty="0" err="1">
                <a:latin typeface="Adobe Caslon Pro Bold" panose="0205070206050A020403" pitchFamily="18" charset="0"/>
              </a:rPr>
              <a:t>int</a:t>
            </a:r>
            <a:r>
              <a:rPr lang="en-US" sz="2400" b="1" dirty="0">
                <a:latin typeface="Adobe Caslon Pro Bold" panose="0205070206050A020403" pitchFamily="18" charset="0"/>
              </a:rPr>
              <a:t> </a:t>
            </a:r>
            <a:r>
              <a:rPr lang="en-US" sz="2400" b="1" dirty="0" err="1">
                <a:latin typeface="Adobe Caslon Pro Bold" panose="0205070206050A020403" pitchFamily="18" charset="0"/>
              </a:rPr>
              <a:t>endIndex</a:t>
            </a:r>
            <a:r>
              <a:rPr lang="en-US" sz="2400" b="1" dirty="0">
                <a:latin typeface="Adobe Caslon Pro Bold" panose="0205070206050A020403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Returns a substring of the original string starting from </a:t>
            </a:r>
            <a:r>
              <a:rPr lang="en-US" sz="2400" dirty="0" err="1">
                <a:latin typeface="Adobe Caslon Pro Bold" panose="0205070206050A020403" pitchFamily="18" charset="0"/>
              </a:rPr>
              <a:t>beginIndex</a:t>
            </a:r>
            <a:r>
              <a:rPr lang="en-US" sz="2400" dirty="0">
                <a:latin typeface="Adobe Caslon Pro Bold" panose="0205070206050A020403" pitchFamily="18" charset="0"/>
              </a:rPr>
              <a:t> and ending just before </a:t>
            </a:r>
            <a:r>
              <a:rPr lang="en-US" sz="2400" dirty="0" err="1">
                <a:latin typeface="Adobe Caslon Pro Bold" panose="0205070206050A020403" pitchFamily="18" charset="0"/>
              </a:rPr>
              <a:t>endIndex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Ex:</a:t>
            </a:r>
          </a:p>
          <a:p>
            <a:pPr marL="457200" lvl="1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String </a:t>
            </a:r>
            <a:r>
              <a:rPr lang="en-US" sz="2400" dirty="0" err="1">
                <a:latin typeface="Adobe Caslon Pro Bold" panose="0205070206050A020403" pitchFamily="18" charset="0"/>
              </a:rPr>
              <a:t>myStr</a:t>
            </a:r>
            <a:r>
              <a:rPr lang="en-US" sz="2400" dirty="0">
                <a:latin typeface="Adobe Caslon Pro Bold" panose="0205070206050A020403" pitchFamily="18" charset="0"/>
              </a:rPr>
              <a:t> = "Hello, World</a:t>
            </a:r>
            <a:r>
              <a:rPr lang="en-US" sz="2400" dirty="0" smtClean="0">
                <a:latin typeface="Adobe Caslon Pro Bold" panose="0205070206050A020403" pitchFamily="18" charset="0"/>
              </a:rPr>
              <a:t>!";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Adobe Caslon Pro Bold" panose="0205070206050A020403" pitchFamily="18" charset="0"/>
              </a:rPr>
              <a:t>System.out.println</a:t>
            </a:r>
            <a:r>
              <a:rPr lang="en-US" sz="2400" dirty="0" smtClean="0">
                <a:latin typeface="Adobe Caslon Pro Bold" panose="0205070206050A020403" pitchFamily="18" charset="0"/>
              </a:rPr>
              <a:t>(</a:t>
            </a:r>
            <a:r>
              <a:rPr lang="en-US" sz="2400" dirty="0" err="1" smtClean="0">
                <a:latin typeface="Adobe Caslon Pro Bold" panose="0205070206050A020403" pitchFamily="18" charset="0"/>
              </a:rPr>
              <a:t>myStr.substring</a:t>
            </a:r>
            <a:r>
              <a:rPr lang="en-US" sz="2400" dirty="0" smtClean="0">
                <a:latin typeface="Adobe Caslon Pro Bold" panose="0205070206050A020403" pitchFamily="18" charset="0"/>
              </a:rPr>
              <a:t>(7</a:t>
            </a:r>
            <a:r>
              <a:rPr lang="en-US" sz="2400" dirty="0">
                <a:latin typeface="Adobe Caslon Pro Bold" panose="0205070206050A020403" pitchFamily="18" charset="0"/>
              </a:rPr>
              <a:t>, 12</a:t>
            </a:r>
            <a:r>
              <a:rPr lang="en-US" sz="2400" dirty="0" smtClean="0">
                <a:latin typeface="Adobe Caslon Pro Bold" panose="0205070206050A020403" pitchFamily="18" charset="0"/>
              </a:rPr>
              <a:t>))</a:t>
            </a:r>
          </a:p>
          <a:p>
            <a:pPr marL="457200" lvl="1" indent="0">
              <a:buNone/>
            </a:pPr>
            <a:endParaRPr lang="en-US" sz="2400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4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4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9976" y="787791"/>
            <a:ext cx="828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lgerian" panose="04020705040A02060702" pitchFamily="82" charset="0"/>
              </a:rPr>
              <a:t>Thank you</a:t>
            </a:r>
            <a:endParaRPr lang="en-US" sz="72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88923" y="2560321"/>
            <a:ext cx="4501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lgerian" panose="04020705040A02060702" pitchFamily="82" charset="0"/>
              </a:rPr>
              <a:t>Presented by</a:t>
            </a:r>
          </a:p>
          <a:p>
            <a:pPr algn="ctr"/>
            <a:r>
              <a:rPr lang="en-US" sz="3200" dirty="0" err="1" smtClean="0">
                <a:latin typeface="Adobe Garamond Pro Bold" panose="02020702060506020403" pitchFamily="18" charset="0"/>
              </a:rPr>
              <a:t>Kalaiyarasi</a:t>
            </a:r>
            <a:r>
              <a:rPr lang="en-US" sz="3200" dirty="0" smtClean="0">
                <a:latin typeface="Adobe Garamond Pro Bold" panose="02020702060506020403" pitchFamily="18" charset="0"/>
              </a:rPr>
              <a:t> K</a:t>
            </a:r>
            <a:endParaRPr lang="en-US" sz="3200" dirty="0"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1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strings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dobe Caslon Pro Bold" panose="0205070206050A020403" pitchFamily="18" charset="0"/>
              </a:rPr>
              <a:t>Java has a lot of strings that allow us to work with strings. in this reference page, you will find all the string methods available in java. For </a:t>
            </a:r>
            <a:r>
              <a:rPr lang="en-US" sz="3200" dirty="0" err="1" smtClean="0">
                <a:latin typeface="Adobe Caslon Pro Bold" panose="0205070206050A020403" pitchFamily="18" charset="0"/>
              </a:rPr>
              <a:t>example,if</a:t>
            </a:r>
            <a:r>
              <a:rPr lang="en-US" sz="3200" dirty="0" smtClean="0">
                <a:latin typeface="Adobe Caslon Pro Bold" panose="0205070206050A020403" pitchFamily="18" charset="0"/>
              </a:rPr>
              <a:t> you need to find the length of a string, use the length()method.</a:t>
            </a:r>
            <a:endParaRPr lang="en-US" sz="32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1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Adobe Caslon Pro Bold" panose="0205070206050A020403" pitchFamily="18" charset="0"/>
              </a:rPr>
              <a:t>Length</a:t>
            </a:r>
          </a:p>
          <a:p>
            <a:pPr marL="0" indent="0">
              <a:buNone/>
            </a:pPr>
            <a:r>
              <a:rPr lang="en-US" sz="2800" dirty="0">
                <a:latin typeface="Adobe Caslon Pro Bold" panose="0205070206050A020403" pitchFamily="18" charset="0"/>
              </a:rPr>
              <a:t>The length is the number of characters that a given string contains. Java has a length() method that gives the number of characters in a </a:t>
            </a:r>
            <a:r>
              <a:rPr lang="en-US" sz="2800" dirty="0" smtClean="0">
                <a:latin typeface="Adobe Caslon Pro Bold" panose="0205070206050A020403" pitchFamily="18" charset="0"/>
              </a:rPr>
              <a:t>String</a:t>
            </a:r>
            <a:endParaRPr lang="en-US" sz="2800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800" dirty="0" smtClean="0">
                <a:latin typeface="Adobe Caslon Pro Bold" panose="0205070206050A020403" pitchFamily="18" charset="0"/>
              </a:rPr>
              <a:t>String </a:t>
            </a:r>
            <a:r>
              <a:rPr lang="en-US" sz="2800" dirty="0" err="1" smtClean="0">
                <a:latin typeface="Adobe Caslon Pro Bold" panose="0205070206050A020403" pitchFamily="18" charset="0"/>
              </a:rPr>
              <a:t>str</a:t>
            </a:r>
            <a:r>
              <a:rPr lang="en-US" sz="2800" dirty="0" smtClean="0">
                <a:latin typeface="Adobe Caslon Pro Bold" panose="0205070206050A020403" pitchFamily="18" charset="0"/>
              </a:rPr>
              <a:t>=“Hello”;</a:t>
            </a:r>
          </a:p>
          <a:p>
            <a:pPr marL="0" indent="0">
              <a:buNone/>
            </a:pPr>
            <a:r>
              <a:rPr lang="en-US" sz="2800" dirty="0" err="1" smtClean="0">
                <a:latin typeface="Adobe Caslon Pro Bold" panose="0205070206050A020403" pitchFamily="18" charset="0"/>
              </a:rPr>
              <a:t>str.length</a:t>
            </a:r>
            <a:r>
              <a:rPr lang="en-US" sz="2800" dirty="0" smtClean="0">
                <a:latin typeface="Adobe Caslon Pro Bold" panose="0205070206050A020403" pitchFamily="18" charset="0"/>
              </a:rPr>
              <a:t>();//5</a:t>
            </a:r>
            <a:endParaRPr lang="en-US" sz="28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67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Adobe Caslon Pro Bold" panose="0205070206050A020403" pitchFamily="18" charset="0"/>
              </a:rPr>
              <a:t>Concatenation</a:t>
            </a:r>
            <a:endParaRPr lang="en-US" sz="24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	Although </a:t>
            </a:r>
            <a:r>
              <a:rPr lang="en-US" sz="2400" dirty="0">
                <a:latin typeface="Adobe Caslon Pro Bold" panose="0205070206050A020403" pitchFamily="18" charset="0"/>
              </a:rPr>
              <a:t>Java uses a ‘+’ operator for concatenating two or more strings. A </a:t>
            </a:r>
            <a:r>
              <a:rPr lang="en-US" sz="2400" dirty="0" err="1">
                <a:latin typeface="Adobe Caslon Pro Bold" panose="0205070206050A020403" pitchFamily="18" charset="0"/>
              </a:rPr>
              <a:t>concat</a:t>
            </a:r>
            <a:r>
              <a:rPr lang="en-US" sz="2400" dirty="0">
                <a:latin typeface="Adobe Caslon Pro Bold" panose="0205070206050A020403" pitchFamily="18" charset="0"/>
              </a:rPr>
              <a:t>() is an inbuilt method for String concatenation in Java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String str1=“hello”;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String str2=“world”;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str1.concat(str2);//hello world</a:t>
            </a:r>
          </a:p>
          <a:p>
            <a:pPr marL="0" indent="0">
              <a:buNone/>
            </a:pPr>
            <a:endParaRPr lang="en-US" sz="2400" dirty="0">
              <a:latin typeface="Adobe Caslon Pro Bold" panose="0205070206050A020403" pitchFamily="18" charset="0"/>
            </a:endParaRPr>
          </a:p>
          <a:p>
            <a:endParaRPr lang="en-US" sz="24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141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sz="2400" b="1" dirty="0" err="1">
                <a:latin typeface="Adobe Caslon Pro Bold" panose="0205070206050A020403" pitchFamily="18" charset="0"/>
              </a:rPr>
              <a:t>CharArray</a:t>
            </a:r>
            <a:r>
              <a:rPr lang="en-US" sz="2400" b="1" dirty="0">
                <a:latin typeface="Adobe Caslon Pro Bold" panose="0205070206050A0204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	This </a:t>
            </a:r>
            <a:r>
              <a:rPr lang="en-US" sz="2400" dirty="0">
                <a:latin typeface="Adobe Caslon Pro Bold" panose="0205070206050A020403" pitchFamily="18" charset="0"/>
              </a:rPr>
              <a:t>method is used to convert all the characters of a string into a Character Array. This is widely used in the String manipulation programs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 String str1="Hello</a:t>
            </a:r>
            <a:r>
              <a:rPr lang="en-US" sz="2400" dirty="0" smtClean="0">
                <a:latin typeface="Adobe Caslon Pro Bold" panose="0205070206050A020403" pitchFamily="18" charset="0"/>
              </a:rPr>
              <a:t>";</a:t>
            </a:r>
          </a:p>
          <a:p>
            <a:pPr marL="0" indent="0">
              <a:buNone/>
            </a:pPr>
            <a:r>
              <a:rPr lang="pt-BR" sz="2400" dirty="0">
                <a:latin typeface="Adobe Caslon Pro Bold" panose="0205070206050A020403" pitchFamily="18" charset="0"/>
              </a:rPr>
              <a:t>str1.toCharArray(); // H  e  l  l  o</a:t>
            </a:r>
            <a:endParaRPr lang="en-US" sz="2400" dirty="0">
              <a:latin typeface="Adobe Caslon Pro Bold" panose="0205070206050A020403" pitchFamily="18" charset="0"/>
            </a:endParaRPr>
          </a:p>
          <a:p>
            <a:endParaRPr lang="en-US" sz="24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531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 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dobe Caslon Pro Bold" panose="0205070206050A020403" pitchFamily="18" charset="0"/>
              </a:rPr>
              <a:t> </a:t>
            </a:r>
            <a:r>
              <a:rPr lang="en-US" sz="3600" b="1" dirty="0" err="1">
                <a:latin typeface="Adobe Caslon Pro Bold" panose="0205070206050A020403" pitchFamily="18" charset="0"/>
              </a:rPr>
              <a:t>compareTo</a:t>
            </a:r>
            <a:r>
              <a:rPr lang="en-US" sz="3600" b="1" dirty="0">
                <a:latin typeface="Adobe Caslon Pro Bold" panose="0205070206050A0204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This method is used to compare two Strings. The comparison is based on alphabetical order. In general terms, a String is less than the other if it comes before the other in the dictionary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 String myStr1 = "Hello</a:t>
            </a:r>
            <a:r>
              <a:rPr lang="en-US" sz="2400" dirty="0" smtClean="0">
                <a:latin typeface="Adobe Caslon Pro Bold" panose="0205070206050A020403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String myStr2 = "Hello";</a:t>
            </a:r>
          </a:p>
          <a:p>
            <a:pPr marL="0" indent="0">
              <a:buNone/>
            </a:pPr>
            <a:r>
              <a:rPr lang="en-US" sz="2400" dirty="0" err="1" smtClean="0">
                <a:latin typeface="Adobe Caslon Pro Bold" panose="0205070206050A020403" pitchFamily="18" charset="0"/>
              </a:rPr>
              <a:t>System.out.println</a:t>
            </a:r>
            <a:r>
              <a:rPr lang="en-US" sz="2400" dirty="0" smtClean="0">
                <a:latin typeface="Adobe Caslon Pro Bold" panose="0205070206050A020403" pitchFamily="18" charset="0"/>
              </a:rPr>
              <a:t>(myStr1.compareTo(myStr2</a:t>
            </a:r>
            <a:r>
              <a:rPr lang="en-US" sz="2400" dirty="0">
                <a:latin typeface="Adobe Caslon Pro Bold" panose="0205070206050A020403" pitchFamily="18" charset="0"/>
              </a:rPr>
              <a:t>)); </a:t>
            </a:r>
            <a:endParaRPr lang="en-US" sz="2400" dirty="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// </a:t>
            </a:r>
            <a:r>
              <a:rPr lang="en-US" sz="2400" dirty="0">
                <a:latin typeface="Adobe Caslon Pro Bold" panose="0205070206050A020403" pitchFamily="18" charset="0"/>
              </a:rPr>
              <a:t>Returns 0 because they are equal</a:t>
            </a:r>
            <a:endParaRPr lang="en-US" sz="2400" dirty="0">
              <a:latin typeface="Adobe Caslon Pro Bold" panose="0205070206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9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 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latin typeface="Adobe Caslon Pro Bold" panose="0205070206050A020403" pitchFamily="18" charset="0"/>
              </a:rPr>
              <a:t>indexOf</a:t>
            </a:r>
            <a:r>
              <a:rPr lang="en-US" sz="2800" b="1" dirty="0">
                <a:latin typeface="Adobe Caslon Pro Bold" panose="0205070206050A020403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Adobe Caslon Pro Bold" panose="0205070206050A020403" pitchFamily="18" charset="0"/>
              </a:rPr>
              <a:t>This method is used to perform a search operation for a specific character or a substring on the main String. There is one more method known as </a:t>
            </a:r>
            <a:r>
              <a:rPr lang="en-US" sz="2000" dirty="0" err="1">
                <a:latin typeface="Adobe Caslon Pro Bold" panose="0205070206050A020403" pitchFamily="18" charset="0"/>
              </a:rPr>
              <a:t>lastIndexOf</a:t>
            </a:r>
            <a:r>
              <a:rPr lang="en-US" sz="2000" dirty="0">
                <a:latin typeface="Adobe Caslon Pro Bold" panose="0205070206050A020403" pitchFamily="18" charset="0"/>
              </a:rPr>
              <a:t>() which is also commonly used.</a:t>
            </a:r>
          </a:p>
          <a:p>
            <a:pPr marL="0" indent="0">
              <a:buNone/>
            </a:pPr>
            <a:r>
              <a:rPr lang="en-US" sz="2000" dirty="0" err="1">
                <a:latin typeface="Adobe Caslon Pro Bold" panose="0205070206050A020403" pitchFamily="18" charset="0"/>
              </a:rPr>
              <a:t>indexOf</a:t>
            </a:r>
            <a:r>
              <a:rPr lang="en-US" sz="2000" dirty="0">
                <a:latin typeface="Adobe Caslon Pro Bold" panose="0205070206050A020403" pitchFamily="18" charset="0"/>
              </a:rPr>
              <a:t>() is used to search for the first occurrence of the character.</a:t>
            </a:r>
            <a:br>
              <a:rPr lang="en-US" sz="2000" dirty="0">
                <a:latin typeface="Adobe Caslon Pro Bold" panose="0205070206050A020403" pitchFamily="18" charset="0"/>
              </a:rPr>
            </a:br>
            <a:r>
              <a:rPr lang="en-US" sz="2000" dirty="0" err="1">
                <a:latin typeface="Adobe Caslon Pro Bold" panose="0205070206050A020403" pitchFamily="18" charset="0"/>
              </a:rPr>
              <a:t>lastIndexOf</a:t>
            </a:r>
            <a:r>
              <a:rPr lang="en-US" sz="2000" dirty="0">
                <a:latin typeface="Adobe Caslon Pro Bold" panose="0205070206050A020403" pitchFamily="18" charset="0"/>
              </a:rPr>
              <a:t>() is used to search for the last occurrence of the character</a:t>
            </a:r>
            <a:r>
              <a:rPr lang="en-US" sz="20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000" dirty="0">
                <a:latin typeface="Adobe Caslon Pro Bold" panose="0205070206050A020403" pitchFamily="18" charset="0"/>
              </a:rPr>
              <a:t>String </a:t>
            </a:r>
            <a:r>
              <a:rPr lang="en-US" sz="2000" dirty="0" err="1">
                <a:latin typeface="Adobe Caslon Pro Bold" panose="0205070206050A020403" pitchFamily="18" charset="0"/>
              </a:rPr>
              <a:t>str</a:t>
            </a:r>
            <a:r>
              <a:rPr lang="en-US" sz="2000" dirty="0">
                <a:latin typeface="Adobe Caslon Pro Bold" panose="0205070206050A020403" pitchFamily="18" charset="0"/>
              </a:rPr>
              <a:t> = "Hello</a:t>
            </a:r>
            <a:r>
              <a:rPr lang="en-US" sz="2000" dirty="0" smtClean="0">
                <a:latin typeface="Adobe Caslon Pro Bold" panose="0205070206050A020403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000" dirty="0" err="1">
                <a:latin typeface="Adobe Caslon Pro Bold" panose="0205070206050A020403" pitchFamily="18" charset="0"/>
              </a:rPr>
              <a:t>str.indexOf</a:t>
            </a:r>
            <a:r>
              <a:rPr lang="en-US" sz="2000" dirty="0">
                <a:latin typeface="Adobe Caslon Pro Bold" panose="0205070206050A020403" pitchFamily="18" charset="0"/>
              </a:rPr>
              <a:t>("e"); // 1</a:t>
            </a:r>
            <a:endParaRPr lang="en-US" sz="2000" dirty="0" smtClean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endParaRPr lang="en-US" sz="2000" dirty="0">
              <a:latin typeface="Adobe Caslon Pro Bold" panose="0205070206050A020403" pitchFamily="18" charset="0"/>
            </a:endParaRPr>
          </a:p>
          <a:p>
            <a:endParaRPr lang="en-US" sz="2000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7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latin typeface="Adobe Caslon Pro Bold" panose="0205070206050A020403" pitchFamily="18" charset="0"/>
              </a:rPr>
              <a:t>replace()</a:t>
            </a:r>
          </a:p>
          <a:p>
            <a:pPr marL="0" indent="0">
              <a:buNone/>
            </a:pPr>
            <a:r>
              <a:rPr lang="en-US" sz="2800" dirty="0">
                <a:latin typeface="Adobe Caslon Pro Bold" panose="0205070206050A020403" pitchFamily="18" charset="0"/>
              </a:rPr>
              <a:t>The replace() method is used to replace the character with the new characters in a String</a:t>
            </a:r>
            <a:r>
              <a:rPr lang="en-US" sz="28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800" dirty="0">
                <a:latin typeface="Adobe Caslon Pro Bold" panose="0205070206050A020403" pitchFamily="18" charset="0"/>
              </a:rPr>
              <a:t>String </a:t>
            </a:r>
            <a:r>
              <a:rPr lang="en-US" sz="2800" dirty="0" err="1">
                <a:latin typeface="Adobe Caslon Pro Bold" panose="0205070206050A020403" pitchFamily="18" charset="0"/>
              </a:rPr>
              <a:t>str</a:t>
            </a:r>
            <a:r>
              <a:rPr lang="en-US" sz="2800" dirty="0">
                <a:latin typeface="Adobe Caslon Pro Bold" panose="0205070206050A020403" pitchFamily="18" charset="0"/>
              </a:rPr>
              <a:t> = "Hello world</a:t>
            </a:r>
            <a:r>
              <a:rPr lang="en-US" sz="2800" dirty="0" smtClean="0">
                <a:latin typeface="Adobe Caslon Pro Bold" panose="0205070206050A020403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800" dirty="0" err="1">
                <a:latin typeface="Adobe Caslon Pro Bold" panose="0205070206050A020403" pitchFamily="18" charset="0"/>
              </a:rPr>
              <a:t>str.replace</a:t>
            </a:r>
            <a:r>
              <a:rPr lang="en-US" sz="2800" dirty="0">
                <a:latin typeface="Adobe Caslon Pro Bold" panose="0205070206050A020403" pitchFamily="18" charset="0"/>
              </a:rPr>
              <a:t>("</a:t>
            </a:r>
            <a:r>
              <a:rPr lang="en-US" sz="2800" dirty="0" err="1">
                <a:latin typeface="Adobe Caslon Pro Bold" panose="0205070206050A020403" pitchFamily="18" charset="0"/>
              </a:rPr>
              <a:t>o","a</a:t>
            </a:r>
            <a:r>
              <a:rPr lang="en-US" sz="2800" dirty="0">
                <a:latin typeface="Adobe Caslon Pro Bold" panose="0205070206050A020403" pitchFamily="18" charset="0"/>
              </a:rPr>
              <a:t>"); // Hallo </a:t>
            </a:r>
            <a:r>
              <a:rPr lang="en-US" sz="2800" dirty="0" err="1">
                <a:latin typeface="Adobe Caslon Pro Bold" panose="0205070206050A020403" pitchFamily="18" charset="0"/>
              </a:rPr>
              <a:t>warld</a:t>
            </a:r>
            <a:endParaRPr lang="en-US" sz="2800" dirty="0">
              <a:latin typeface="Adobe Caslon Pro Bold" panose="0205070206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7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dobe Caslon Pro Bold" panose="0205070206050A020403" pitchFamily="18" charset="0"/>
              </a:rPr>
              <a:t>Java string methods</a:t>
            </a:r>
            <a:endParaRPr lang="en-US" sz="5400" dirty="0">
              <a:latin typeface="Adobe Caslon Pro Bold" panose="0205070206050A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>
                <a:latin typeface="Adobe Caslon Pro Bold" panose="0205070206050A020403" pitchFamily="18" charset="0"/>
              </a:rPr>
              <a:t>equalsIgnoreCase</a:t>
            </a:r>
            <a:r>
              <a:rPr lang="en-US" sz="2800" b="1" dirty="0" smtClean="0">
                <a:latin typeface="Adobe Caslon Pro Bold" panose="0205070206050A020403" pitchFamily="18" charset="0"/>
              </a:rPr>
              <a:t>()</a:t>
            </a:r>
            <a:endParaRPr lang="en-US" sz="2800" b="1" dirty="0">
              <a:latin typeface="Adobe Caslon Pro Bold" panose="0205070206050A0204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Adobe Caslon Pro Bold" panose="0205070206050A020403" pitchFamily="18" charset="0"/>
              </a:rPr>
              <a:t>The method </a:t>
            </a:r>
            <a:r>
              <a:rPr lang="en-US" sz="2400" dirty="0" err="1">
                <a:latin typeface="Adobe Caslon Pro Bold" panose="0205070206050A020403" pitchFamily="18" charset="0"/>
              </a:rPr>
              <a:t>equalsIgnoreCase</a:t>
            </a:r>
            <a:r>
              <a:rPr lang="en-US" sz="2400" dirty="0">
                <a:latin typeface="Adobe Caslon Pro Bold" panose="0205070206050A020403" pitchFamily="18" charset="0"/>
              </a:rPr>
              <a:t>() ignores the case while comparing two strings. In the following example we compared the string “Apple” with the string “APPLE” and it returned true</a:t>
            </a:r>
            <a:r>
              <a:rPr lang="en-US" sz="2400" dirty="0" smtClean="0">
                <a:latin typeface="Adobe Caslon Pro Bold" panose="0205070206050A0204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String </a:t>
            </a:r>
            <a:r>
              <a:rPr lang="en-US" sz="2400" dirty="0">
                <a:latin typeface="Adobe Caslon Pro Bold" panose="0205070206050A020403" pitchFamily="18" charset="0"/>
              </a:rPr>
              <a:t>str1 = </a:t>
            </a:r>
            <a:r>
              <a:rPr lang="en-US" sz="2400" dirty="0" smtClean="0">
                <a:latin typeface="Adobe Caslon Pro Bold" panose="0205070206050A020403" pitchFamily="18" charset="0"/>
              </a:rPr>
              <a:t>“Apple”;  </a:t>
            </a:r>
            <a:r>
              <a:rPr lang="en-US" sz="2400" dirty="0">
                <a:latin typeface="Adobe Caslon Pro Bold" panose="0205070206050A020403" pitchFamily="18" charset="0"/>
              </a:rPr>
              <a:t>String str2 = </a:t>
            </a:r>
            <a:r>
              <a:rPr lang="en-US" sz="2400" dirty="0" smtClean="0">
                <a:latin typeface="Adobe Caslon Pro Bold" panose="0205070206050A020403" pitchFamily="18" charset="0"/>
              </a:rPr>
              <a:t>“APPLE”</a:t>
            </a:r>
          </a:p>
          <a:p>
            <a:pPr marL="0" indent="0">
              <a:buNone/>
            </a:pPr>
            <a:r>
              <a:rPr lang="en-US" sz="2400" dirty="0" smtClean="0">
                <a:latin typeface="Adobe Caslon Pro Bold" panose="0205070206050A020403" pitchFamily="18" charset="0"/>
              </a:rPr>
              <a:t> </a:t>
            </a:r>
            <a:r>
              <a:rPr lang="en-US" sz="2400" dirty="0">
                <a:latin typeface="Adobe Caslon Pro Bold" panose="0205070206050A020403" pitchFamily="18" charset="0"/>
              </a:rPr>
              <a:t>str1 . </a:t>
            </a:r>
            <a:r>
              <a:rPr lang="en-US" sz="2400" dirty="0" err="1">
                <a:latin typeface="Adobe Caslon Pro Bold" panose="0205070206050A020403" pitchFamily="18" charset="0"/>
              </a:rPr>
              <a:t>equalsIgnoreCase</a:t>
            </a:r>
            <a:r>
              <a:rPr lang="en-US" sz="2400" dirty="0">
                <a:latin typeface="Adobe Caslon Pro Bold" panose="0205070206050A020403" pitchFamily="18" charset="0"/>
              </a:rPr>
              <a:t>(str2);//true</a:t>
            </a:r>
            <a:endParaRPr lang="en-US" sz="2400" dirty="0">
              <a:latin typeface="Adobe Caslon Pro Bold" panose="0205070206050A0204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10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</TotalTime>
  <Words>293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Caslon Pro Bold</vt:lpstr>
      <vt:lpstr>Adobe Garamond Pro Bold</vt:lpstr>
      <vt:lpstr>Algerian</vt:lpstr>
      <vt:lpstr>Arial</vt:lpstr>
      <vt:lpstr>Century Gothic</vt:lpstr>
      <vt:lpstr>Wingdings 3</vt:lpstr>
      <vt:lpstr>Wisp</vt:lpstr>
      <vt:lpstr>Java strings</vt:lpstr>
      <vt:lpstr>Java strings methods</vt:lpstr>
      <vt:lpstr>Java string methods</vt:lpstr>
      <vt:lpstr>Java string methods</vt:lpstr>
      <vt:lpstr>Java string methods</vt:lpstr>
      <vt:lpstr>Java string methods </vt:lpstr>
      <vt:lpstr>Java string methods </vt:lpstr>
      <vt:lpstr>Java string methods</vt:lpstr>
      <vt:lpstr>Java string methods</vt:lpstr>
      <vt:lpstr>Java string methods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strings</dc:title>
  <dc:creator>Welcome</dc:creator>
  <cp:lastModifiedBy>Welcome</cp:lastModifiedBy>
  <cp:revision>21</cp:revision>
  <dcterms:created xsi:type="dcterms:W3CDTF">2024-10-26T01:12:46Z</dcterms:created>
  <dcterms:modified xsi:type="dcterms:W3CDTF">2024-11-07T04:44:51Z</dcterms:modified>
</cp:coreProperties>
</file>