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Users\RAM%20NARAYAN\Downloads\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13.0</c:v>
                </c:pt>
                <c:pt idx="1">
                  <c:v>15.0</c:v>
                </c:pt>
                <c:pt idx="2">
                  <c:v>13.0</c:v>
                </c:pt>
                <c:pt idx="3">
                  <c:v>13.0</c:v>
                </c:pt>
                <c:pt idx="4">
                  <c:v>13.0</c:v>
                </c:pt>
                <c:pt idx="5">
                  <c:v>9.0</c:v>
                </c:pt>
                <c:pt idx="6">
                  <c:v>12.0</c:v>
                </c:pt>
                <c:pt idx="7">
                  <c:v>15.0</c:v>
                </c:pt>
                <c:pt idx="8">
                  <c:v>15.0</c:v>
                </c:pt>
                <c:pt idx="9">
                  <c:v>15.0</c:v>
                </c:pt>
              </c:numCache>
            </c:numRef>
          </c:val>
        </c:ser>
        <c:ser>
          <c:idx val="1"/>
          <c:order val="1"/>
          <c:tx>
            <c:strRef>
              <c:f>Sheet1!$C$3:$C$4</c:f>
              <c:strCache>
                <c:ptCount val="1"/>
                <c:pt idx="0">
                  <c:v>2</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27.0</c:v>
                </c:pt>
                <c:pt idx="1">
                  <c:v>25.0</c:v>
                </c:pt>
                <c:pt idx="2">
                  <c:v>30.0</c:v>
                </c:pt>
                <c:pt idx="3">
                  <c:v>26.0</c:v>
                </c:pt>
                <c:pt idx="4">
                  <c:v>18.0</c:v>
                </c:pt>
                <c:pt idx="5">
                  <c:v>21.0</c:v>
                </c:pt>
                <c:pt idx="6">
                  <c:v>28.0</c:v>
                </c:pt>
                <c:pt idx="7">
                  <c:v>27.0</c:v>
                </c:pt>
                <c:pt idx="8">
                  <c:v>24.0</c:v>
                </c:pt>
                <c:pt idx="9">
                  <c:v>22.0</c:v>
                </c:pt>
              </c:numCache>
            </c:numRef>
          </c:val>
        </c:ser>
        <c:ser>
          <c:idx val="2"/>
          <c:order val="2"/>
          <c:tx>
            <c:strRef>
              <c:f>Sheet1!$D$3:$D$4</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97.0</c:v>
                </c:pt>
                <c:pt idx="1">
                  <c:v>93.0</c:v>
                </c:pt>
                <c:pt idx="2">
                  <c:v>103.0</c:v>
                </c:pt>
                <c:pt idx="3">
                  <c:v>98.0</c:v>
                </c:pt>
                <c:pt idx="4">
                  <c:v>100.0</c:v>
                </c:pt>
                <c:pt idx="5">
                  <c:v>105.0</c:v>
                </c:pt>
                <c:pt idx="6">
                  <c:v>92.0</c:v>
                </c:pt>
                <c:pt idx="7">
                  <c:v>89.0</c:v>
                </c:pt>
                <c:pt idx="8">
                  <c:v>86.0</c:v>
                </c:pt>
                <c:pt idx="9">
                  <c:v>90.0</c:v>
                </c:pt>
              </c:numCache>
            </c:numRef>
          </c:val>
        </c:ser>
        <c:ser>
          <c:idx val="3"/>
          <c:order val="3"/>
          <c:tx>
            <c:strRef>
              <c:f>Sheet1!$E$3:$E$4</c:f>
              <c:strCache>
                <c:ptCount val="1"/>
                <c:pt idx="0">
                  <c:v>4</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18.0</c:v>
                </c:pt>
                <c:pt idx="1">
                  <c:v>21.0</c:v>
                </c:pt>
                <c:pt idx="2">
                  <c:v>24.0</c:v>
                </c:pt>
                <c:pt idx="3">
                  <c:v>19.0</c:v>
                </c:pt>
                <c:pt idx="4">
                  <c:v>24.0</c:v>
                </c:pt>
                <c:pt idx="5">
                  <c:v>19.0</c:v>
                </c:pt>
                <c:pt idx="6">
                  <c:v>20.0</c:v>
                </c:pt>
                <c:pt idx="7">
                  <c:v>24.0</c:v>
                </c:pt>
                <c:pt idx="8">
                  <c:v>19.0</c:v>
                </c:pt>
                <c:pt idx="9">
                  <c:v>19.0</c:v>
                </c:pt>
              </c:numCache>
            </c:numRef>
          </c:val>
        </c:ser>
        <c:ser>
          <c:idx val="4"/>
          <c:order val="4"/>
          <c:tx>
            <c:strRef>
              <c:f>Sheet1!$F$3:$F$4</c:f>
              <c:strCache>
                <c:ptCount val="1"/>
                <c:pt idx="0">
                  <c:v>5</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20.0</c:v>
                </c:pt>
                <c:pt idx="1">
                  <c:v>16.0</c:v>
                </c:pt>
                <c:pt idx="2">
                  <c:v>13.0</c:v>
                </c:pt>
                <c:pt idx="3">
                  <c:v>13.0</c:v>
                </c:pt>
                <c:pt idx="4">
                  <c:v>10.0</c:v>
                </c:pt>
                <c:pt idx="5">
                  <c:v>18.0</c:v>
                </c:pt>
                <c:pt idx="6">
                  <c:v>8.0</c:v>
                </c:pt>
                <c:pt idx="7">
                  <c:v>20.0</c:v>
                </c:pt>
                <c:pt idx="8">
                  <c:v>11.0</c:v>
                </c:pt>
                <c:pt idx="9">
                  <c:v>12.0</c:v>
                </c:pt>
              </c:numCache>
            </c:numRef>
          </c:val>
        </c:ser>
        <c:dLbls>
          <c:showLegendKey val="0"/>
          <c:showVal val="0"/>
          <c:showCatName val="0"/>
          <c:showSerName val="0"/>
          <c:showPercent val="0"/>
          <c:showBubbleSize val="0"/>
        </c:dLbls>
        <c:gapWidth val="219"/>
        <c:overlap val="-27"/>
        <c:axId val="1998112128"/>
        <c:axId val="1998114848"/>
      </c:barChart>
      <c:catAx>
        <c:axId val="1998112128"/>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8114848"/>
        <c:crosses val="autoZero"/>
        <c:auto val="1"/>
        <c:lblAlgn val="ctr"/>
        <c:lblOffset val="100"/>
        <c:noMultiLvlLbl val="0"/>
      </c:catAx>
      <c:valAx>
        <c:axId val="1998114848"/>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8112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3359784"/>
            <a:ext cx="9249487" cy="1869441"/>
          </a:xfrm>
          <a:prstGeom prst="rect"/>
          <a:noFill/>
        </p:spPr>
        <p:txBody>
          <a:bodyPr rtlCol="0" wrap="square">
            <a:spAutoFit/>
          </a:bodyPr>
          <a:p>
            <a:r>
              <a:rPr dirty="0" sz="2400" lang="en-US">
                <a:solidFill>
                  <a:srgbClr val="000000"/>
                </a:solidFill>
              </a:rPr>
              <a:t>STUDENT NAME</a:t>
            </a:r>
            <a:r>
              <a:rPr dirty="0" sz="2400" lang="en-US" smtClean="0">
                <a:solidFill>
                  <a:srgbClr val="000000"/>
                </a:solidFill>
              </a:rPr>
              <a:t>:</a:t>
            </a:r>
            <a:r>
              <a:rPr dirty="0" sz="2400" lang="en-US" smtClean="0">
                <a:solidFill>
                  <a:srgbClr val="000000"/>
                </a:solidFill>
              </a:rPr>
              <a:t>K</a:t>
            </a:r>
            <a:r>
              <a:rPr dirty="0" sz="2400" lang="en-US" smtClean="0">
                <a:solidFill>
                  <a:srgbClr val="000000"/>
                </a:solidFill>
              </a:rPr>
              <a:t>A</a:t>
            </a:r>
            <a:r>
              <a:rPr dirty="0" sz="2400" lang="en-US" smtClean="0">
                <a:solidFill>
                  <a:srgbClr val="000000"/>
                </a:solidFill>
              </a:rPr>
              <a:t>L</a:t>
            </a:r>
            <a:r>
              <a:rPr dirty="0" sz="2400" lang="en-US" smtClean="0">
                <a:solidFill>
                  <a:srgbClr val="000000"/>
                </a:solidFill>
              </a:rPr>
              <a:t>A</a:t>
            </a:r>
            <a:r>
              <a:rPr dirty="0" sz="2400" lang="en-US" smtClean="0">
                <a:solidFill>
                  <a:srgbClr val="000000"/>
                </a:solidFill>
              </a:rPr>
              <a:t>I</a:t>
            </a:r>
            <a:r>
              <a:rPr dirty="0" sz="2400" lang="en-US" smtClean="0">
                <a:solidFill>
                  <a:srgbClr val="000000"/>
                </a:solidFill>
              </a:rPr>
              <a:t>Y</a:t>
            </a:r>
            <a:r>
              <a:rPr dirty="0" sz="2400" lang="en-US" smtClean="0">
                <a:solidFill>
                  <a:srgbClr val="000000"/>
                </a:solidFill>
              </a:rPr>
              <a:t>A</a:t>
            </a:r>
            <a:r>
              <a:rPr dirty="0" sz="2400" lang="en-US" smtClean="0">
                <a:solidFill>
                  <a:srgbClr val="000000"/>
                </a:solidFill>
              </a:rPr>
              <a:t>R</a:t>
            </a:r>
            <a:r>
              <a:rPr dirty="0" sz="2400" lang="en-US" smtClean="0">
                <a:solidFill>
                  <a:srgbClr val="000000"/>
                </a:solidFill>
              </a:rPr>
              <a:t>A</a:t>
            </a:r>
            <a:r>
              <a:rPr dirty="0" sz="2400" lang="en-US" smtClean="0">
                <a:solidFill>
                  <a:srgbClr val="000000"/>
                </a:solidFill>
              </a:rPr>
              <a:t>S</a:t>
            </a:r>
            <a:r>
              <a:rPr dirty="0" sz="2400" lang="en-US" smtClean="0">
                <a:solidFill>
                  <a:srgbClr val="000000"/>
                </a:solidFill>
              </a:rPr>
              <a:t>I</a:t>
            </a:r>
            <a:r>
              <a:rPr dirty="0" sz="2400" lang="en-US" smtClean="0">
                <a:solidFill>
                  <a:srgbClr val="000000"/>
                </a:solidFill>
              </a:rPr>
              <a:t>.</a:t>
            </a:r>
            <a:r>
              <a:rPr dirty="0" sz="2400" lang="en-US" smtClean="0">
                <a:solidFill>
                  <a:srgbClr val="000000"/>
                </a:solidFill>
              </a:rPr>
              <a:t>G</a:t>
            </a:r>
            <a:endParaRPr dirty="0" sz="2400" lang="en-US">
              <a:solidFill>
                <a:srgbClr val="000000"/>
              </a:solidFill>
            </a:endParaRPr>
          </a:p>
          <a:p>
            <a:r>
              <a:rPr dirty="0" sz="2400" lang="en-US">
                <a:solidFill>
                  <a:srgbClr val="000000"/>
                </a:solidFill>
              </a:rPr>
              <a:t>REGISTER NO:</a:t>
            </a:r>
            <a:r>
              <a:rPr altLang="en-US" dirty="0" sz="2400" lang="en-US">
                <a:solidFill>
                  <a:srgbClr val="000000"/>
                </a:solidFill>
              </a:rPr>
              <a:t>312211099</a:t>
            </a:r>
            <a:r>
              <a:rPr dirty="0" sz="2400" lang="en-US">
                <a:solidFill>
                  <a:srgbClr val="000000"/>
                </a:solidFill>
              </a:rPr>
              <a:t>asunm1423312211099</a:t>
            </a:r>
            <a:endParaRPr altLang="en-US" lang="zh-CN">
              <a:solidFill>
                <a:srgbClr val="000000"/>
              </a:solidFill>
            </a:endParaRPr>
          </a:p>
          <a:p>
            <a:r>
              <a:rPr dirty="0" sz="2400" lang="en-US" smtClean="0">
                <a:solidFill>
                  <a:srgbClr val="000000"/>
                </a:solidFill>
              </a:rPr>
              <a:t>DEPARTMENT:B.Com Accounting and Finance </a:t>
            </a:r>
            <a:endParaRPr dirty="0" sz="2400" lang="en-US">
              <a:solidFill>
                <a:srgbClr val="000000"/>
              </a:solidFill>
            </a:endParaRPr>
          </a:p>
          <a:p>
            <a:r>
              <a:rPr dirty="0" sz="2400" lang="en-US" err="1" smtClean="0">
                <a:solidFill>
                  <a:srgbClr val="000000"/>
                </a:solidFill>
              </a:rPr>
              <a:t>COLLEGE:Dr</a:t>
            </a:r>
            <a:r>
              <a:rPr dirty="0" sz="2400" lang="en-US" smtClean="0">
                <a:solidFill>
                  <a:srgbClr val="000000"/>
                </a:solidFill>
              </a:rPr>
              <a:t>. M.G.R Janaki college of arts and science</a:t>
            </a:r>
            <a:endParaRPr dirty="0" sz="2400" lang="en-US">
              <a:solidFill>
                <a:srgbClr val="000000"/>
              </a:solidFill>
            </a:endParaRPr>
          </a:p>
          <a:p>
            <a:r>
              <a:rPr dirty="0" sz="2400" lang="en-US">
                <a:solidFill>
                  <a:srgbClr val="000000"/>
                </a:solidFill>
              </a:rPr>
              <a:t>           </a:t>
            </a:r>
            <a:endParaRPr dirty="0" sz="24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a:t>
            </a:r>
            <a:r>
              <a:rPr b="1" dirty="0" sz="4800" lang="en-US" spc="-30">
                <a:latin typeface="Trebuchet MS"/>
                <a:cs typeface="Trebuchet MS"/>
              </a:rPr>
              <a:t>ING </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049337"/>
            <a:ext cx="10766043" cy="5181600"/>
          </a:xfrm>
        </p:spPr>
        <p:txBody>
          <a:bodyPr/>
          <a:p>
            <a:r>
              <a:rPr dirty="0" sz="2000" lang="en-US">
                <a:solidFill>
                  <a:srgbClr val="000000"/>
                </a:solidFill>
              </a:rPr>
              <a:t>#</a:t>
            </a:r>
            <a:r>
              <a:rPr b="1" dirty="0" sz="2000" lang="en-US" u="sng" smtClean="0">
                <a:solidFill>
                  <a:srgbClr val="000000"/>
                </a:solidFill>
              </a:rPr>
              <a:t>DATA COLLECTION</a:t>
            </a:r>
            <a:r>
              <a:rPr dirty="0" sz="2000" lang="en-US" smtClean="0">
                <a:solidFill>
                  <a:srgbClr val="000000"/>
                </a:solidFill>
              </a:rPr>
              <a:t>:</a:t>
            </a:r>
            <a:br>
              <a:rPr dirty="0" sz="2000" lang="en-US" smtClean="0">
                <a:solidFill>
                  <a:srgbClr val="000000"/>
                </a:solidFill>
              </a:rPr>
            </a:br>
            <a:r>
              <a:rPr dirty="0" sz="2000" lang="en-US" smtClean="0">
                <a:solidFill>
                  <a:srgbClr val="000000"/>
                </a:solidFill>
              </a:rPr>
              <a:t>I data collection downloaded the data's in kaggle </a:t>
            </a:r>
            <a:br>
              <a:rPr dirty="0" sz="2000" lang="en-US" smtClean="0">
                <a:solidFill>
                  <a:srgbClr val="000000"/>
                </a:solidFill>
              </a:rPr>
            </a:br>
            <a:r>
              <a:rPr dirty="0" sz="2000" lang="en-US" smtClean="0">
                <a:solidFill>
                  <a:srgbClr val="000000"/>
                </a:solidFill>
              </a:rPr>
              <a:t>and downloaded in Edu net</a:t>
            </a:r>
            <a:br>
              <a:rPr dirty="0" sz="2000" lang="en-US" smtClean="0">
                <a:solidFill>
                  <a:srgbClr val="000000"/>
                </a:solidFill>
              </a:rPr>
            </a:br>
            <a:r>
              <a:rPr dirty="0" sz="2000" lang="en-US" smtClean="0">
                <a:solidFill>
                  <a:srgbClr val="000000"/>
                </a:solidFill>
              </a:rPr>
              <a:t>#</a:t>
            </a:r>
            <a:r>
              <a:rPr b="1" dirty="0" sz="2000" lang="en-US" u="sng" smtClean="0">
                <a:solidFill>
                  <a:srgbClr val="000000"/>
                </a:solidFill>
              </a:rPr>
              <a:t>FEATURE COLLECTION</a:t>
            </a:r>
            <a:r>
              <a:rPr dirty="0" sz="2000" lang="en-US" smtClean="0">
                <a:solidFill>
                  <a:srgbClr val="000000"/>
                </a:solidFill>
              </a:rPr>
              <a:t>:</a:t>
            </a:r>
            <a:br>
              <a:rPr dirty="0" sz="2000" lang="en-US" smtClean="0">
                <a:solidFill>
                  <a:srgbClr val="000000"/>
                </a:solidFill>
              </a:rPr>
            </a:br>
            <a:r>
              <a:rPr dirty="0" sz="2000" lang="en-US" smtClean="0">
                <a:solidFill>
                  <a:srgbClr val="000000"/>
                </a:solidFill>
              </a:rPr>
              <a:t>identify the features one by one </a:t>
            </a:r>
            <a:br>
              <a:rPr dirty="0" sz="2000" lang="en-US" smtClean="0">
                <a:solidFill>
                  <a:srgbClr val="000000"/>
                </a:solidFill>
              </a:rPr>
            </a:br>
            <a:r>
              <a:rPr dirty="0" sz="2000" lang="en-US" smtClean="0">
                <a:solidFill>
                  <a:srgbClr val="000000"/>
                </a:solidFill>
              </a:rPr>
              <a:t>like., </a:t>
            </a:r>
            <a:r>
              <a:rPr dirty="0" sz="2000" lang="en-US">
                <a:solidFill>
                  <a:srgbClr val="000000"/>
                </a:solidFill>
              </a:rPr>
              <a:t>employee </a:t>
            </a:r>
            <a:r>
              <a:rPr dirty="0" sz="2000" lang="en-US" smtClean="0">
                <a:solidFill>
                  <a:srgbClr val="000000"/>
                </a:solidFill>
              </a:rPr>
              <a:t>id, name , performance level, gender , employee </a:t>
            </a:r>
            <a:r>
              <a:rPr dirty="0" sz="2000" lang="en-US">
                <a:solidFill>
                  <a:srgbClr val="000000"/>
                </a:solidFill>
              </a:rPr>
              <a:t>rating</a:t>
            </a:r>
            <a:r>
              <a:rPr dirty="0" sz="2000" lang="en-US" smtClean="0">
                <a:solidFill>
                  <a:srgbClr val="000000"/>
                </a:solidFill>
              </a:rPr>
              <a:t> </a:t>
            </a:r>
            <a:br>
              <a:rPr dirty="0" sz="2000" lang="en-US" smtClean="0">
                <a:solidFill>
                  <a:srgbClr val="000000"/>
                </a:solidFill>
              </a:rPr>
            </a:br>
            <a:r>
              <a:rPr dirty="0" sz="2000" lang="en-US" smtClean="0">
                <a:solidFill>
                  <a:srgbClr val="000000"/>
                </a:solidFill>
              </a:rPr>
              <a:t>#</a:t>
            </a:r>
            <a:r>
              <a:rPr b="1" dirty="0" sz="2000" lang="en-US" u="sng" smtClean="0">
                <a:solidFill>
                  <a:srgbClr val="000000"/>
                </a:solidFill>
              </a:rPr>
              <a:t>DATA CLEANING</a:t>
            </a:r>
            <a:r>
              <a:rPr dirty="0" sz="2000" lang="en-US" smtClean="0">
                <a:solidFill>
                  <a:srgbClr val="000000"/>
                </a:solidFill>
              </a:rPr>
              <a:t>:</a:t>
            </a:r>
            <a:br>
              <a:rPr dirty="0" sz="2000" lang="en-US" smtClean="0">
                <a:solidFill>
                  <a:srgbClr val="000000"/>
                </a:solidFill>
              </a:rPr>
            </a:br>
            <a:r>
              <a:rPr dirty="0" sz="2000" lang="en-US" smtClean="0">
                <a:solidFill>
                  <a:srgbClr val="000000"/>
                </a:solidFill>
              </a:rPr>
              <a:t>in this we have found the missing values  and ,</a:t>
            </a:r>
            <a:br>
              <a:rPr dirty="0" sz="2000" lang="en-US" smtClean="0">
                <a:solidFill>
                  <a:srgbClr val="000000"/>
                </a:solidFill>
              </a:rPr>
            </a:br>
            <a:r>
              <a:rPr dirty="0" sz="2000" lang="en-US" smtClean="0">
                <a:solidFill>
                  <a:srgbClr val="000000"/>
                </a:solidFill>
              </a:rPr>
              <a:t>we filter out the missing values and etc.,</a:t>
            </a:r>
            <a:br>
              <a:rPr dirty="0" sz="2000" lang="en-US" smtClean="0">
                <a:solidFill>
                  <a:srgbClr val="000000"/>
                </a:solidFill>
              </a:rPr>
            </a:br>
            <a:r>
              <a:rPr dirty="0" sz="2000" lang="en-US" smtClean="0">
                <a:solidFill>
                  <a:srgbClr val="000000"/>
                </a:solidFill>
              </a:rPr>
              <a:t>#</a:t>
            </a:r>
            <a:r>
              <a:rPr b="1" dirty="0" sz="2000" lang="en-US" u="sng" smtClean="0">
                <a:solidFill>
                  <a:srgbClr val="000000"/>
                </a:solidFill>
              </a:rPr>
              <a:t>PERFORMANCE LEVEL:</a:t>
            </a:r>
            <a:br>
              <a:rPr b="1" dirty="0" sz="2000" lang="en-US" u="sng" smtClean="0">
                <a:solidFill>
                  <a:srgbClr val="000000"/>
                </a:solidFill>
              </a:rPr>
            </a:br>
            <a:r>
              <a:rPr dirty="0" sz="2000" lang="en-US" smtClean="0">
                <a:solidFill>
                  <a:srgbClr val="000000"/>
                </a:solidFill>
              </a:rPr>
              <a:t>we </a:t>
            </a:r>
            <a:r>
              <a:rPr dirty="0" sz="2000" lang="en-US">
                <a:solidFill>
                  <a:srgbClr val="000000"/>
                </a:solidFill>
              </a:rPr>
              <a:t>have </a:t>
            </a:r>
            <a:r>
              <a:rPr dirty="0" sz="2000" lang="en-US" smtClean="0">
                <a:solidFill>
                  <a:srgbClr val="000000"/>
                </a:solidFill>
              </a:rPr>
              <a:t>differentiate the levels of employees performance like (</a:t>
            </a:r>
            <a:r>
              <a:rPr dirty="0" sz="2000" lang="en-US">
                <a:solidFill>
                  <a:srgbClr val="000000"/>
                </a:solidFill>
              </a:rPr>
              <a:t>very high , high, medium, and low )</a:t>
            </a:r>
            <a:br>
              <a:rPr dirty="0" sz="2000" lang="en-US">
                <a:solidFill>
                  <a:srgbClr val="000000"/>
                </a:solidFill>
              </a:rPr>
            </a:br>
            <a:r>
              <a:rPr dirty="0" sz="2000" lang="en-US" smtClean="0">
                <a:solidFill>
                  <a:srgbClr val="000000"/>
                </a:solidFill>
              </a:rPr>
              <a:t>#</a:t>
            </a:r>
            <a:r>
              <a:rPr b="1" dirty="0" sz="2000" lang="en-US" u="sng" smtClean="0">
                <a:solidFill>
                  <a:srgbClr val="000000"/>
                </a:solidFill>
              </a:rPr>
              <a:t>SUMMARY:</a:t>
            </a:r>
            <a:r>
              <a:rPr dirty="0" sz="2000" lang="en-US" smtClean="0">
                <a:solidFill>
                  <a:srgbClr val="000000"/>
                </a:solidFill>
              </a:rPr>
              <a:t/>
            </a:r>
            <a:br>
              <a:rPr dirty="0" sz="2000" lang="en-US" smtClean="0">
                <a:solidFill>
                  <a:srgbClr val="000000"/>
                </a:solidFill>
              </a:rPr>
            </a:br>
            <a:r>
              <a:rPr dirty="0" sz="2000" lang="en-US" smtClean="0">
                <a:solidFill>
                  <a:srgbClr val="000000"/>
                </a:solidFill>
              </a:rPr>
              <a:t>we have used to summarize the </a:t>
            </a:r>
            <a:r>
              <a:rPr dirty="0" sz="2000" lang="en-US">
                <a:solidFill>
                  <a:srgbClr val="000000"/>
                </a:solidFill>
              </a:rPr>
              <a:t>levels of employees performance </a:t>
            </a:r>
            <a:r>
              <a:rPr dirty="0" sz="2000" lang="en-US" smtClean="0">
                <a:solidFill>
                  <a:srgbClr val="000000"/>
                </a:solidFill>
              </a:rPr>
              <a:t> in an organization using </a:t>
            </a:r>
            <a:r>
              <a:rPr b="1" dirty="0" sz="2000" lang="en-IN">
                <a:solidFill>
                  <a:srgbClr val="000000"/>
                </a:solidFill>
              </a:rPr>
              <a:t>pivot table </a:t>
            </a:r>
            <a:r>
              <a:rPr b="1" dirty="0" sz="2000" lang="en-IN" smtClean="0">
                <a:solidFill>
                  <a:srgbClr val="000000"/>
                </a:solidFill>
              </a:rPr>
              <a:t>in excel</a:t>
            </a:r>
            <a:br>
              <a:rPr b="1" dirty="0" sz="2000" lang="en-IN" smtClean="0">
                <a:solidFill>
                  <a:srgbClr val="000000"/>
                </a:solidFill>
              </a:rPr>
            </a:br>
            <a:r>
              <a:rPr b="1" dirty="0" sz="2000" lang="en-IN" smtClean="0">
                <a:solidFill>
                  <a:srgbClr val="000000"/>
                </a:solidFill>
              </a:rPr>
              <a:t>we enhance the excel performance like we have used these process to analysis the </a:t>
            </a:r>
            <a:r>
              <a:rPr dirty="0" sz="2000" lang="en-US">
                <a:solidFill>
                  <a:srgbClr val="000000"/>
                </a:solidFill>
              </a:rPr>
              <a:t>the levels of employees performance  in an organization </a:t>
            </a:r>
            <a:endParaRPr dirty="0" sz="20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609601" y="1577340"/>
          <a:ext cx="9067800" cy="394891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11540952" cy="3009901"/>
          </a:xfrm>
        </p:spPr>
        <p:txBody>
          <a:bodyPr/>
          <a:p>
            <a:r>
              <a:rPr dirty="0" sz="2000" lang="en-US" smtClean="0">
                <a:solidFill>
                  <a:srgbClr val="000000"/>
                </a:solidFill>
                <a:latin typeface="Arial" panose="020B0604020202020204" pitchFamily="34" charset="0"/>
                <a:cs typeface="Arial" panose="020B0604020202020204" pitchFamily="34" charset="0"/>
              </a:rPr>
              <a:t>While comparing the performance of the employees the number of employees  are high in numbers in the average performance level in an organization so, we should support and encourage the employees to work in efficient manner because high level and very high levels are in lower number of employees are there in an organization</a:t>
            </a:r>
            <a:endParaRPr dirty="0" sz="2000" lang="en-US" smtClean="0">
              <a:solidFill>
                <a:srgbClr val="000000"/>
              </a:solidFill>
              <a:latin typeface="Arial" panose="020B0604020202020204" pitchFamily="34" charset="0"/>
              <a:cs typeface="Arial" panose="020B0604020202020204" pitchFamily="34" charset="0"/>
            </a:endParaRPr>
          </a:p>
          <a:p>
            <a:endParaRPr dirty="0" sz="2000" lang="en-US">
              <a:solidFill>
                <a:srgbClr val="000000"/>
              </a:solidFill>
              <a:latin typeface="Arial" panose="020B0604020202020204" pitchFamily="34" charset="0"/>
              <a:cs typeface="Arial" panose="020B0604020202020204" pitchFamily="34" charset="0"/>
            </a:endParaRPr>
          </a:p>
          <a:p>
            <a:r>
              <a:rPr dirty="0" sz="2000" lang="en-US" smtClean="0">
                <a:solidFill>
                  <a:srgbClr val="000000"/>
                </a:solidFill>
                <a:latin typeface="Arial" panose="020B0604020202020204" pitchFamily="34" charset="0"/>
                <a:cs typeface="Arial" panose="020B0604020202020204" pitchFamily="34" charset="0"/>
              </a:rPr>
              <a:t>Very high performance people is very lower number and we can be seen in the chart in previous slides so, we need to motivate the employees and giving them different types of tasks based on the performance .</a:t>
            </a:r>
            <a:endParaRPr dirty="0" sz="2000" lang="en-US" smtClean="0">
              <a:solidFill>
                <a:srgbClr val="000000"/>
              </a:solidFill>
              <a:latin typeface="Arial" panose="020B0604020202020204" pitchFamily="34" charset="0"/>
              <a:cs typeface="Arial" panose="020B0604020202020204" pitchFamily="34" charset="0"/>
            </a:endParaRPr>
          </a:p>
          <a:p>
            <a:endParaRPr dirty="0" sz="2000" lang="en-US">
              <a:solidFill>
                <a:srgbClr val="000000"/>
              </a:solidFill>
              <a:latin typeface="Arial" panose="020B0604020202020204" pitchFamily="34" charset="0"/>
              <a:cs typeface="Arial" panose="020B0604020202020204" pitchFamily="34" charset="0"/>
            </a:endParaRPr>
          </a:p>
          <a:p>
            <a:endParaRPr dirty="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Problem Statement</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Project Overview</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End Users</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00000"/>
                </a:solidFill>
                <a:latin typeface="Times New Roman" panose="02020603050405020304" pitchFamily="18" charset="0"/>
                <a:cs typeface="Times New Roman" panose="02020603050405020304" pitchFamily="18" charset="0"/>
              </a:rPr>
              <a:t>Dataset Description</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Modelling Approach</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Results and </a:t>
            </a:r>
            <a:r>
              <a:rPr dirty="0" sz="2800" lang="en-US">
                <a:solidFill>
                  <a:srgbClr val="000000"/>
                </a:solidFill>
                <a:latin typeface="Times New Roman" panose="02020603050405020304" pitchFamily="18" charset="0"/>
                <a:cs typeface="Times New Roman" panose="02020603050405020304" pitchFamily="18" charset="0"/>
              </a:rPr>
              <a:t>Discussion</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Conclusion</a:t>
            </a:r>
            <a:endParaRPr b="0" dirty="0" sz="2800" i="0" lang="en-US">
              <a:solidFill>
                <a:srgbClr val="000000"/>
              </a:solidFill>
              <a:effectLst/>
              <a:latin typeface="Times New Roman" panose="02020603050405020304" pitchFamily="18" charset="0"/>
              <a:cs typeface="Times New Roman" panose="02020603050405020304" pitchFamily="18" charset="0"/>
            </a:endParaRPr>
          </a:p>
          <a:p>
            <a:endParaRPr dirty="0" sz="2800" lang="en-IN">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Text Placeholder 8"/>
          <p:cNvSpPr>
            <a:spLocks noGrp="1"/>
          </p:cNvSpPr>
          <p:nvPr>
            <p:ph type="body" idx="1"/>
          </p:nvPr>
        </p:nvSpPr>
        <p:spPr>
          <a:xfrm>
            <a:off x="755332" y="1600200"/>
            <a:ext cx="5940743" cy="4267200"/>
          </a:xfrm>
        </p:spPr>
        <p:txBody>
          <a:bodyPr/>
          <a:p>
            <a:r>
              <a:rPr dirty="0" sz="2400" lang="en-US" smtClean="0">
                <a:solidFill>
                  <a:srgbClr val="000000"/>
                </a:solidFill>
                <a:latin typeface="Arial" panose="020B0604020202020204" pitchFamily="34" charset="0"/>
                <a:cs typeface="Arial" panose="020B0604020202020204" pitchFamily="34" charset="0"/>
              </a:rPr>
              <a:t>To identify </a:t>
            </a:r>
            <a:r>
              <a:rPr dirty="0" sz="2400" lang="en-US">
                <a:solidFill>
                  <a:srgbClr val="000000"/>
                </a:solidFill>
                <a:latin typeface="Arial" panose="020B0604020202020204" pitchFamily="34" charset="0"/>
                <a:cs typeface="Arial" panose="020B0604020202020204" pitchFamily="34" charset="0"/>
              </a:rPr>
              <a:t>areas of strength and weakness, providing opportunities for growth and </a:t>
            </a:r>
            <a:r>
              <a:rPr dirty="0" sz="2400" lang="en-US" smtClean="0">
                <a:solidFill>
                  <a:srgbClr val="000000"/>
                </a:solidFill>
                <a:latin typeface="Arial" panose="020B0604020202020204" pitchFamily="34" charset="0"/>
                <a:cs typeface="Arial" panose="020B0604020202020204" pitchFamily="34" charset="0"/>
              </a:rPr>
              <a:t>development of the company performance analysis </a:t>
            </a:r>
            <a:r>
              <a:rPr dirty="0" sz="2400" lang="en-US">
                <a:solidFill>
                  <a:srgbClr val="000000"/>
                </a:solidFill>
                <a:latin typeface="Arial" panose="020B0604020202020204" pitchFamily="34" charset="0"/>
                <a:cs typeface="Arial" panose="020B0604020202020204" pitchFamily="34" charset="0"/>
              </a:rPr>
              <a:t>is used</a:t>
            </a:r>
            <a:br>
              <a:rPr dirty="0" sz="2400" lang="en-US">
                <a:solidFill>
                  <a:srgbClr val="000000"/>
                </a:solidFill>
                <a:latin typeface="Arial" panose="020B0604020202020204" pitchFamily="34" charset="0"/>
                <a:cs typeface="Arial" panose="020B0604020202020204" pitchFamily="34" charset="0"/>
              </a:rPr>
            </a:br>
            <a:r>
              <a:rPr dirty="0" sz="2400" lang="en-US">
                <a:solidFill>
                  <a:srgbClr val="000000"/>
                </a:solidFill>
                <a:latin typeface="Arial" panose="020B0604020202020204" pitchFamily="34" charset="0"/>
                <a:cs typeface="Arial" panose="020B0604020202020204" pitchFamily="34" charset="0"/>
              </a:rPr>
              <a:t/>
            </a:r>
            <a:br>
              <a:rPr dirty="0" sz="2400" lang="en-US">
                <a:solidFill>
                  <a:srgbClr val="000000"/>
                </a:solidFill>
                <a:latin typeface="Arial" panose="020B0604020202020204" pitchFamily="34" charset="0"/>
                <a:cs typeface="Arial" panose="020B0604020202020204" pitchFamily="34" charset="0"/>
              </a:rPr>
            </a:br>
            <a:r>
              <a:rPr dirty="0" sz="2400" lang="en-US">
                <a:solidFill>
                  <a:srgbClr val="000000"/>
                </a:solidFill>
                <a:latin typeface="Arial" panose="020B0604020202020204" pitchFamily="34" charset="0"/>
                <a:cs typeface="Arial" panose="020B0604020202020204" pitchFamily="34" charset="0"/>
              </a:rPr>
              <a:t/>
            </a:r>
            <a:br>
              <a:rPr dirty="0" sz="2400" lang="en-US">
                <a:solidFill>
                  <a:srgbClr val="000000"/>
                </a:solidFill>
                <a:latin typeface="Arial" panose="020B0604020202020204" pitchFamily="34" charset="0"/>
                <a:cs typeface="Arial" panose="020B0604020202020204" pitchFamily="34" charset="0"/>
              </a:rPr>
            </a:br>
            <a:r>
              <a:rPr dirty="0" sz="2400" lang="en-US">
                <a:solidFill>
                  <a:srgbClr val="000000"/>
                </a:solidFill>
                <a:latin typeface="Arial" panose="020B0604020202020204" pitchFamily="34" charset="0"/>
                <a:cs typeface="Arial" panose="020B0604020202020204" pitchFamily="34" charset="0"/>
              </a:rPr>
              <a:t>to Boost </a:t>
            </a:r>
            <a:r>
              <a:rPr dirty="0" sz="2400" lang="en-US" smtClean="0">
                <a:solidFill>
                  <a:srgbClr val="000000"/>
                </a:solidFill>
                <a:latin typeface="Arial" panose="020B0604020202020204" pitchFamily="34" charset="0"/>
                <a:cs typeface="Arial" panose="020B0604020202020204" pitchFamily="34" charset="0"/>
              </a:rPr>
              <a:t>Employee, regular </a:t>
            </a:r>
            <a:r>
              <a:rPr dirty="0" sz="2400" lang="en-US">
                <a:solidFill>
                  <a:srgbClr val="000000"/>
                </a:solidFill>
                <a:latin typeface="Arial" panose="020B0604020202020204" pitchFamily="34" charset="0"/>
                <a:cs typeface="Arial" panose="020B0604020202020204" pitchFamily="34" charset="0"/>
              </a:rPr>
              <a:t>feedback and coaching foster a sense of investment in employees' success.</a:t>
            </a:r>
            <a:r>
              <a:rPr dirty="0" sz="2400" lang="en-US" smtClean="0">
                <a:solidFill>
                  <a:srgbClr val="000000"/>
                </a:solidFill>
                <a:latin typeface="Arial" panose="020B0604020202020204" pitchFamily="34" charset="0"/>
                <a:cs typeface="Arial" panose="020B0604020202020204" pitchFamily="34" charset="0"/>
              </a:rPr>
              <a:t/>
            </a:r>
            <a:br>
              <a:rPr dirty="0" sz="2400" lang="en-US" smtClean="0">
                <a:solidFill>
                  <a:srgbClr val="000000"/>
                </a:solidFill>
                <a:latin typeface="Arial" panose="020B0604020202020204" pitchFamily="34" charset="0"/>
                <a:cs typeface="Arial" panose="020B0604020202020204" pitchFamily="34" charset="0"/>
              </a:rPr>
            </a:br>
            <a:r>
              <a:rPr dirty="0" sz="2400" lang="en-US" smtClean="0">
                <a:solidFill>
                  <a:srgbClr val="000000"/>
                </a:solidFill>
                <a:latin typeface="Arial" panose="020B0604020202020204" pitchFamily="34" charset="0"/>
                <a:cs typeface="Arial" panose="020B0604020202020204" pitchFamily="34" charset="0"/>
              </a:rPr>
              <a:t/>
            </a:r>
            <a:br>
              <a:rPr dirty="0" sz="2400" lang="en-US" smtClean="0">
                <a:solidFill>
                  <a:srgbClr val="000000"/>
                </a:solidFill>
                <a:latin typeface="Arial" panose="020B0604020202020204" pitchFamily="34" charset="0"/>
                <a:cs typeface="Arial" panose="020B0604020202020204" pitchFamily="34" charset="0"/>
              </a:rPr>
            </a:br>
            <a:r>
              <a:rPr dirty="0" sz="2400" lang="en-US" smtClean="0">
                <a:solidFill>
                  <a:srgbClr val="000000"/>
                </a:solidFill>
                <a:latin typeface="Arial" panose="020B0604020202020204" pitchFamily="34" charset="0"/>
                <a:cs typeface="Arial" panose="020B0604020202020204" pitchFamily="34" charset="0"/>
              </a:rPr>
              <a:t/>
            </a:r>
            <a:br>
              <a:rPr dirty="0" sz="2400" lang="en-US" smtClean="0">
                <a:solidFill>
                  <a:srgbClr val="000000"/>
                </a:solidFill>
                <a:latin typeface="Arial" panose="020B0604020202020204" pitchFamily="34" charset="0"/>
                <a:cs typeface="Arial" panose="020B0604020202020204" pitchFamily="34" charset="0"/>
              </a:rPr>
            </a:br>
            <a:endParaRPr dirty="0" sz="2400" lang="en-IN">
              <a:solidFill>
                <a:srgbClr val="000000"/>
              </a:solidFill>
              <a:latin typeface="Arial" panose="020B0604020202020204" pitchFamily="34" charset="0"/>
              <a:cs typeface="Arial" panose="020B0604020202020204" pitchFamily="34" charset="0"/>
            </a:endParaRPr>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990600" y="2133600"/>
            <a:ext cx="7924800" cy="3647440"/>
          </a:xfrm>
          <a:prstGeom prst="rect"/>
          <a:noFill/>
        </p:spPr>
        <p:txBody>
          <a:bodyPr rtlCol="0" wrap="square">
            <a:spAutoFit/>
          </a:bodyPr>
          <a:p>
            <a:r>
              <a:rPr b="1" dirty="0" sz="2400" i="1" lang="en-US">
                <a:solidFill>
                  <a:srgbClr val="000000"/>
                </a:solidFill>
                <a:latin typeface="Times New Roman" panose="02020603050405020304" pitchFamily="18" charset="0"/>
                <a:cs typeface="Times New Roman" panose="02020603050405020304" pitchFamily="18" charset="0"/>
              </a:rPr>
              <a:t>Develop an Excel-based tool to analyze and evaluate employee </a:t>
            </a:r>
            <a:r>
              <a:rPr b="1" dirty="0" sz="2400" i="1" lang="en-US" smtClean="0">
                <a:solidFill>
                  <a:srgbClr val="000000"/>
                </a:solidFill>
                <a:latin typeface="Times New Roman" panose="02020603050405020304" pitchFamily="18" charset="0"/>
                <a:cs typeface="Times New Roman" panose="02020603050405020304" pitchFamily="18" charset="0"/>
              </a:rPr>
              <a:t>performance</a:t>
            </a:r>
            <a:endParaRPr b="1" dirty="0" sz="2400" i="1" lang="en-US" smtClean="0">
              <a:solidFill>
                <a:srgbClr val="000000"/>
              </a:solidFill>
              <a:latin typeface="Times New Roman" panose="02020603050405020304" pitchFamily="18" charset="0"/>
              <a:cs typeface="Times New Roman" panose="02020603050405020304" pitchFamily="18" charset="0"/>
            </a:endParaRPr>
          </a:p>
          <a:p>
            <a:endParaRPr dirty="0" sz="2400" lang="en-US" smtClean="0">
              <a:solidFill>
                <a:srgbClr val="000000"/>
              </a:solidFill>
              <a:latin typeface="Times New Roman" panose="02020603050405020304" pitchFamily="18" charset="0"/>
              <a:cs typeface="Times New Roman" panose="02020603050405020304" pitchFamily="18" charset="0"/>
            </a:endParaRPr>
          </a:p>
          <a:p>
            <a:r>
              <a:rPr dirty="0" sz="2400" i="1" lang="en-US" u="sng" smtClean="0">
                <a:solidFill>
                  <a:srgbClr val="000000"/>
                </a:solidFill>
                <a:latin typeface="Times New Roman" panose="02020603050405020304" pitchFamily="18" charset="0"/>
                <a:cs typeface="Times New Roman" panose="02020603050405020304" pitchFamily="18" charset="0"/>
              </a:rPr>
              <a:t>Here we will </a:t>
            </a:r>
            <a:r>
              <a:rPr dirty="0" sz="2400" i="1" lang="en-US" err="1" u="sng" smtClean="0">
                <a:solidFill>
                  <a:srgbClr val="000000"/>
                </a:solidFill>
                <a:latin typeface="Times New Roman" panose="02020603050405020304" pitchFamily="18" charset="0"/>
                <a:cs typeface="Times New Roman" panose="02020603050405020304" pitchFamily="18" charset="0"/>
              </a:rPr>
              <a:t>benot</a:t>
            </a:r>
            <a:r>
              <a:rPr dirty="0" sz="2400" i="1" lang="en-US" u="sng" smtClean="0">
                <a:solidFill>
                  <a:srgbClr val="000000"/>
                </a:solidFill>
                <a:latin typeface="Times New Roman" panose="02020603050405020304" pitchFamily="18" charset="0"/>
                <a:cs typeface="Times New Roman" panose="02020603050405020304" pitchFamily="18" charset="0"/>
              </a:rPr>
              <a:t> only analysis</a:t>
            </a:r>
            <a:r>
              <a:rPr dirty="0" sz="2400" i="1" lang="en-US" u="sng">
                <a:solidFill>
                  <a:srgbClr val="000000"/>
                </a:solidFill>
                <a:latin typeface="Times New Roman" panose="02020603050405020304" pitchFamily="18" charset="0"/>
                <a:cs typeface="Times New Roman" panose="02020603050405020304" pitchFamily="18" charset="0"/>
              </a:rPr>
              <a:t> </a:t>
            </a:r>
            <a:r>
              <a:rPr dirty="0" sz="2400" i="1" lang="en-US" u="sng" smtClean="0">
                <a:solidFill>
                  <a:srgbClr val="000000"/>
                </a:solidFill>
                <a:latin typeface="Times New Roman" panose="02020603050405020304" pitchFamily="18" charset="0"/>
                <a:cs typeface="Times New Roman" panose="02020603050405020304" pitchFamily="18" charset="0"/>
              </a:rPr>
              <a:t>there are somethings like:</a:t>
            </a:r>
            <a:r>
              <a:rPr dirty="0" sz="2400" lang="en-US">
                <a:solidFill>
                  <a:srgbClr val="000000"/>
                </a:solidFill>
                <a:latin typeface="Times New Roman" panose="02020603050405020304" pitchFamily="18" charset="0"/>
                <a:cs typeface="Times New Roman" panose="02020603050405020304" pitchFamily="18" charset="0"/>
              </a:rPr>
              <a:t/>
            </a:r>
            <a:br>
              <a:rPr dirty="0" sz="2400" lang="en-US">
                <a:solidFill>
                  <a:srgbClr val="000000"/>
                </a:solidFill>
                <a:latin typeface="Times New Roman" panose="02020603050405020304" pitchFamily="18" charset="0"/>
                <a:cs typeface="Times New Roman" panose="02020603050405020304" pitchFamily="18" charset="0"/>
              </a:rPr>
            </a:br>
            <a:r>
              <a:rPr dirty="0" sz="2400" lang="en-US" smtClean="0">
                <a:solidFill>
                  <a:srgbClr val="000000"/>
                </a:solidFill>
                <a:latin typeface="Times New Roman" panose="02020603050405020304" pitchFamily="18" charset="0"/>
                <a:cs typeface="Times New Roman" panose="02020603050405020304" pitchFamily="18" charset="0"/>
              </a:rPr>
              <a:t>*Data </a:t>
            </a:r>
            <a:r>
              <a:rPr dirty="0" sz="2400" lang="en-US">
                <a:solidFill>
                  <a:srgbClr val="000000"/>
                </a:solidFill>
                <a:latin typeface="Times New Roman" panose="02020603050405020304" pitchFamily="18" charset="0"/>
                <a:cs typeface="Times New Roman" panose="02020603050405020304" pitchFamily="18" charset="0"/>
              </a:rPr>
              <a:t>Collection</a:t>
            </a:r>
            <a:br>
              <a:rPr dirty="0" sz="2400" lang="en-US">
                <a:solidFill>
                  <a:srgbClr val="000000"/>
                </a:solidFill>
                <a:latin typeface="Times New Roman" panose="02020603050405020304" pitchFamily="18" charset="0"/>
                <a:cs typeface="Times New Roman" panose="02020603050405020304" pitchFamily="18" charset="0"/>
              </a:rPr>
            </a:br>
            <a:r>
              <a:rPr dirty="0" sz="2400" lang="en-US" smtClean="0">
                <a:solidFill>
                  <a:srgbClr val="000000"/>
                </a:solidFill>
                <a:latin typeface="Times New Roman" panose="02020603050405020304" pitchFamily="18" charset="0"/>
                <a:cs typeface="Times New Roman" panose="02020603050405020304" pitchFamily="18" charset="0"/>
              </a:rPr>
              <a:t>*Performance </a:t>
            </a:r>
            <a:r>
              <a:rPr dirty="0" sz="2400" lang="en-US">
                <a:solidFill>
                  <a:srgbClr val="000000"/>
                </a:solidFill>
                <a:latin typeface="Times New Roman" panose="02020603050405020304" pitchFamily="18" charset="0"/>
                <a:cs typeface="Times New Roman" panose="02020603050405020304" pitchFamily="18" charset="0"/>
              </a:rPr>
              <a:t>Dashboard</a:t>
            </a:r>
            <a:br>
              <a:rPr dirty="0" sz="2400" lang="en-US">
                <a:solidFill>
                  <a:srgbClr val="000000"/>
                </a:solidFill>
                <a:latin typeface="Times New Roman" panose="02020603050405020304" pitchFamily="18" charset="0"/>
                <a:cs typeface="Times New Roman" panose="02020603050405020304" pitchFamily="18" charset="0"/>
              </a:rPr>
            </a:br>
            <a:r>
              <a:rPr dirty="0" sz="2400" lang="en-US" smtClean="0">
                <a:solidFill>
                  <a:srgbClr val="000000"/>
                </a:solidFill>
                <a:latin typeface="Times New Roman" panose="02020603050405020304" pitchFamily="18" charset="0"/>
                <a:cs typeface="Times New Roman" panose="02020603050405020304" pitchFamily="18" charset="0"/>
              </a:rPr>
              <a:t>*Analysis </a:t>
            </a:r>
            <a:r>
              <a:rPr dirty="0" sz="2400" lang="en-US">
                <a:solidFill>
                  <a:srgbClr val="000000"/>
                </a:solidFill>
                <a:latin typeface="Times New Roman" panose="02020603050405020304" pitchFamily="18" charset="0"/>
                <a:cs typeface="Times New Roman" panose="02020603050405020304" pitchFamily="18" charset="0"/>
              </a:rPr>
              <a:t>and Reporting</a:t>
            </a:r>
            <a:br>
              <a:rPr dirty="0" sz="2400" lang="en-US">
                <a:solidFill>
                  <a:srgbClr val="000000"/>
                </a:solidFill>
                <a:latin typeface="Times New Roman" panose="02020603050405020304" pitchFamily="18" charset="0"/>
                <a:cs typeface="Times New Roman" panose="02020603050405020304" pitchFamily="18" charset="0"/>
              </a:rPr>
            </a:br>
            <a:r>
              <a:rPr dirty="0" sz="2400" lang="en-US" smtClean="0">
                <a:solidFill>
                  <a:srgbClr val="000000"/>
                </a:solidFill>
                <a:latin typeface="Times New Roman" panose="02020603050405020304" pitchFamily="18" charset="0"/>
                <a:cs typeface="Times New Roman" panose="02020603050405020304" pitchFamily="18" charset="0"/>
              </a:rPr>
              <a:t>*Trend </a:t>
            </a:r>
            <a:r>
              <a:rPr dirty="0" sz="2400" lang="en-US">
                <a:solidFill>
                  <a:srgbClr val="000000"/>
                </a:solidFill>
                <a:latin typeface="Times New Roman" panose="02020603050405020304" pitchFamily="18" charset="0"/>
                <a:cs typeface="Times New Roman" panose="02020603050405020304" pitchFamily="18" charset="0"/>
              </a:rPr>
              <a:t>Analysis</a:t>
            </a:r>
            <a:br>
              <a:rPr dirty="0" sz="2400" lang="en-US">
                <a:solidFill>
                  <a:srgbClr val="000000"/>
                </a:solidFill>
                <a:latin typeface="Times New Roman" panose="02020603050405020304" pitchFamily="18" charset="0"/>
                <a:cs typeface="Times New Roman" panose="02020603050405020304" pitchFamily="18" charset="0"/>
              </a:rPr>
            </a:br>
            <a:r>
              <a:rPr dirty="0" sz="2400" lang="en-US" smtClean="0">
                <a:solidFill>
                  <a:srgbClr val="000000"/>
                </a:solidFill>
                <a:latin typeface="Times New Roman" panose="02020603050405020304" pitchFamily="18" charset="0"/>
                <a:cs typeface="Times New Roman" panose="02020603050405020304" pitchFamily="18" charset="0"/>
              </a:rPr>
              <a:t>*Action Plan and etc.,</a:t>
            </a:r>
            <a:endParaRPr dirty="0" sz="2400" lang="en-IN">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304800" y="1219834"/>
            <a:ext cx="7162800" cy="4610100"/>
          </a:xfrm>
        </p:spPr>
        <p:txBody>
          <a:bodyPr numCol="1"/>
          <a:p>
            <a:pPr algn="l">
              <a:lnSpc>
                <a:spcPct val="150000"/>
              </a:lnSpc>
            </a:pPr>
            <a:r>
              <a:rPr b="1" dirty="0" sz="2800" lang="en-IN" u="sng">
                <a:solidFill>
                  <a:srgbClr val="000000"/>
                </a:solidFill>
                <a:latin typeface="Arial" panose="020B0604020202020204" pitchFamily="34" charset="0"/>
                <a:cs typeface="Arial" panose="020B0604020202020204" pitchFamily="34" charset="0"/>
              </a:rPr>
              <a:t>HR  </a:t>
            </a:r>
            <a:r>
              <a:rPr b="1" dirty="0" sz="2800" lang="en-IN" u="sng" smtClean="0">
                <a:solidFill>
                  <a:srgbClr val="000000"/>
                </a:solidFill>
                <a:latin typeface="Arial" panose="020B0604020202020204" pitchFamily="34" charset="0"/>
                <a:cs typeface="Arial" panose="020B0604020202020204" pitchFamily="34" charset="0"/>
              </a:rPr>
              <a:t>and Managers </a:t>
            </a:r>
            <a:r>
              <a:rPr dirty="0" sz="2800" lang="en-IN" smtClean="0">
                <a:solidFill>
                  <a:srgbClr val="000000"/>
                </a:solidFill>
                <a:latin typeface="Arial" panose="020B0604020202020204" pitchFamily="34" charset="0"/>
                <a:cs typeface="Arial" panose="020B0604020202020204" pitchFamily="34" charset="0"/>
              </a:rPr>
              <a:t>to </a:t>
            </a:r>
            <a:r>
              <a:rPr dirty="0" sz="2800" lang="en-US" smtClean="0">
                <a:solidFill>
                  <a:srgbClr val="000000"/>
                </a:solidFill>
                <a:latin typeface="Arial" panose="020B0604020202020204" pitchFamily="34" charset="0"/>
                <a:cs typeface="Arial" panose="020B0604020202020204" pitchFamily="34" charset="0"/>
              </a:rPr>
              <a:t>oversee </a:t>
            </a:r>
            <a:r>
              <a:rPr dirty="0" sz="2800" lang="en-US">
                <a:solidFill>
                  <a:srgbClr val="000000"/>
                </a:solidFill>
                <a:latin typeface="Arial" panose="020B0604020202020204" pitchFamily="34" charset="0"/>
                <a:cs typeface="Arial" panose="020B0604020202020204" pitchFamily="34" charset="0"/>
              </a:rPr>
              <a:t>employee data, track performance, and identify </a:t>
            </a:r>
            <a:r>
              <a:rPr dirty="0" sz="2800" lang="en-US" smtClean="0">
                <a:solidFill>
                  <a:srgbClr val="000000"/>
                </a:solidFill>
                <a:latin typeface="Arial" panose="020B0604020202020204" pitchFamily="34" charset="0"/>
                <a:cs typeface="Arial" panose="020B0604020202020204" pitchFamily="34" charset="0"/>
              </a:rPr>
              <a:t>trends. </a:t>
            </a:r>
            <a:r>
              <a:rPr b="1" dirty="0" sz="2800" lang="en-US" u="sng" smtClean="0">
                <a:solidFill>
                  <a:srgbClr val="000000"/>
                </a:solidFill>
                <a:latin typeface="Arial" panose="020B0604020202020204" pitchFamily="34" charset="0"/>
                <a:cs typeface="Arial" panose="020B0604020202020204" pitchFamily="34" charset="0"/>
              </a:rPr>
              <a:t>Planning </a:t>
            </a:r>
            <a:r>
              <a:rPr b="1" dirty="0" sz="2800" lang="en-US" u="sng">
                <a:solidFill>
                  <a:srgbClr val="000000"/>
                </a:solidFill>
                <a:latin typeface="Arial" panose="020B0604020202020204" pitchFamily="34" charset="0"/>
                <a:cs typeface="Arial" panose="020B0604020202020204" pitchFamily="34" charset="0"/>
              </a:rPr>
              <a:t>Teams</a:t>
            </a:r>
            <a:r>
              <a:rPr dirty="0" sz="2800" lang="en-US">
                <a:solidFill>
                  <a:srgbClr val="000000"/>
                </a:solidFill>
                <a:latin typeface="Arial" panose="020B0604020202020204" pitchFamily="34" charset="0"/>
                <a:cs typeface="Arial" panose="020B0604020202020204" pitchFamily="34" charset="0"/>
              </a:rPr>
              <a:t> to Identify high-potential employees for </a:t>
            </a:r>
            <a:r>
              <a:rPr dirty="0" sz="2800" lang="en-US" smtClean="0">
                <a:solidFill>
                  <a:srgbClr val="000000"/>
                </a:solidFill>
                <a:latin typeface="Arial" panose="020B0604020202020204" pitchFamily="34" charset="0"/>
                <a:cs typeface="Arial" panose="020B0604020202020204" pitchFamily="34" charset="0"/>
              </a:rPr>
              <a:t>leadership development. </a:t>
            </a:r>
            <a:r>
              <a:rPr b="1" dirty="0" sz="2800" lang="en-US" u="sng" smtClean="0">
                <a:solidFill>
                  <a:srgbClr val="000000"/>
                </a:solidFill>
                <a:latin typeface="Arial" panose="020B0604020202020204" pitchFamily="34" charset="0"/>
                <a:cs typeface="Arial" panose="020B0604020202020204" pitchFamily="34" charset="0"/>
              </a:rPr>
              <a:t>Business </a:t>
            </a:r>
            <a:r>
              <a:rPr b="1" dirty="0" sz="2800" lang="en-US" u="sng">
                <a:solidFill>
                  <a:srgbClr val="000000"/>
                </a:solidFill>
                <a:latin typeface="Arial" panose="020B0604020202020204" pitchFamily="34" charset="0"/>
                <a:cs typeface="Arial" panose="020B0604020202020204" pitchFamily="34" charset="0"/>
              </a:rPr>
              <a:t>Analysts</a:t>
            </a:r>
            <a:r>
              <a:rPr dirty="0" sz="2800" lang="en-US">
                <a:solidFill>
                  <a:srgbClr val="000000"/>
                </a:solidFill>
                <a:latin typeface="Arial" panose="020B0604020202020204" pitchFamily="34" charset="0"/>
                <a:cs typeface="Arial" panose="020B0604020202020204" pitchFamily="34" charset="0"/>
              </a:rPr>
              <a:t> to Analyze performance data to inform business decisions</a:t>
            </a:r>
            <a:r>
              <a:rPr dirty="0" sz="2800" lang="en-US" smtClean="0">
                <a:solidFill>
                  <a:srgbClr val="000000"/>
                </a:solidFill>
                <a:latin typeface="Arial" panose="020B0604020202020204" pitchFamily="34" charset="0"/>
                <a:cs typeface="Arial" panose="020B0604020202020204" pitchFamily="34" charset="0"/>
              </a:rPr>
              <a:t>.</a:t>
            </a:r>
            <a:endParaRPr dirty="0" sz="2800" lang="en-US" smtClean="0">
              <a:solidFill>
                <a:srgbClr val="000000"/>
              </a:solidFill>
              <a:latin typeface="Arial" panose="020B0604020202020204" pitchFamily="34" charset="0"/>
              <a:cs typeface="Arial" panose="020B0604020202020204" pitchFamily="34" charset="0"/>
            </a:endParaRPr>
          </a:p>
          <a:p>
            <a:r>
              <a:rPr b="1" dirty="0" sz="2800" lang="en-IN" u="sng" smtClean="0">
                <a:solidFill>
                  <a:srgbClr val="000000"/>
                </a:solidFill>
                <a:latin typeface="Arial" panose="020B0604020202020204" pitchFamily="34" charset="0"/>
                <a:cs typeface="Arial" panose="020B0604020202020204" pitchFamily="34" charset="0"/>
              </a:rPr>
              <a:t>Executives</a:t>
            </a:r>
            <a:r>
              <a:rPr dirty="0" sz="2800" lang="en-IN" smtClean="0">
                <a:solidFill>
                  <a:srgbClr val="000000"/>
                </a:solidFill>
                <a:latin typeface="Arial" panose="020B0604020202020204" pitchFamily="34" charset="0"/>
                <a:cs typeface="Arial" panose="020B0604020202020204" pitchFamily="34" charset="0"/>
              </a:rPr>
              <a:t> to </a:t>
            </a:r>
            <a:r>
              <a:rPr dirty="0" sz="2800" lang="en-US">
                <a:solidFill>
                  <a:srgbClr val="000000"/>
                </a:solidFill>
                <a:latin typeface="Arial" panose="020B0604020202020204" pitchFamily="34" charset="0"/>
                <a:cs typeface="Arial" panose="020B0604020202020204" pitchFamily="34" charset="0"/>
              </a:rPr>
              <a:t>set strategic goals, and evaluate departmental </a:t>
            </a:r>
            <a:r>
              <a:rPr dirty="0" sz="2800" lang="en-US" smtClean="0">
                <a:solidFill>
                  <a:srgbClr val="000000"/>
                </a:solidFill>
                <a:latin typeface="Arial" panose="020B0604020202020204" pitchFamily="34" charset="0"/>
                <a:cs typeface="Arial" panose="020B0604020202020204" pitchFamily="34" charset="0"/>
              </a:rPr>
              <a:t>effectiveness and etc.,</a:t>
            </a:r>
            <a:endParaRPr dirty="0" sz="2800" lang="en-IN">
              <a:solidFill>
                <a:srgbClr val="000000"/>
              </a:solidFill>
              <a:latin typeface="Arial" panose="020B0604020202020204" pitchFamily="34" charset="0"/>
              <a:cs typeface="Arial" panose="020B0604020202020204" pitchFamily="34"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68815" y="1530946"/>
            <a:ext cx="6553200" cy="5334000"/>
          </a:xfrm>
        </p:spPr>
        <p:txBody>
          <a:bodyPr/>
          <a:p>
            <a:r>
              <a:rPr dirty="0" sz="2400" lang="en-US" smtClean="0">
                <a:solidFill>
                  <a:srgbClr val="000000"/>
                </a:solidFill>
                <a:latin typeface="Bookman Old Style" panose="02050604050505020204" pitchFamily="18" charset="0"/>
              </a:rPr>
              <a:t>I have solved by using </a:t>
            </a:r>
            <a:endParaRPr dirty="0" sz="2400" lang="en-US" smtClean="0">
              <a:solidFill>
                <a:srgbClr val="000000"/>
              </a:solidFill>
              <a:latin typeface="Bookman Old Style" panose="02050604050505020204" pitchFamily="18" charset="0"/>
            </a:endParaRPr>
          </a:p>
          <a:p>
            <a:r>
              <a:rPr b="1" dirty="0" sz="2400" lang="en-IN">
                <a:solidFill>
                  <a:srgbClr val="000000"/>
                </a:solidFill>
              </a:rPr>
              <a:t>Conditional formatting :</a:t>
            </a:r>
            <a:r>
              <a:rPr dirty="0" sz="2400" lang="en-IN">
                <a:solidFill>
                  <a:srgbClr val="000000"/>
                </a:solidFill>
              </a:rPr>
              <a:t/>
            </a:r>
            <a:br>
              <a:rPr dirty="0" sz="2400" lang="en-IN">
                <a:solidFill>
                  <a:srgbClr val="000000"/>
                </a:solidFill>
              </a:rPr>
            </a:br>
            <a:r>
              <a:rPr dirty="0" sz="2400" lang="en-IN">
                <a:solidFill>
                  <a:srgbClr val="000000"/>
                </a:solidFill>
              </a:rPr>
              <a:t>- Performance ratings</a:t>
            </a:r>
            <a:br>
              <a:rPr dirty="0" sz="2400" lang="en-IN">
                <a:solidFill>
                  <a:srgbClr val="000000"/>
                </a:solidFill>
              </a:rPr>
            </a:br>
            <a:r>
              <a:rPr dirty="0" sz="2400" lang="en-IN">
                <a:solidFill>
                  <a:srgbClr val="000000"/>
                </a:solidFill>
              </a:rPr>
              <a:t>- Goal achievement </a:t>
            </a:r>
            <a:r>
              <a:rPr dirty="0" sz="2400" lang="en-IN" smtClean="0">
                <a:solidFill>
                  <a:srgbClr val="000000"/>
                </a:solidFill>
              </a:rPr>
              <a:t>percentages etc.,</a:t>
            </a:r>
            <a:br>
              <a:rPr dirty="0" sz="2400" lang="en-IN" smtClean="0">
                <a:solidFill>
                  <a:srgbClr val="000000"/>
                </a:solidFill>
              </a:rPr>
            </a:br>
            <a:r>
              <a:rPr b="1" dirty="0" sz="2400" lang="en-IN" smtClean="0">
                <a:solidFill>
                  <a:srgbClr val="000000"/>
                </a:solidFill>
              </a:rPr>
              <a:t>filter-:</a:t>
            </a:r>
            <a:r>
              <a:rPr dirty="0" sz="2400" lang="en-IN" smtClean="0">
                <a:solidFill>
                  <a:srgbClr val="000000"/>
                </a:solidFill>
              </a:rPr>
              <a:t/>
            </a:r>
            <a:br>
              <a:rPr dirty="0" sz="2400" lang="en-IN" smtClean="0">
                <a:solidFill>
                  <a:srgbClr val="000000"/>
                </a:solidFill>
              </a:rPr>
            </a:br>
            <a:r>
              <a:rPr dirty="0" sz="2400" lang="en-IN" smtClean="0">
                <a:solidFill>
                  <a:srgbClr val="000000"/>
                </a:solidFill>
              </a:rPr>
              <a:t>to remove the blanks </a:t>
            </a:r>
            <a:br>
              <a:rPr dirty="0" sz="2400" lang="en-IN" smtClean="0">
                <a:solidFill>
                  <a:srgbClr val="000000"/>
                </a:solidFill>
              </a:rPr>
            </a:br>
            <a:r>
              <a:rPr b="1" dirty="0" sz="2400" lang="en-IN" smtClean="0">
                <a:solidFill>
                  <a:srgbClr val="000000"/>
                </a:solidFill>
              </a:rPr>
              <a:t>pivot table :</a:t>
            </a:r>
            <a:br>
              <a:rPr b="1" dirty="0" sz="2400" lang="en-IN" smtClean="0">
                <a:solidFill>
                  <a:srgbClr val="000000"/>
                </a:solidFill>
              </a:rPr>
            </a:br>
            <a:r>
              <a:rPr dirty="0" sz="2400" lang="en-IN" smtClean="0">
                <a:solidFill>
                  <a:srgbClr val="000000"/>
                </a:solidFill>
              </a:rPr>
              <a:t>its used to summarise the analysis of the employees</a:t>
            </a:r>
            <a:br>
              <a:rPr dirty="0" sz="2400" lang="en-IN" smtClean="0">
                <a:solidFill>
                  <a:srgbClr val="000000"/>
                </a:solidFill>
              </a:rPr>
            </a:br>
            <a:r>
              <a:rPr b="1" dirty="0" sz="2400" lang="en-IN" smtClean="0">
                <a:solidFill>
                  <a:srgbClr val="000000"/>
                </a:solidFill>
              </a:rPr>
              <a:t>graph:</a:t>
            </a:r>
            <a:r>
              <a:rPr dirty="0" sz="2400" lang="en-IN" smtClean="0">
                <a:solidFill>
                  <a:srgbClr val="000000"/>
                </a:solidFill>
              </a:rPr>
              <a:t/>
            </a:r>
            <a:br>
              <a:rPr dirty="0" sz="2400" lang="en-IN" smtClean="0">
                <a:solidFill>
                  <a:srgbClr val="000000"/>
                </a:solidFill>
              </a:rPr>
            </a:br>
            <a:r>
              <a:rPr dirty="0" sz="2400" lang="en-IN" smtClean="0">
                <a:solidFill>
                  <a:srgbClr val="000000"/>
                </a:solidFill>
              </a:rPr>
              <a:t>and at last I have done a graph to make easier and data can be visualized on graph</a:t>
            </a:r>
            <a:br>
              <a:rPr dirty="0" sz="2400" lang="en-IN" smtClean="0">
                <a:solidFill>
                  <a:srgbClr val="000000"/>
                </a:solidFill>
              </a:rPr>
            </a:br>
            <a:r>
              <a:rPr dirty="0" lang="en-IN" smtClean="0">
                <a:solidFill>
                  <a:srgbClr val="000000"/>
                </a:solidFill>
              </a:rPr>
              <a:t/>
            </a:r>
            <a:br>
              <a:rPr dirty="0" lang="en-IN" smtClean="0">
                <a:solidFill>
                  <a:srgbClr val="000000"/>
                </a:solidFill>
              </a:rPr>
            </a:br>
            <a:r>
              <a:rPr dirty="0" lang="en-IN" smtClean="0">
                <a:solidFill>
                  <a:srgbClr val="000000"/>
                </a:solidFill>
              </a:rPr>
              <a:t/>
            </a:r>
            <a:br>
              <a:rPr dirty="0" lang="en-IN" smtClean="0">
                <a:solidFill>
                  <a:srgbClr val="000000"/>
                </a:solidFill>
              </a:rPr>
            </a:br>
            <a:r>
              <a:rPr dirty="0" lang="en-IN" smtClean="0">
                <a:solidFill>
                  <a:srgbClr val="000000"/>
                </a:solidFill>
              </a:rPr>
              <a:t/>
            </a:r>
            <a:br>
              <a:rPr dirty="0" lang="en-IN" smtClean="0">
                <a:solidFill>
                  <a:srgbClr val="000000"/>
                </a:solidFill>
              </a:rPr>
            </a:br>
            <a:endParaRPr dirty="0" lang="en-IN">
              <a:solidFill>
                <a:srgbClr val="000000"/>
              </a:solidFill>
            </a:endParaRP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3200400"/>
          </a:xfrm>
        </p:spPr>
        <p:txBody>
          <a:bodyPr/>
          <a:p>
            <a:r>
              <a:rPr dirty="0" lang="en-US" smtClean="0">
                <a:solidFill>
                  <a:srgbClr val="000000"/>
                </a:solidFill>
              </a:rPr>
              <a:t>Here is some details of the data set like </a:t>
            </a:r>
            <a:br>
              <a:rPr dirty="0" lang="en-US" smtClean="0">
                <a:solidFill>
                  <a:srgbClr val="000000"/>
                </a:solidFill>
              </a:rPr>
            </a:br>
            <a:r>
              <a:rPr dirty="0" lang="en-US" smtClean="0">
                <a:solidFill>
                  <a:srgbClr val="000000"/>
                </a:solidFill>
              </a:rPr>
              <a:t>first  we have collected data in employee dataset</a:t>
            </a:r>
            <a:br>
              <a:rPr dirty="0" lang="en-US" smtClean="0">
                <a:solidFill>
                  <a:srgbClr val="000000"/>
                </a:solidFill>
              </a:rPr>
            </a:br>
            <a:r>
              <a:rPr dirty="0" lang="en-US" smtClean="0">
                <a:solidFill>
                  <a:srgbClr val="000000"/>
                </a:solidFill>
              </a:rPr>
              <a:t>we have downloaded it from kaggle </a:t>
            </a:r>
            <a:br>
              <a:rPr dirty="0" lang="en-US" smtClean="0">
                <a:solidFill>
                  <a:srgbClr val="000000"/>
                </a:solidFill>
              </a:rPr>
            </a:br>
            <a:r>
              <a:rPr dirty="0" lang="en-US" smtClean="0">
                <a:solidFill>
                  <a:srgbClr val="000000"/>
                </a:solidFill>
              </a:rPr>
              <a:t/>
            </a:r>
            <a:br>
              <a:rPr dirty="0" lang="en-US" smtClean="0">
                <a:solidFill>
                  <a:srgbClr val="000000"/>
                </a:solidFill>
              </a:rPr>
            </a:br>
            <a:r>
              <a:rPr dirty="0" lang="en-US" smtClean="0">
                <a:solidFill>
                  <a:srgbClr val="000000"/>
                </a:solidFill>
              </a:rPr>
              <a:t>there we had 26 features ,we are going to consider only 9 features out of it </a:t>
            </a:r>
            <a:endParaRPr dirty="0" lang="en-US" smtClean="0">
              <a:solidFill>
                <a:srgbClr val="000000"/>
              </a:solidFill>
            </a:endParaRPr>
          </a:p>
          <a:p>
            <a:r>
              <a:rPr dirty="0" lang="en-US" smtClean="0">
                <a:solidFill>
                  <a:srgbClr val="000000"/>
                </a:solidFill>
              </a:rPr>
              <a:t>Here is the nine features that we have consider </a:t>
            </a:r>
            <a:br>
              <a:rPr dirty="0" lang="en-US" smtClean="0">
                <a:solidFill>
                  <a:srgbClr val="000000"/>
                </a:solidFill>
              </a:rPr>
            </a:br>
            <a:r>
              <a:rPr dirty="0" lang="en-US" smtClean="0">
                <a:solidFill>
                  <a:srgbClr val="000000"/>
                </a:solidFill>
              </a:rPr>
              <a:t>they are :</a:t>
            </a:r>
            <a:br>
              <a:rPr dirty="0" lang="en-US" smtClean="0">
                <a:solidFill>
                  <a:srgbClr val="000000"/>
                </a:solidFill>
              </a:rPr>
            </a:br>
            <a:r>
              <a:rPr dirty="0" lang="en-US" smtClean="0">
                <a:solidFill>
                  <a:srgbClr val="000000"/>
                </a:solidFill>
              </a:rPr>
              <a:t>1. employee id: it was in numerical values</a:t>
            </a:r>
            <a:br>
              <a:rPr dirty="0" lang="en-US" smtClean="0">
                <a:solidFill>
                  <a:srgbClr val="000000"/>
                </a:solidFill>
              </a:rPr>
            </a:br>
            <a:r>
              <a:rPr dirty="0" lang="en-US" smtClean="0">
                <a:solidFill>
                  <a:srgbClr val="000000"/>
                </a:solidFill>
              </a:rPr>
              <a:t>2.name : employee name first and last name it was in text</a:t>
            </a:r>
            <a:br>
              <a:rPr dirty="0" lang="en-US" smtClean="0">
                <a:solidFill>
                  <a:srgbClr val="000000"/>
                </a:solidFill>
              </a:rPr>
            </a:br>
            <a:r>
              <a:rPr dirty="0" lang="en-US" smtClean="0">
                <a:solidFill>
                  <a:srgbClr val="000000"/>
                </a:solidFill>
              </a:rPr>
              <a:t>3.performance level: we have leveled in the type of (very high , high, medium, and low )</a:t>
            </a:r>
            <a:br>
              <a:rPr dirty="0" lang="en-US" smtClean="0">
                <a:solidFill>
                  <a:srgbClr val="000000"/>
                </a:solidFill>
              </a:rPr>
            </a:br>
            <a:r>
              <a:rPr dirty="0" lang="en-US" smtClean="0">
                <a:solidFill>
                  <a:srgbClr val="000000"/>
                </a:solidFill>
              </a:rPr>
              <a:t>4.gender : male (or) female </a:t>
            </a:r>
            <a:br>
              <a:rPr dirty="0" lang="en-US" smtClean="0">
                <a:solidFill>
                  <a:srgbClr val="000000"/>
                </a:solidFill>
              </a:rPr>
            </a:br>
            <a:r>
              <a:rPr dirty="0" lang="en-US" smtClean="0">
                <a:solidFill>
                  <a:srgbClr val="000000"/>
                </a:solidFill>
              </a:rPr>
              <a:t>5.employee rating : it was in numerical values </a:t>
            </a:r>
            <a:endParaRPr dirty="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Box 8"/>
          <p:cNvSpPr txBox="1"/>
          <p:nvPr/>
        </p:nvSpPr>
        <p:spPr>
          <a:xfrm>
            <a:off x="2286000" y="1917417"/>
            <a:ext cx="7935036" cy="1221740"/>
          </a:xfrm>
          <a:prstGeom prst="rect"/>
          <a:noFill/>
        </p:spPr>
        <p:txBody>
          <a:bodyPr rtlCol="0" wrap="square">
            <a:spAutoFit/>
          </a:bodyPr>
          <a:p>
            <a:pPr algn="l">
              <a:buFont typeface="Arial" panose="020B0604020202020204" pitchFamily="34" charset="0"/>
              <a:buChar char="•"/>
            </a:pPr>
            <a:r>
              <a:rPr dirty="0" sz="2400" lang="en-US" smtClean="0">
                <a:solidFill>
                  <a:srgbClr val="000000"/>
                </a:solidFill>
                <a:latin typeface="Times New Roman" panose="02020603050405020304" pitchFamily="18" charset="0"/>
                <a:cs typeface="Times New Roman" panose="02020603050405020304" pitchFamily="18" charset="0"/>
              </a:rPr>
              <a:t>Performance level=IFS(Z8&gt;=5,”VERY HIGH”,Z8&gt;=4,”HIGH”,Z8&gt;=3,”MED”,TRUE,”LOW”)</a:t>
            </a:r>
            <a:endParaRPr b="0" dirty="0" sz="2400" i="0" lang="en-US">
              <a:solidFill>
                <a:srgbClr val="000000"/>
              </a:solidFill>
              <a:effectLst/>
              <a:latin typeface="Times New Roman" panose="02020603050405020304" pitchFamily="18" charset="0"/>
              <a:cs typeface="Times New Roman" panose="02020603050405020304" pitchFamily="18" charset="0"/>
            </a:endParaRPr>
          </a:p>
          <a:p>
            <a:endParaRPr dirty="0" sz="2800" lang="en-IN">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Microsoft account</cp:lastModifiedBy>
  <dcterms:created xsi:type="dcterms:W3CDTF">2024-03-29T04:07:22Z</dcterms:created>
  <dcterms:modified xsi:type="dcterms:W3CDTF">2024-09-12T06:49:29Z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350e37f0e3564459a5c4d92ad24f191d</vt:lpwstr>
  </property>
</Properties>
</file>