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29" Type="http://schemas.openxmlformats.org/officeDocument/2006/relationships/slide" Target="slides/slide26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9" Type="http://schemas.openxmlformats.org/officeDocument/2006/relationships/slide" Target="slides/slide16.xml"/><Relationship Id="rId18" Type="http://schemas.openxmlformats.org/officeDocument/2006/relationships/slide" Target="slides/slide15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5800" y="339852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48">
            <a:solidFill>
              <a:srgbClr val="D1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807209"/>
            <a:ext cx="3796029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828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828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5800" y="339852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48">
            <a:solidFill>
              <a:srgbClr val="D1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11200"/>
            <a:ext cx="61372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240" y="1633219"/>
            <a:ext cx="8038465" cy="459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828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folab.stanford.edu/~ullman/fcdb/oracle/or-plsql.html" TargetMode="External"/></Relationships>
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IF</a:t>
            </a:r>
            <a:r>
              <a:rPr dirty="0" spc="-204" b="1">
                <a:latin typeface="Arial"/>
                <a:cs typeface="Arial"/>
              </a:rPr>
              <a:t> </a:t>
            </a:r>
            <a:r>
              <a:rPr dirty="0" spc="-9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570143"/>
            <a:ext cx="4990465" cy="434213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60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IF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statement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looks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like:</a:t>
            </a:r>
            <a:endParaRPr sz="2400">
              <a:latin typeface="Arial MT"/>
              <a:cs typeface="Arial MT"/>
            </a:endParaRPr>
          </a:p>
          <a:p>
            <a:pPr algn="just" marL="574040">
              <a:lnSpc>
                <a:spcPct val="100000"/>
              </a:lnSpc>
              <a:spcBef>
                <a:spcPts val="380"/>
              </a:spcBef>
            </a:pP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IF </a:t>
            </a: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&lt;condition&gt;</a:t>
            </a:r>
            <a:endParaRPr sz="1800">
              <a:latin typeface="Courier New"/>
              <a:cs typeface="Courier New"/>
            </a:endParaRPr>
          </a:p>
          <a:p>
            <a:pPr algn="just" marL="574040" marR="1527175">
              <a:lnSpc>
                <a:spcPct val="117100"/>
              </a:lnSpc>
            </a:pP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THEN </a:t>
            </a: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&lt;statement_list&gt; 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ELSE </a:t>
            </a: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&lt;statement_list&gt; 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END </a:t>
            </a:r>
            <a:r>
              <a:rPr dirty="0" sz="1800" spc="-25">
                <a:solidFill>
                  <a:srgbClr val="D1523B"/>
                </a:solidFill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208279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ELSE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part</a:t>
            </a:r>
            <a:r>
              <a:rPr dirty="0" sz="24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optional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If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you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want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multiway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branch,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use:</a:t>
            </a:r>
            <a:endParaRPr sz="2400">
              <a:latin typeface="Arial MT"/>
              <a:cs typeface="Arial MT"/>
            </a:endParaRPr>
          </a:p>
          <a:p>
            <a:pPr marL="574040" marR="1237615">
              <a:lnSpc>
                <a:spcPct val="119300"/>
              </a:lnSpc>
            </a:pP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IF</a:t>
            </a:r>
            <a:r>
              <a:rPr dirty="0" sz="1600" spc="-6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&lt;condition_1&gt;</a:t>
            </a:r>
            <a:r>
              <a:rPr dirty="0" sz="1600" spc="-6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THEN</a:t>
            </a:r>
            <a:r>
              <a:rPr dirty="0" sz="1600" spc="-6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D1523B"/>
                </a:solidFill>
                <a:latin typeface="Courier New"/>
                <a:cs typeface="Courier New"/>
              </a:rPr>
              <a:t>…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ELSIF</a:t>
            </a:r>
            <a:r>
              <a:rPr dirty="0" sz="1600" spc="-7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&lt;condition_2&gt;</a:t>
            </a:r>
            <a:r>
              <a:rPr dirty="0" sz="1600" spc="-7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THEN</a:t>
            </a:r>
            <a:r>
              <a:rPr dirty="0" sz="1600" spc="-7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D1523B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574040">
              <a:lnSpc>
                <a:spcPct val="100000"/>
              </a:lnSpc>
              <a:spcBef>
                <a:spcPts val="370"/>
              </a:spcBef>
            </a:pPr>
            <a:r>
              <a:rPr dirty="0" sz="1600" spc="-25">
                <a:solidFill>
                  <a:srgbClr val="D1523B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574040" marR="1237615">
              <a:lnSpc>
                <a:spcPct val="118800"/>
              </a:lnSpc>
              <a:spcBef>
                <a:spcPts val="10"/>
              </a:spcBef>
            </a:pP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ELSIF</a:t>
            </a:r>
            <a:r>
              <a:rPr dirty="0" sz="1600" spc="-7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&lt;condition_n&gt;</a:t>
            </a:r>
            <a:r>
              <a:rPr dirty="0" sz="1600" spc="-7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THEN</a:t>
            </a:r>
            <a:r>
              <a:rPr dirty="0" sz="1600" spc="-7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D1523B"/>
                </a:solidFill>
                <a:latin typeface="Courier New"/>
                <a:cs typeface="Courier New"/>
              </a:rPr>
              <a:t>… </a:t>
            </a: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ELSE</a:t>
            </a:r>
            <a:r>
              <a:rPr dirty="0" sz="1600" spc="-4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D1523B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574040">
              <a:lnSpc>
                <a:spcPct val="100000"/>
              </a:lnSpc>
              <a:spcBef>
                <a:spcPts val="370"/>
              </a:spcBef>
            </a:pPr>
            <a:r>
              <a:rPr dirty="0" sz="1600">
                <a:solidFill>
                  <a:srgbClr val="D1523B"/>
                </a:solidFill>
                <a:latin typeface="Courier New"/>
                <a:cs typeface="Courier New"/>
              </a:rPr>
              <a:t>END</a:t>
            </a:r>
            <a:r>
              <a:rPr dirty="0" sz="1600" spc="-3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D1523B"/>
                </a:solidFill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IF</a:t>
            </a:r>
            <a:r>
              <a:rPr dirty="0" spc="-16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54"/>
              <a:t> </a:t>
            </a:r>
            <a:r>
              <a:rPr dirty="0" spc="-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0387"/>
            <a:ext cx="6676390" cy="480949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5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2050">
              <a:latin typeface="Courier New"/>
              <a:cs typeface="Courier New"/>
            </a:endParaRPr>
          </a:p>
          <a:p>
            <a:pPr marL="961390" indent="-315595">
              <a:lnSpc>
                <a:spcPct val="100000"/>
              </a:lnSpc>
              <a:spcBef>
                <a:spcPts val="440"/>
              </a:spcBef>
              <a:buAutoNum type="alphaLcPeriod"/>
              <a:tabLst>
                <a:tab pos="961390" algn="l"/>
              </a:tabLst>
            </a:pPr>
            <a:r>
              <a:rPr dirty="0" sz="2050" spc="-10">
                <a:solidFill>
                  <a:srgbClr val="282833"/>
                </a:solidFill>
                <a:latin typeface="Courier New"/>
                <a:cs typeface="Courier New"/>
              </a:rPr>
              <a:t>NUMBER;</a:t>
            </a:r>
            <a:endParaRPr sz="2050">
              <a:latin typeface="Courier New"/>
              <a:cs typeface="Courier New"/>
            </a:endParaRPr>
          </a:p>
          <a:p>
            <a:pPr marL="12700" marR="4596130" indent="949325">
              <a:lnSpc>
                <a:spcPct val="117500"/>
              </a:lnSpc>
              <a:spcBef>
                <a:spcPts val="10"/>
              </a:spcBef>
              <a:buAutoNum type="alphaLcPeriod"/>
              <a:tabLst>
                <a:tab pos="962025" algn="l"/>
              </a:tabLst>
            </a:pPr>
            <a:r>
              <a:rPr dirty="0" sz="2050" spc="-10">
                <a:solidFill>
                  <a:srgbClr val="282833"/>
                </a:solidFill>
                <a:latin typeface="Courier New"/>
                <a:cs typeface="Courier New"/>
              </a:rPr>
              <a:t>NUMBER; BEGIN</a:t>
            </a:r>
            <a:endParaRPr sz="2050">
              <a:latin typeface="Courier New"/>
              <a:cs typeface="Courier New"/>
            </a:endParaRPr>
          </a:p>
          <a:p>
            <a:pPr marL="645795" marR="5080">
              <a:lnSpc>
                <a:spcPct val="117900"/>
              </a:lnSpc>
            </a:pP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SELECT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e,f</a:t>
            </a:r>
            <a:r>
              <a:rPr dirty="0" sz="2050" spc="8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a,b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FROM</a:t>
            </a:r>
            <a:r>
              <a:rPr dirty="0" sz="2050" spc="7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WHERE</a:t>
            </a:r>
            <a:r>
              <a:rPr dirty="0" sz="2050" spc="7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 spc="-20">
                <a:solidFill>
                  <a:srgbClr val="282833"/>
                </a:solidFill>
                <a:latin typeface="Courier New"/>
                <a:cs typeface="Courier New"/>
              </a:rPr>
              <a:t>e&gt;1;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IF</a:t>
            </a:r>
            <a:r>
              <a:rPr dirty="0" sz="2050" spc="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b=1</a:t>
            </a:r>
            <a:r>
              <a:rPr dirty="0" sz="2050" spc="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 spc="-20">
                <a:solidFill>
                  <a:srgbClr val="282833"/>
                </a:solidFill>
                <a:latin typeface="Courier New"/>
                <a:cs typeface="Courier New"/>
              </a:rPr>
              <a:t>THEN</a:t>
            </a:r>
            <a:endParaRPr sz="2050">
              <a:latin typeface="Courier New"/>
              <a:cs typeface="Courier New"/>
            </a:endParaRPr>
          </a:p>
          <a:p>
            <a:pPr marL="1280160">
              <a:lnSpc>
                <a:spcPct val="100000"/>
              </a:lnSpc>
              <a:spcBef>
                <a:spcPts val="430"/>
              </a:spcBef>
            </a:pP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2050" spc="8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2050" spc="7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 spc="-10">
                <a:solidFill>
                  <a:srgbClr val="282833"/>
                </a:solidFill>
                <a:latin typeface="Courier New"/>
                <a:cs typeface="Courier New"/>
              </a:rPr>
              <a:t>VALUES(b,a);</a:t>
            </a:r>
            <a:endParaRPr sz="2050">
              <a:latin typeface="Courier New"/>
              <a:cs typeface="Courier New"/>
            </a:endParaRPr>
          </a:p>
          <a:p>
            <a:pPr marL="645795">
              <a:lnSpc>
                <a:spcPct val="100000"/>
              </a:lnSpc>
              <a:spcBef>
                <a:spcPts val="440"/>
              </a:spcBef>
            </a:pPr>
            <a:r>
              <a:rPr dirty="0" sz="2050" spc="-20">
                <a:solidFill>
                  <a:srgbClr val="282833"/>
                </a:solidFill>
                <a:latin typeface="Courier New"/>
                <a:cs typeface="Courier New"/>
              </a:rPr>
              <a:t>ELSE</a:t>
            </a:r>
            <a:endParaRPr sz="2050">
              <a:latin typeface="Courier New"/>
              <a:cs typeface="Courier New"/>
            </a:endParaRPr>
          </a:p>
          <a:p>
            <a:pPr marL="645795" marR="162560" indent="633730">
              <a:lnSpc>
                <a:spcPct val="117900"/>
              </a:lnSpc>
            </a:pP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2050" spc="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2050" spc="8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2050" spc="7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 spc="-10">
                <a:solidFill>
                  <a:srgbClr val="282833"/>
                </a:solidFill>
                <a:latin typeface="Courier New"/>
                <a:cs typeface="Courier New"/>
              </a:rPr>
              <a:t>VALUES(b+10,a+10); </a:t>
            </a:r>
            <a:r>
              <a:rPr dirty="0" sz="2050">
                <a:solidFill>
                  <a:srgbClr val="282833"/>
                </a:solidFill>
                <a:latin typeface="Courier New"/>
                <a:cs typeface="Courier New"/>
              </a:rPr>
              <a:t>END</a:t>
            </a:r>
            <a:r>
              <a:rPr dirty="0" sz="2050" spc="6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050" spc="-25">
                <a:solidFill>
                  <a:srgbClr val="282833"/>
                </a:solidFill>
                <a:latin typeface="Courier New"/>
                <a:cs typeface="Courier New"/>
              </a:rPr>
              <a:t>IF;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05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05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05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184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IF</a:t>
            </a:r>
            <a:r>
              <a:rPr dirty="0" spc="-14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20"/>
              <a:t> </a:t>
            </a:r>
            <a:r>
              <a:rPr dirty="0" spc="-110"/>
              <a:t>Example</a:t>
            </a:r>
            <a:r>
              <a:rPr dirty="0" spc="-200"/>
              <a:t> </a:t>
            </a:r>
            <a:r>
              <a:rPr dirty="0" spc="-5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706879"/>
            <a:ext cx="3180715" cy="301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2700" marR="5080" indent="274320">
              <a:lnSpc>
                <a:spcPct val="164800"/>
              </a:lnSpc>
              <a:tabLst>
                <a:tab pos="2207260" algn="l"/>
              </a:tabLst>
            </a:pP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TotalStudents</a:t>
            </a:r>
            <a:r>
              <a:rPr dirty="0" sz="18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NUMBER; BEGIN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1400"/>
              </a:spcBef>
              <a:tabLst>
                <a:tab pos="1247140" algn="l"/>
              </a:tabLst>
            </a:pP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SELECT</a:t>
            </a:r>
            <a:r>
              <a:rPr dirty="0" sz="18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COUNT(*)</a:t>
            </a:r>
            <a:endParaRPr sz="1800">
              <a:latin typeface="Courier New"/>
              <a:cs typeface="Courier New"/>
            </a:endParaRPr>
          </a:p>
          <a:p>
            <a:pPr marL="561340" marR="142240">
              <a:lnSpc>
                <a:spcPct val="164800"/>
              </a:lnSpc>
              <a:tabLst>
                <a:tab pos="1247140" algn="l"/>
              </a:tabLst>
            </a:pPr>
            <a:r>
              <a:rPr dirty="0" sz="1800" spc="-2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8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TotalStudents </a:t>
            </a:r>
            <a:r>
              <a:rPr dirty="0" sz="1800" spc="-20">
                <a:solidFill>
                  <a:srgbClr val="282833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282833"/>
                </a:solidFill>
                <a:latin typeface="Courier New"/>
                <a:cs typeface="Courier New"/>
              </a:rPr>
              <a:t>students;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400"/>
              </a:spcBef>
            </a:pPr>
            <a:r>
              <a:rPr dirty="0" sz="1800" spc="-50">
                <a:solidFill>
                  <a:srgbClr val="282833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58432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IF</a:t>
            </a:r>
            <a:r>
              <a:rPr dirty="0" spc="-195" b="1">
                <a:latin typeface="Arial"/>
                <a:cs typeface="Arial"/>
              </a:rPr>
              <a:t> </a:t>
            </a:r>
            <a:r>
              <a:rPr dirty="0" spc="-50"/>
              <a:t>and</a:t>
            </a:r>
            <a:r>
              <a:rPr dirty="0" spc="-175"/>
              <a:t> </a:t>
            </a:r>
            <a:r>
              <a:rPr dirty="0" spc="-135" b="1">
                <a:latin typeface="Arial"/>
                <a:cs typeface="Arial"/>
              </a:rPr>
              <a:t>UPDATE</a:t>
            </a:r>
            <a:r>
              <a:rPr dirty="0" spc="-14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54"/>
              <a:t> </a:t>
            </a:r>
            <a:r>
              <a:rPr dirty="0" spc="-6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37716"/>
            <a:ext cx="8032750" cy="48539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15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4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NewMajor</a:t>
            </a:r>
            <a:r>
              <a:rPr dirty="0" sz="1500" spc="-1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VARCHAR2(10)</a:t>
            </a:r>
            <a:r>
              <a:rPr dirty="0" sz="1500" spc="-1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’CS';</a:t>
            </a:r>
            <a:endParaRPr sz="1500">
              <a:latin typeface="Courier New"/>
              <a:cs typeface="Courier New"/>
            </a:endParaRPr>
          </a:p>
          <a:p>
            <a:pPr marL="238125" marR="3951604">
              <a:lnSpc>
                <a:spcPts val="2540"/>
              </a:lnSpc>
              <a:spcBef>
                <a:spcPts val="20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FirstName</a:t>
            </a:r>
            <a:r>
              <a:rPr dirty="0" sz="1500" spc="-1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VARCHAR2(10)</a:t>
            </a:r>
            <a:r>
              <a:rPr dirty="0" sz="1500" spc="-1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1500" spc="-1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’Mehdi';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LastName</a:t>
            </a:r>
            <a:r>
              <a:rPr dirty="0" sz="1500" spc="-1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VARCHAR2(10)</a:t>
            </a:r>
            <a:r>
              <a:rPr dirty="0" sz="1500" spc="-1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’Azarmi';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30"/>
              </a:spcBef>
            </a:pPr>
            <a:r>
              <a:rPr dirty="0" sz="1500">
                <a:solidFill>
                  <a:srgbClr val="D1523B"/>
                </a:solidFill>
                <a:latin typeface="Courier New"/>
                <a:cs typeface="Courier New"/>
              </a:rPr>
              <a:t>UPDATE</a:t>
            </a:r>
            <a:r>
              <a:rPr dirty="0" sz="1500" spc="-114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students</a:t>
            </a:r>
            <a:endParaRPr sz="15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74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SET</a:t>
            </a:r>
            <a:r>
              <a:rPr dirty="0" sz="1500" spc="-6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major</a:t>
            </a:r>
            <a:r>
              <a:rPr dirty="0" sz="1500" spc="-6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=</a:t>
            </a:r>
            <a:r>
              <a:rPr dirty="0" sz="1500" spc="-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NewMajor</a:t>
            </a:r>
            <a:endParaRPr sz="1500">
              <a:latin typeface="Courier New"/>
              <a:cs typeface="Courier New"/>
            </a:endParaRPr>
          </a:p>
          <a:p>
            <a:pPr marL="463550" marR="4402455">
              <a:lnSpc>
                <a:spcPts val="2540"/>
              </a:lnSpc>
              <a:spcBef>
                <a:spcPts val="20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WHERE</a:t>
            </a:r>
            <a:r>
              <a:rPr dirty="0" sz="1500" spc="-9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first_name</a:t>
            </a:r>
            <a:r>
              <a:rPr dirty="0" sz="1500" spc="-9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=</a:t>
            </a:r>
            <a:r>
              <a:rPr dirty="0" sz="1500" spc="-10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FirstName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AND</a:t>
            </a:r>
            <a:r>
              <a:rPr dirty="0" sz="1500" spc="-8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last_name</a:t>
            </a:r>
            <a:r>
              <a:rPr dirty="0" sz="1500" spc="-8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=</a:t>
            </a:r>
            <a:r>
              <a:rPr dirty="0" sz="1500" spc="-7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LastName;</a:t>
            </a:r>
            <a:endParaRPr sz="1500">
              <a:latin typeface="Courier New"/>
              <a:cs typeface="Courier New"/>
            </a:endParaRPr>
          </a:p>
          <a:p>
            <a:pPr marL="125095">
              <a:lnSpc>
                <a:spcPct val="100000"/>
              </a:lnSpc>
              <a:spcBef>
                <a:spcPts val="520"/>
              </a:spcBef>
            </a:pPr>
            <a:r>
              <a:rPr dirty="0" sz="1500">
                <a:solidFill>
                  <a:srgbClr val="D1523B"/>
                </a:solidFill>
                <a:latin typeface="Courier New"/>
                <a:cs typeface="Courier New"/>
              </a:rPr>
              <a:t>IF</a:t>
            </a:r>
            <a:r>
              <a:rPr dirty="0" sz="1500" spc="-13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SQL%NOTFOUND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THEN</a:t>
            </a:r>
            <a:endParaRPr sz="15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74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1500" spc="-1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students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(ID,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first_name,</a:t>
            </a:r>
            <a:r>
              <a:rPr dirty="0" sz="1500" spc="-1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last_name,</a:t>
            </a:r>
            <a:r>
              <a:rPr dirty="0" sz="1500" spc="-1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major)</a:t>
            </a:r>
            <a:endParaRPr sz="1500">
              <a:latin typeface="Courier New"/>
              <a:cs typeface="Courier New"/>
            </a:endParaRPr>
          </a:p>
          <a:p>
            <a:pPr marL="238125" marR="5080" indent="450850">
              <a:lnSpc>
                <a:spcPct val="140600"/>
              </a:lnSpc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VALUES</a:t>
            </a:r>
            <a:r>
              <a:rPr dirty="0" sz="1500" spc="-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(student_sequence.NEXTVAL,</a:t>
            </a:r>
            <a:r>
              <a:rPr dirty="0" sz="1500" spc="-16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FirstName,</a:t>
            </a:r>
            <a:r>
              <a:rPr dirty="0" sz="1500" spc="-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LastName,</a:t>
            </a:r>
            <a:r>
              <a:rPr dirty="0" sz="1500" spc="-14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NewMajor);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END</a:t>
            </a:r>
            <a:r>
              <a:rPr dirty="0" sz="1500" spc="-6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IF;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500" spc="-50">
                <a:solidFill>
                  <a:srgbClr val="282833"/>
                </a:solidFill>
                <a:latin typeface="Courier New"/>
                <a:cs typeface="Courier New"/>
              </a:rPr>
              <a:t>/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13589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Loops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572260"/>
            <a:ext cx="7898765" cy="4551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1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allows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execution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set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statements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repeatedly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Types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loops</a:t>
            </a:r>
            <a:endParaRPr sz="24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Simple</a:t>
            </a:r>
            <a:r>
              <a:rPr dirty="0" sz="20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Numeric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For</a:t>
            </a:r>
            <a:r>
              <a:rPr dirty="0" sz="20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While</a:t>
            </a:r>
            <a:r>
              <a:rPr dirty="0" sz="20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Loops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are</a:t>
            </a:r>
            <a:r>
              <a:rPr dirty="0" sz="2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created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with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following:</a:t>
            </a:r>
            <a:endParaRPr sz="2400">
              <a:latin typeface="Arial MT"/>
              <a:cs typeface="Arial MT"/>
            </a:endParaRPr>
          </a:p>
          <a:p>
            <a:pPr marL="574040">
              <a:lnSpc>
                <a:spcPct val="100000"/>
              </a:lnSpc>
              <a:spcBef>
                <a:spcPts val="359"/>
              </a:spcBef>
            </a:pPr>
            <a:r>
              <a:rPr dirty="0" sz="1800" spc="-20">
                <a:solidFill>
                  <a:srgbClr val="D1523B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574040" marR="1417955" indent="548640">
              <a:lnSpc>
                <a:spcPct val="116700"/>
              </a:lnSpc>
              <a:tabLst>
                <a:tab pos="1122680" algn="l"/>
                <a:tab pos="2768600" algn="l"/>
                <a:tab pos="3180080" algn="l"/>
                <a:tab pos="3454400" algn="l"/>
                <a:tab pos="4140200" algn="l"/>
                <a:tab pos="4551680" algn="l"/>
                <a:tab pos="6198235" algn="l"/>
              </a:tabLst>
            </a:pP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&lt;loop_body&gt;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D1523B"/>
                </a:solidFill>
                <a:latin typeface="Courier New"/>
                <a:cs typeface="Courier New"/>
              </a:rPr>
              <a:t>/*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D1523B"/>
                </a:solidFill>
                <a:latin typeface="Courier New"/>
                <a:cs typeface="Courier New"/>
              </a:rPr>
              <a:t>A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D1523B"/>
                </a:solidFill>
                <a:latin typeface="Courier New"/>
                <a:cs typeface="Courier New"/>
              </a:rPr>
              <a:t>list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D1523B"/>
                </a:solidFill>
                <a:latin typeface="Courier New"/>
                <a:cs typeface="Courier New"/>
              </a:rPr>
              <a:t>of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statements.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D1523B"/>
                </a:solidFill>
                <a:latin typeface="Courier New"/>
                <a:cs typeface="Courier New"/>
              </a:rPr>
              <a:t>*/ END</a:t>
            </a:r>
            <a:r>
              <a:rPr dirty="0" sz="18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D1523B"/>
                </a:solidFill>
                <a:latin typeface="Courier New"/>
                <a:cs typeface="Courier New"/>
              </a:rPr>
              <a:t>LOOP;</a:t>
            </a:r>
            <a:endParaRPr sz="1800">
              <a:latin typeface="Courier New"/>
              <a:cs typeface="Courier New"/>
            </a:endParaRPr>
          </a:p>
          <a:p>
            <a:pPr marL="208279" marR="8382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At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least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one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statements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&lt;loop_body&gt;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should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82833"/>
                </a:solidFill>
                <a:latin typeface="Arial MT"/>
                <a:cs typeface="Arial MT"/>
              </a:rPr>
              <a:t>be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EXIT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statement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EXIT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WHEN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&lt;condition&gt;;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latin typeface="Arial"/>
                <a:cs typeface="Arial"/>
              </a:rPr>
              <a:t>LOOP</a:t>
            </a:r>
            <a:r>
              <a:rPr dirty="0" spc="-16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65"/>
              <a:t> </a:t>
            </a:r>
            <a:r>
              <a:rPr dirty="0" spc="-7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72260"/>
            <a:ext cx="6427470" cy="4718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2400">
              <a:latin typeface="Courier New"/>
              <a:cs typeface="Courier New"/>
            </a:endParaRPr>
          </a:p>
          <a:p>
            <a:pPr marL="12700" marR="3114040" indent="731520">
              <a:lnSpc>
                <a:spcPct val="116700"/>
              </a:lnSpc>
              <a:tabLst>
                <a:tab pos="1109980" algn="l"/>
                <a:tab pos="2390140" algn="l"/>
                <a:tab pos="2938780" algn="l"/>
              </a:tabLst>
            </a:pPr>
            <a:r>
              <a:rPr dirty="0" sz="2400" spc="-50">
                <a:solidFill>
                  <a:srgbClr val="282833"/>
                </a:solidFill>
                <a:latin typeface="Courier New"/>
                <a:cs typeface="Courier New"/>
              </a:rPr>
              <a:t>i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NUMBER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1; 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480"/>
              </a:spcBef>
            </a:pP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  <a:p>
            <a:pPr marL="1475740" marR="5080">
              <a:lnSpc>
                <a:spcPct val="116700"/>
              </a:lnSpc>
              <a:tabLst>
                <a:tab pos="1841500" algn="l"/>
                <a:tab pos="2390140" algn="l"/>
                <a:tab pos="2755900" algn="l"/>
                <a:tab pos="3670300" algn="l"/>
                <a:tab pos="4218940" algn="l"/>
              </a:tabLst>
            </a:pP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VALUES(i,i); </a:t>
            </a:r>
            <a:r>
              <a:rPr dirty="0" sz="2400" spc="-50">
                <a:solidFill>
                  <a:srgbClr val="282833"/>
                </a:solidFill>
                <a:latin typeface="Courier New"/>
                <a:cs typeface="Courier New"/>
              </a:rPr>
              <a:t>i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i+1;</a:t>
            </a:r>
            <a:endParaRPr sz="2400">
              <a:latin typeface="Courier New"/>
              <a:cs typeface="Courier New"/>
            </a:endParaRPr>
          </a:p>
          <a:p>
            <a:pPr marL="743585" marR="2016760" indent="731520">
              <a:lnSpc>
                <a:spcPct val="116300"/>
              </a:lnSpc>
              <a:spcBef>
                <a:spcPts val="5"/>
              </a:spcBef>
              <a:tabLst>
                <a:tab pos="1475740" algn="l"/>
                <a:tab pos="2390140" algn="l"/>
                <a:tab pos="3304540" algn="l"/>
              </a:tabLst>
            </a:pP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EXIT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WHEN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i&gt;100; 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END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51981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Arial"/>
                <a:cs typeface="Arial"/>
              </a:rPr>
              <a:t>FOR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45"/>
              <a:t>and</a:t>
            </a:r>
            <a:r>
              <a:rPr dirty="0" spc="-215"/>
              <a:t> </a:t>
            </a:r>
            <a:r>
              <a:rPr dirty="0" spc="-65" b="1">
                <a:latin typeface="Arial"/>
                <a:cs typeface="Arial"/>
              </a:rPr>
              <a:t>WHILE</a:t>
            </a:r>
            <a:r>
              <a:rPr dirty="0" spc="-210" b="1">
                <a:latin typeface="Arial"/>
                <a:cs typeface="Arial"/>
              </a:rPr>
              <a:t> </a:t>
            </a:r>
            <a:r>
              <a:rPr dirty="0" spc="-50"/>
              <a:t>Loops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570990"/>
            <a:ext cx="7867650" cy="461772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6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1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82833"/>
                </a:solidFill>
                <a:latin typeface="Arial"/>
                <a:cs typeface="Arial"/>
              </a:rPr>
              <a:t>WHILE</a:t>
            </a:r>
            <a:r>
              <a:rPr dirty="0" sz="2400" spc="-65" b="1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can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formed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00"/>
              </a:spcBef>
              <a:tabLst>
                <a:tab pos="1854200" algn="l"/>
                <a:tab pos="4048760" algn="l"/>
              </a:tabLst>
            </a:pP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WHILE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&lt;condition&gt;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D1523B"/>
                </a:solidFill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  <a:p>
            <a:pPr marL="756285" marR="4359275" indent="731520">
              <a:lnSpc>
                <a:spcPct val="117000"/>
              </a:lnSpc>
              <a:tabLst>
                <a:tab pos="1488440" algn="l"/>
              </a:tabLst>
            </a:pP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&lt;loop_body&gt; </a:t>
            </a:r>
            <a:r>
              <a:rPr dirty="0" sz="2400" spc="-25">
                <a:solidFill>
                  <a:srgbClr val="D1523B"/>
                </a:solidFill>
                <a:latin typeface="Courier New"/>
                <a:cs typeface="Courier New"/>
              </a:rPr>
              <a:t>END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marL="208279" indent="-182880">
              <a:lnSpc>
                <a:spcPct val="100000"/>
              </a:lnSpc>
              <a:spcBef>
                <a:spcPts val="5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1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simple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82833"/>
                </a:solidFill>
                <a:latin typeface="Arial"/>
                <a:cs typeface="Arial"/>
              </a:rPr>
              <a:t>FOR</a:t>
            </a:r>
            <a:r>
              <a:rPr dirty="0" sz="2400" spc="-60" b="1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loop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can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formed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with: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490"/>
              </a:spcBef>
              <a:tabLst>
                <a:tab pos="1488440" algn="l"/>
                <a:tab pos="2585720" algn="l"/>
                <a:tab pos="3134360" algn="l"/>
                <a:tab pos="6426835" algn="l"/>
              </a:tabLst>
            </a:pPr>
            <a:r>
              <a:rPr dirty="0" sz="2400" spc="-25">
                <a:solidFill>
                  <a:srgbClr val="D1523B"/>
                </a:solidFill>
                <a:latin typeface="Courier New"/>
                <a:cs typeface="Courier New"/>
              </a:rPr>
              <a:t>FOR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&lt;var&gt;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D1523B"/>
                </a:solidFill>
                <a:latin typeface="Courier New"/>
                <a:cs typeface="Courier New"/>
              </a:rPr>
              <a:t>IN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&lt;start&gt;..&lt;finish&gt;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D1523B"/>
                </a:solidFill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  <a:p>
            <a:pPr marL="756285" marR="4359275" indent="731520">
              <a:lnSpc>
                <a:spcPct val="117000"/>
              </a:lnSpc>
              <a:tabLst>
                <a:tab pos="1488440" algn="l"/>
              </a:tabLst>
            </a:pP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&lt;loop_body&gt; </a:t>
            </a:r>
            <a:r>
              <a:rPr dirty="0" sz="2400" spc="-25">
                <a:solidFill>
                  <a:srgbClr val="D1523B"/>
                </a:solidFill>
                <a:latin typeface="Courier New"/>
                <a:cs typeface="Courier New"/>
              </a:rPr>
              <a:t>END</a:t>
            </a:r>
            <a:r>
              <a:rPr dirty="0" sz="24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D1523B"/>
                </a:solidFill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algn="just" marL="208279" marR="17780" indent="-182880">
              <a:lnSpc>
                <a:spcPct val="100499"/>
              </a:lnSpc>
              <a:spcBef>
                <a:spcPts val="484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Here,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&lt;var&gt;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can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any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variable;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it</a:t>
            </a:r>
            <a:r>
              <a:rPr dirty="0" sz="24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is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local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for-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loop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need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not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declared.</a:t>
            </a:r>
            <a:r>
              <a:rPr dirty="0" sz="2400" spc="-1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Also,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&lt;start&gt;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&lt;finish&gt;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82833"/>
                </a:solidFill>
                <a:latin typeface="Arial MT"/>
                <a:cs typeface="Arial MT"/>
              </a:rPr>
              <a:t>are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constants.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Arial"/>
                <a:cs typeface="Arial"/>
              </a:rPr>
              <a:t>FOR</a:t>
            </a:r>
            <a:r>
              <a:rPr dirty="0" spc="-175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45"/>
              <a:t> </a:t>
            </a:r>
            <a:r>
              <a:rPr dirty="0" spc="-8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80820"/>
            <a:ext cx="6610350" cy="36525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41700"/>
              </a:lnSpc>
              <a:tabLst>
                <a:tab pos="1109980" algn="l"/>
                <a:tab pos="2024380" algn="l"/>
                <a:tab pos="2938780" algn="l"/>
                <a:tab pos="3304540" algn="l"/>
                <a:tab pos="3853179" algn="l"/>
                <a:tab pos="4950460" algn="l"/>
              </a:tabLst>
            </a:pP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FOR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LoopCounter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IN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1..50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LOOP 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temp_table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(num_col)</a:t>
            </a:r>
            <a:endParaRPr sz="2400">
              <a:latin typeface="Courier New"/>
              <a:cs typeface="Courier New"/>
            </a:endParaRPr>
          </a:p>
          <a:p>
            <a:pPr marL="377825" marR="1651000" indent="731520">
              <a:lnSpc>
                <a:spcPct val="141700"/>
              </a:lnSpc>
              <a:tabLst>
                <a:tab pos="1109980" algn="l"/>
                <a:tab pos="2390140" algn="l"/>
              </a:tabLst>
            </a:pP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VALUES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(LoopCounter); </a:t>
            </a:r>
            <a:r>
              <a:rPr dirty="0" sz="2400" spc="-25">
                <a:solidFill>
                  <a:srgbClr val="282833"/>
                </a:solidFill>
                <a:latin typeface="Courier New"/>
                <a:cs typeface="Courier New"/>
              </a:rPr>
              <a:t>END</a:t>
            </a:r>
            <a:r>
              <a:rPr dirty="0" sz="2400">
                <a:solidFill>
                  <a:srgbClr val="28283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82833"/>
                </a:solidFill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50">
                <a:solidFill>
                  <a:srgbClr val="282833"/>
                </a:solidFill>
                <a:latin typeface="Courier New"/>
                <a:cs typeface="Courier New"/>
              </a:rPr>
              <a:t>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17278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Cursors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279" marR="17145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the</a:t>
            </a:r>
            <a:r>
              <a:rPr dirty="0" sz="2400" spc="-60"/>
              <a:t> </a:t>
            </a:r>
            <a:r>
              <a:rPr dirty="0" sz="2400"/>
              <a:t>SELECT</a:t>
            </a:r>
            <a:r>
              <a:rPr dirty="0" sz="2400" spc="-105"/>
              <a:t> </a:t>
            </a:r>
            <a:r>
              <a:rPr dirty="0" sz="2400"/>
              <a:t>statement</a:t>
            </a:r>
            <a:r>
              <a:rPr dirty="0" sz="2400" spc="-55"/>
              <a:t> </a:t>
            </a:r>
            <a:r>
              <a:rPr dirty="0" sz="2400"/>
              <a:t>in</a:t>
            </a:r>
            <a:r>
              <a:rPr dirty="0" sz="2400" spc="-60"/>
              <a:t> </a:t>
            </a:r>
            <a:r>
              <a:rPr dirty="0" sz="2400"/>
              <a:t>PL/SQL</a:t>
            </a:r>
            <a:r>
              <a:rPr dirty="0" sz="2400" spc="-140"/>
              <a:t> </a:t>
            </a:r>
            <a:r>
              <a:rPr dirty="0" sz="2400"/>
              <a:t>only</a:t>
            </a:r>
            <a:r>
              <a:rPr dirty="0" sz="2400" spc="-50"/>
              <a:t> </a:t>
            </a:r>
            <a:r>
              <a:rPr dirty="0" sz="2400"/>
              <a:t>works</a:t>
            </a:r>
            <a:r>
              <a:rPr dirty="0" sz="2400" spc="-55"/>
              <a:t> </a:t>
            </a:r>
            <a:r>
              <a:rPr dirty="0" sz="2400"/>
              <a:t>if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65"/>
              <a:t> </a:t>
            </a:r>
            <a:r>
              <a:rPr dirty="0" sz="2400" spc="-10"/>
              <a:t>result </a:t>
            </a:r>
            <a:r>
              <a:rPr dirty="0" sz="2400"/>
              <a:t>of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65"/>
              <a:t> </a:t>
            </a:r>
            <a:r>
              <a:rPr dirty="0" sz="2400"/>
              <a:t>query</a:t>
            </a:r>
            <a:r>
              <a:rPr dirty="0" sz="2400" spc="-60"/>
              <a:t> </a:t>
            </a:r>
            <a:r>
              <a:rPr dirty="0" sz="2400"/>
              <a:t>contains</a:t>
            </a:r>
            <a:r>
              <a:rPr dirty="0" sz="2400" spc="-60"/>
              <a:t> </a:t>
            </a:r>
            <a:r>
              <a:rPr dirty="0" sz="2400"/>
              <a:t>a</a:t>
            </a:r>
            <a:r>
              <a:rPr dirty="0" sz="2400" spc="-30"/>
              <a:t> </a:t>
            </a:r>
            <a:r>
              <a:rPr dirty="0" sz="2400">
                <a:solidFill>
                  <a:srgbClr val="D1523B"/>
                </a:solidFill>
              </a:rPr>
              <a:t>single</a:t>
            </a:r>
            <a:r>
              <a:rPr dirty="0" sz="2400" spc="-65">
                <a:solidFill>
                  <a:srgbClr val="D1523B"/>
                </a:solidFill>
              </a:rPr>
              <a:t> </a:t>
            </a:r>
            <a:r>
              <a:rPr dirty="0" sz="2400" spc="-10">
                <a:solidFill>
                  <a:srgbClr val="D1523B"/>
                </a:solidFill>
              </a:rPr>
              <a:t>tuple</a:t>
            </a:r>
            <a:endParaRPr sz="2400"/>
          </a:p>
          <a:p>
            <a:pPr marL="208279" marR="177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If</a:t>
            </a:r>
            <a:r>
              <a:rPr dirty="0" sz="2400" spc="-50"/>
              <a:t> </a:t>
            </a:r>
            <a:r>
              <a:rPr dirty="0" sz="2400"/>
              <a:t>the</a:t>
            </a:r>
            <a:r>
              <a:rPr dirty="0" sz="2400" spc="-55"/>
              <a:t> </a:t>
            </a:r>
            <a:r>
              <a:rPr dirty="0" sz="2400"/>
              <a:t>query</a:t>
            </a:r>
            <a:r>
              <a:rPr dirty="0" sz="2400" spc="-50"/>
              <a:t> </a:t>
            </a:r>
            <a:r>
              <a:rPr dirty="0" sz="2400"/>
              <a:t>returns</a:t>
            </a:r>
            <a:r>
              <a:rPr dirty="0" sz="2400" spc="-50"/>
              <a:t> </a:t>
            </a:r>
            <a:r>
              <a:rPr dirty="0" sz="2400"/>
              <a:t>more</a:t>
            </a:r>
            <a:r>
              <a:rPr dirty="0" sz="2400" spc="-55"/>
              <a:t> </a:t>
            </a:r>
            <a:r>
              <a:rPr dirty="0" sz="2400"/>
              <a:t>than</a:t>
            </a:r>
            <a:r>
              <a:rPr dirty="0" sz="2400" spc="-60"/>
              <a:t> </a:t>
            </a:r>
            <a:r>
              <a:rPr dirty="0" sz="2400"/>
              <a:t>one</a:t>
            </a:r>
            <a:r>
              <a:rPr dirty="0" sz="2400" spc="-60"/>
              <a:t> </a:t>
            </a:r>
            <a:r>
              <a:rPr dirty="0" sz="2400"/>
              <a:t>tuple,</a:t>
            </a:r>
            <a:r>
              <a:rPr dirty="0" sz="2400" spc="-45"/>
              <a:t> </a:t>
            </a:r>
            <a:r>
              <a:rPr dirty="0" sz="2400"/>
              <a:t>or</a:t>
            </a:r>
            <a:r>
              <a:rPr dirty="0" sz="2400" spc="-55"/>
              <a:t> </a:t>
            </a:r>
            <a:r>
              <a:rPr dirty="0" sz="2400"/>
              <a:t>you</a:t>
            </a:r>
            <a:r>
              <a:rPr dirty="0" sz="2400" spc="-55"/>
              <a:t> </a:t>
            </a:r>
            <a:r>
              <a:rPr dirty="0" sz="2400"/>
              <a:t>want</a:t>
            </a:r>
            <a:r>
              <a:rPr dirty="0" sz="2400" spc="-45"/>
              <a:t> </a:t>
            </a:r>
            <a:r>
              <a:rPr dirty="0" sz="2400" spc="-25"/>
              <a:t>to </a:t>
            </a:r>
            <a:r>
              <a:rPr dirty="0" sz="2400" spc="-10"/>
              <a:t>manipulate</a:t>
            </a:r>
            <a:r>
              <a:rPr dirty="0" sz="2400" spc="-65"/>
              <a:t> </a:t>
            </a:r>
            <a:r>
              <a:rPr dirty="0" sz="2400"/>
              <a:t>a</a:t>
            </a:r>
            <a:r>
              <a:rPr dirty="0" sz="2400" spc="-65"/>
              <a:t> </a:t>
            </a:r>
            <a:r>
              <a:rPr dirty="0" sz="2400"/>
              <a:t>relation</a:t>
            </a:r>
            <a:r>
              <a:rPr dirty="0" sz="2400" spc="-65"/>
              <a:t> </a:t>
            </a:r>
            <a:r>
              <a:rPr dirty="0" sz="2400"/>
              <a:t>with</a:t>
            </a:r>
            <a:r>
              <a:rPr dirty="0" sz="2400" spc="-65"/>
              <a:t> </a:t>
            </a:r>
            <a:r>
              <a:rPr dirty="0" sz="2400"/>
              <a:t>more</a:t>
            </a:r>
            <a:r>
              <a:rPr dirty="0" sz="2400" spc="-60"/>
              <a:t> </a:t>
            </a:r>
            <a:r>
              <a:rPr dirty="0" sz="2400"/>
              <a:t>than</a:t>
            </a:r>
            <a:r>
              <a:rPr dirty="0" sz="2400" spc="-65"/>
              <a:t> </a:t>
            </a:r>
            <a:r>
              <a:rPr dirty="0" sz="2400"/>
              <a:t>one</a:t>
            </a:r>
            <a:r>
              <a:rPr dirty="0" sz="2400" spc="-60"/>
              <a:t> </a:t>
            </a:r>
            <a:r>
              <a:rPr dirty="0" sz="2400" spc="-20"/>
              <a:t>row,</a:t>
            </a:r>
            <a:r>
              <a:rPr dirty="0" sz="2400" spc="-125"/>
              <a:t> </a:t>
            </a:r>
            <a:r>
              <a:rPr dirty="0" sz="2400"/>
              <a:t>you</a:t>
            </a:r>
            <a:r>
              <a:rPr dirty="0" sz="2400" spc="-60"/>
              <a:t> </a:t>
            </a:r>
            <a:r>
              <a:rPr dirty="0" sz="2400"/>
              <a:t>need</a:t>
            </a:r>
            <a:r>
              <a:rPr dirty="0" sz="2400" spc="-60"/>
              <a:t> </a:t>
            </a:r>
            <a:r>
              <a:rPr dirty="0" sz="2400" spc="-25"/>
              <a:t>to </a:t>
            </a:r>
            <a:r>
              <a:rPr dirty="0" sz="2400"/>
              <a:t>use</a:t>
            </a:r>
            <a:r>
              <a:rPr dirty="0" sz="2400" spc="-35"/>
              <a:t> </a:t>
            </a:r>
            <a:r>
              <a:rPr dirty="0" sz="2400"/>
              <a:t>a</a:t>
            </a:r>
            <a:r>
              <a:rPr dirty="0" sz="2400" spc="-40"/>
              <a:t> </a:t>
            </a:r>
            <a:r>
              <a:rPr dirty="0" sz="2400" spc="-10"/>
              <a:t>cursor</a:t>
            </a:r>
            <a:endParaRPr sz="2400"/>
          </a:p>
          <a:p>
            <a:pPr marL="208279" marR="77597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A</a:t>
            </a:r>
            <a:r>
              <a:rPr dirty="0" sz="2400" spc="-170"/>
              <a:t> </a:t>
            </a:r>
            <a:r>
              <a:rPr dirty="0" sz="2400">
                <a:solidFill>
                  <a:srgbClr val="D1523B"/>
                </a:solidFill>
              </a:rPr>
              <a:t>cursor</a:t>
            </a:r>
            <a:r>
              <a:rPr dirty="0" sz="2400" spc="-70">
                <a:solidFill>
                  <a:srgbClr val="D1523B"/>
                </a:solidFill>
              </a:rPr>
              <a:t> </a:t>
            </a:r>
            <a:r>
              <a:rPr dirty="0" sz="2400"/>
              <a:t>creates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/>
              <a:t>named</a:t>
            </a:r>
            <a:r>
              <a:rPr dirty="0" sz="2400" spc="-60"/>
              <a:t> </a:t>
            </a:r>
            <a:r>
              <a:rPr dirty="0" sz="2400"/>
              <a:t>context</a:t>
            </a:r>
            <a:r>
              <a:rPr dirty="0" sz="2400" spc="-55"/>
              <a:t> </a:t>
            </a:r>
            <a:r>
              <a:rPr dirty="0" sz="2400"/>
              <a:t>area</a:t>
            </a:r>
            <a:r>
              <a:rPr dirty="0" sz="2400" spc="-60"/>
              <a:t> </a:t>
            </a:r>
            <a:r>
              <a:rPr dirty="0" sz="2400"/>
              <a:t>as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/>
              <a:t>result</a:t>
            </a:r>
            <a:r>
              <a:rPr dirty="0" sz="2400" spc="-55"/>
              <a:t> </a:t>
            </a:r>
            <a:r>
              <a:rPr dirty="0" sz="2400" spc="-25"/>
              <a:t>of </a:t>
            </a:r>
            <a:r>
              <a:rPr dirty="0" sz="2400"/>
              <a:t>executing</a:t>
            </a:r>
            <a:r>
              <a:rPr dirty="0" sz="2400" spc="-75"/>
              <a:t> </a:t>
            </a:r>
            <a:r>
              <a:rPr dirty="0" sz="2400"/>
              <a:t>an</a:t>
            </a:r>
            <a:r>
              <a:rPr dirty="0" sz="2400" spc="-70"/>
              <a:t> </a:t>
            </a:r>
            <a:r>
              <a:rPr dirty="0" sz="2400" spc="-10"/>
              <a:t>associated</a:t>
            </a:r>
            <a:r>
              <a:rPr dirty="0" sz="2400" spc="-70"/>
              <a:t> </a:t>
            </a:r>
            <a:r>
              <a:rPr dirty="0" sz="2400"/>
              <a:t>SQL</a:t>
            </a:r>
            <a:r>
              <a:rPr dirty="0" sz="2400" spc="-150"/>
              <a:t> </a:t>
            </a:r>
            <a:r>
              <a:rPr dirty="0" sz="2400" spc="-10"/>
              <a:t>statement</a:t>
            </a:r>
            <a:endParaRPr sz="2400"/>
          </a:p>
          <a:p>
            <a:pPr marL="208279" marR="58991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Permits</a:t>
            </a:r>
            <a:r>
              <a:rPr dirty="0" sz="2400" spc="-70"/>
              <a:t> </a:t>
            </a:r>
            <a:r>
              <a:rPr dirty="0" sz="2400"/>
              <a:t>the</a:t>
            </a:r>
            <a:r>
              <a:rPr dirty="0" sz="2400" spc="-65"/>
              <a:t> </a:t>
            </a:r>
            <a:r>
              <a:rPr dirty="0" sz="2400"/>
              <a:t>program</a:t>
            </a:r>
            <a:r>
              <a:rPr dirty="0" sz="2400" spc="-6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/>
              <a:t>step</a:t>
            </a:r>
            <a:r>
              <a:rPr dirty="0" sz="2400" spc="-70"/>
              <a:t> </a:t>
            </a:r>
            <a:r>
              <a:rPr dirty="0" sz="2400"/>
              <a:t>through</a:t>
            </a:r>
            <a:r>
              <a:rPr dirty="0" sz="2400" spc="-70"/>
              <a:t> </a:t>
            </a:r>
            <a:r>
              <a:rPr dirty="0" sz="2400"/>
              <a:t>the</a:t>
            </a:r>
            <a:r>
              <a:rPr dirty="0" sz="2400" spc="-75"/>
              <a:t> </a:t>
            </a:r>
            <a:r>
              <a:rPr dirty="0" sz="2400"/>
              <a:t>multiple</a:t>
            </a:r>
            <a:r>
              <a:rPr dirty="0" sz="2400" spc="-65"/>
              <a:t> </a:t>
            </a:r>
            <a:r>
              <a:rPr dirty="0" sz="2400" spc="-20"/>
              <a:t>rows </a:t>
            </a:r>
            <a:r>
              <a:rPr dirty="0" sz="2400"/>
              <a:t>displayed</a:t>
            </a:r>
            <a:r>
              <a:rPr dirty="0" sz="2400" spc="-65"/>
              <a:t> </a:t>
            </a:r>
            <a:r>
              <a:rPr dirty="0" sz="2400"/>
              <a:t>by</a:t>
            </a:r>
            <a:r>
              <a:rPr dirty="0" sz="2400" spc="-65"/>
              <a:t> </a:t>
            </a:r>
            <a:r>
              <a:rPr dirty="0" sz="2400"/>
              <a:t>an</a:t>
            </a:r>
            <a:r>
              <a:rPr dirty="0" sz="2400" spc="-65"/>
              <a:t> </a:t>
            </a:r>
            <a:r>
              <a:rPr dirty="0" sz="2400"/>
              <a:t>SQL</a:t>
            </a:r>
            <a:r>
              <a:rPr dirty="0" sz="2400" spc="-155"/>
              <a:t> </a:t>
            </a:r>
            <a:r>
              <a:rPr dirty="0" sz="2400" spc="-10"/>
              <a:t>statement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6090" y="1868931"/>
            <a:ext cx="8043545" cy="6604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1)</a:t>
            </a:r>
            <a:r>
              <a:rPr dirty="0" sz="1650" spc="8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1650">
              <a:latin typeface="Courier New"/>
              <a:cs typeface="Courier New"/>
            </a:endParaRPr>
          </a:p>
          <a:p>
            <a:pPr marL="918844">
              <a:lnSpc>
                <a:spcPct val="100000"/>
              </a:lnSpc>
              <a:spcBef>
                <a:spcPts val="520"/>
              </a:spcBef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/*</a:t>
            </a:r>
            <a:r>
              <a:rPr dirty="0" sz="1650" spc="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Output</a:t>
            </a:r>
            <a:r>
              <a:rPr dirty="0" sz="1650" spc="1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variables</a:t>
            </a:r>
            <a:r>
              <a:rPr dirty="0" sz="1650" spc="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to</a:t>
            </a:r>
            <a:r>
              <a:rPr dirty="0" sz="1650" spc="1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hold</a:t>
            </a:r>
            <a:r>
              <a:rPr dirty="0" sz="1650" spc="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the</a:t>
            </a:r>
            <a:r>
              <a:rPr dirty="0" sz="1650" spc="1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result</a:t>
            </a:r>
            <a:r>
              <a:rPr dirty="0" sz="1650" spc="1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of</a:t>
            </a:r>
            <a:r>
              <a:rPr dirty="0" sz="1650" spc="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the</a:t>
            </a:r>
            <a:r>
              <a:rPr dirty="0" sz="1650" spc="15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query:</a:t>
            </a:r>
            <a:r>
              <a:rPr dirty="0" sz="1650" spc="1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*/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6090" y="2505201"/>
            <a:ext cx="283210" cy="6604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2)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3)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6090" y="3460241"/>
            <a:ext cx="283210" cy="16154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4)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5)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6)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7)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8)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1309" y="2505201"/>
            <a:ext cx="3258820" cy="25704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270510" algn="l"/>
              </a:tabLst>
            </a:pP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T1.e%TYPE;</a:t>
            </a:r>
            <a:endParaRPr sz="1650">
              <a:latin typeface="Courier New"/>
              <a:cs typeface="Courier New"/>
            </a:endParaRPr>
          </a:p>
          <a:p>
            <a:pPr marL="270510" indent="-257810">
              <a:lnSpc>
                <a:spcPct val="100000"/>
              </a:lnSpc>
              <a:spcBef>
                <a:spcPts val="520"/>
              </a:spcBef>
              <a:buAutoNum type="alphaLcPeriod"/>
              <a:tabLst>
                <a:tab pos="270510" algn="l"/>
              </a:tabLst>
            </a:pP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T1.f%TYPE;</a:t>
            </a:r>
            <a:endParaRPr sz="1650">
              <a:latin typeface="Courier New"/>
              <a:cs typeface="Courier New"/>
            </a:endParaRPr>
          </a:p>
          <a:p>
            <a:pPr marL="12700" marR="5080" indent="1270">
              <a:lnSpc>
                <a:spcPct val="126800"/>
              </a:lnSpc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/*</a:t>
            </a:r>
            <a:r>
              <a:rPr dirty="0" sz="1650" spc="22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Cursor</a:t>
            </a:r>
            <a:r>
              <a:rPr dirty="0" sz="1650" spc="2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declaration:</a:t>
            </a:r>
            <a:r>
              <a:rPr dirty="0" sz="1650" spc="2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35">
                <a:solidFill>
                  <a:srgbClr val="282833"/>
                </a:solidFill>
                <a:latin typeface="Courier New"/>
                <a:cs typeface="Courier New"/>
              </a:rPr>
              <a:t>*/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CURSOR</a:t>
            </a:r>
            <a:r>
              <a:rPr dirty="0" sz="1650" spc="229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T1Cursor</a:t>
            </a:r>
            <a:r>
              <a:rPr dirty="0" sz="1650" spc="2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IS</a:t>
            </a:r>
            <a:endParaRPr sz="1650">
              <a:latin typeface="Courier New"/>
              <a:cs typeface="Courier New"/>
            </a:endParaRPr>
          </a:p>
          <a:p>
            <a:pPr marL="529590">
              <a:lnSpc>
                <a:spcPct val="100000"/>
              </a:lnSpc>
              <a:spcBef>
                <a:spcPts val="520"/>
              </a:spcBef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SELECT</a:t>
            </a:r>
            <a:r>
              <a:rPr dirty="0" sz="1650" spc="1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e,</a:t>
            </a:r>
            <a:r>
              <a:rPr dirty="0" sz="1650" spc="14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50">
                <a:solidFill>
                  <a:srgbClr val="282833"/>
                </a:solidFill>
                <a:latin typeface="Courier New"/>
                <a:cs typeface="Courier New"/>
              </a:rPr>
              <a:t>f</a:t>
            </a:r>
            <a:endParaRPr sz="1650">
              <a:latin typeface="Courier New"/>
              <a:cs typeface="Courier New"/>
            </a:endParaRPr>
          </a:p>
          <a:p>
            <a:pPr marL="529590" marR="1299210">
              <a:lnSpc>
                <a:spcPct val="126499"/>
              </a:lnSpc>
              <a:spcBef>
                <a:spcPts val="5"/>
              </a:spcBef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FROM</a:t>
            </a:r>
            <a:r>
              <a:rPr dirty="0" sz="1650" spc="1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282833"/>
                </a:solidFill>
                <a:latin typeface="Courier New"/>
                <a:cs typeface="Courier New"/>
              </a:rPr>
              <a:t>T1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WHERE</a:t>
            </a:r>
            <a:r>
              <a:rPr dirty="0" sz="1650" spc="9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e</a:t>
            </a:r>
            <a:r>
              <a:rPr dirty="0" sz="1650" spc="9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&lt;</a:t>
            </a:r>
            <a:r>
              <a:rPr dirty="0" sz="1650" spc="9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50">
                <a:solidFill>
                  <a:srgbClr val="282833"/>
                </a:solidFill>
                <a:latin typeface="Courier New"/>
                <a:cs typeface="Courier New"/>
              </a:rPr>
              <a:t>f 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FOR</a:t>
            </a:r>
            <a:r>
              <a:rPr dirty="0" sz="1650" spc="11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UPDATE;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6550" y="5049011"/>
            <a:ext cx="2869565" cy="12992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28955" indent="-386715">
              <a:lnSpc>
                <a:spcPct val="100000"/>
              </a:lnSpc>
              <a:spcBef>
                <a:spcPts val="620"/>
              </a:spcBef>
              <a:buAutoNum type="arabicParenR" startAt="9"/>
              <a:tabLst>
                <a:tab pos="528955" algn="l"/>
              </a:tabLst>
            </a:pP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650">
              <a:latin typeface="Courier New"/>
              <a:cs typeface="Courier New"/>
            </a:endParaRPr>
          </a:p>
          <a:p>
            <a:pPr marL="1047115" indent="-1034415">
              <a:lnSpc>
                <a:spcPct val="100000"/>
              </a:lnSpc>
              <a:spcBef>
                <a:spcPts val="530"/>
              </a:spcBef>
              <a:buAutoNum type="arabicParenR" startAt="9"/>
              <a:tabLst>
                <a:tab pos="1047115" algn="l"/>
              </a:tabLst>
            </a:pP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OPEN</a:t>
            </a:r>
            <a:r>
              <a:rPr dirty="0" sz="1650" spc="1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282833"/>
                </a:solidFill>
                <a:latin typeface="Courier New"/>
                <a:cs typeface="Courier New"/>
              </a:rPr>
              <a:t>T1Cursor;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65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  <a:tabLst>
                <a:tab pos="719455" algn="l"/>
              </a:tabLst>
            </a:pPr>
            <a:r>
              <a:rPr dirty="0" sz="1650" spc="-50">
                <a:solidFill>
                  <a:srgbClr val="282833"/>
                </a:solidFill>
                <a:latin typeface="Courier New"/>
                <a:cs typeface="Courier New"/>
              </a:rPr>
              <a:t>…</a:t>
            </a:r>
            <a:r>
              <a:rPr dirty="0" sz="1650">
                <a:solidFill>
                  <a:srgbClr val="282833"/>
                </a:solidFill>
                <a:latin typeface="Courier New"/>
                <a:cs typeface="Courier New"/>
              </a:rPr>
              <a:t>	Next</a:t>
            </a:r>
            <a:r>
              <a:rPr dirty="0" sz="1650" spc="1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650" spc="-20">
                <a:solidFill>
                  <a:srgbClr val="282833"/>
                </a:solidFill>
                <a:latin typeface="Courier New"/>
                <a:cs typeface="Courier New"/>
              </a:rPr>
              <a:t>page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58134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 b="1">
                <a:latin typeface="Arial"/>
                <a:cs typeface="Arial"/>
              </a:rPr>
              <a:t>CURSOR</a:t>
            </a:r>
            <a:r>
              <a:rPr dirty="0" spc="-120" b="1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210"/>
              <a:t> </a:t>
            </a:r>
            <a:r>
              <a:rPr dirty="0" spc="-110"/>
              <a:t>Example</a:t>
            </a:r>
            <a:r>
              <a:rPr dirty="0" spc="-200"/>
              <a:t> </a:t>
            </a:r>
            <a:r>
              <a:rPr dirty="0" spc="-40"/>
              <a:t>part1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title"/>
          </p:nvPr>
        </p:nvSpPr>
        <p:spPr>
          <a:xfrm>
            <a:off x="535940" y="711200"/>
            <a:ext cx="6137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605850" y="1868423"/>
            <a:ext cx="79323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7006" lvl="0" marL="208278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PL/SQL is Oracle's </a:t>
            </a:r>
            <a:r>
              <a:rPr i="1"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procedural </a:t>
            </a: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language extension to SQL</a:t>
            </a:r>
            <a:r>
              <a:rPr lang="en-US" sz="1800">
                <a:solidFill>
                  <a:srgbClr val="282833"/>
                </a:solidFill>
              </a:rPr>
              <a:t>.</a:t>
            </a:r>
            <a:endParaRPr sz="1800">
              <a:solidFill>
                <a:srgbClr val="282833"/>
              </a:solidFill>
            </a:endParaRPr>
          </a:p>
          <a:p>
            <a:pPr indent="0" lvl="0" marL="4572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833"/>
              </a:solidFill>
            </a:endParaRPr>
          </a:p>
          <a:p>
            <a:pPr indent="-167006" lvl="0" marL="208278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1800"/>
              <a:buChar char="•"/>
            </a:pPr>
            <a:r>
              <a:rPr lang="en-US" sz="1800">
                <a:solidFill>
                  <a:srgbClr val="282833"/>
                </a:solidFill>
              </a:rPr>
              <a:t>PL/SQL (Procedural Language/Structured Query Language) is a programming language that combines SQL and procedural programming. It's used to write code blocks for databases.</a:t>
            </a:r>
            <a:endParaRPr sz="1800">
              <a:solidFill>
                <a:srgbClr val="282833"/>
              </a:solidFill>
            </a:endParaRPr>
          </a:p>
          <a:p>
            <a:pPr indent="0" lvl="0" marL="457200" marR="80581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833"/>
              </a:solidFill>
            </a:endParaRPr>
          </a:p>
          <a:p>
            <a:pPr indent="-146686" lvl="0" marL="207009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Extends SQL by adding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7006" lvl="1" marL="481965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Variables and types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7006" lvl="1" marL="481965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Control Structures (conditional, loops)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7006" lvl="1" marL="481965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Procedures and functions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7006" lvl="1" marL="481965" rtl="0" algn="l">
              <a:lnSpc>
                <a:spcPct val="117083"/>
              </a:lnSpc>
              <a:spcBef>
                <a:spcPts val="110"/>
              </a:spcBef>
              <a:spcAft>
                <a:spcPts val="0"/>
              </a:spcAft>
              <a:buClr>
                <a:srgbClr val="92A1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7698740" y="63500"/>
            <a:ext cx="124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200"/>
            <a:ext cx="56838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 b="1">
                <a:latin typeface="Arial"/>
                <a:cs typeface="Arial"/>
              </a:rPr>
              <a:t>CURSOR</a:t>
            </a:r>
            <a:r>
              <a:rPr dirty="0" spc="-90"/>
              <a:t>–</a:t>
            </a:r>
            <a:r>
              <a:rPr dirty="0" spc="-155"/>
              <a:t> </a:t>
            </a:r>
            <a:r>
              <a:rPr dirty="0" spc="-110"/>
              <a:t>Example</a:t>
            </a:r>
            <a:r>
              <a:rPr dirty="0" spc="-140"/>
              <a:t> </a:t>
            </a:r>
            <a:r>
              <a:rPr dirty="0" spc="-40"/>
              <a:t>part2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868170"/>
            <a:ext cx="368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11)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735579"/>
            <a:ext cx="368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12)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313429"/>
            <a:ext cx="368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13)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3891279"/>
            <a:ext cx="368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14)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4410709"/>
            <a:ext cx="368935" cy="60198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15)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16)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5337809"/>
            <a:ext cx="368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17)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50339" y="1807210"/>
            <a:ext cx="6884670" cy="3784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LOOP</a:t>
            </a:r>
            <a:endParaRPr sz="1500">
              <a:latin typeface="Courier New"/>
              <a:cs typeface="Courier New"/>
            </a:endParaRPr>
          </a:p>
          <a:p>
            <a:pPr marL="812165" marR="347980" indent="-342900">
              <a:lnSpc>
                <a:spcPct val="126099"/>
              </a:lnSpc>
              <a:spcBef>
                <a:spcPts val="1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/* Retrieve each row of the result of the above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query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into PL/SQL variables: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FETCH T1Cursor INTO a,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b;</a:t>
            </a:r>
            <a:endParaRPr sz="1500">
              <a:latin typeface="Courier New"/>
              <a:cs typeface="Courier New"/>
            </a:endParaRPr>
          </a:p>
          <a:p>
            <a:pPr marL="469900" marR="5080" indent="-635">
              <a:lnSpc>
                <a:spcPct val="126099"/>
              </a:lnSpc>
              <a:spcBef>
                <a:spcPts val="1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/* If there are no more rows to fetch, exit the loop: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*/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EXIT WHEN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T1Cursor%NOTFOUND;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/* Delete the current tuple: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DELETE FROM T1 WHERE CURRENT OF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T1Cursor;</a:t>
            </a:r>
            <a:endParaRPr sz="1500">
              <a:latin typeface="Courier New"/>
              <a:cs typeface="Courier New"/>
            </a:endParaRPr>
          </a:p>
          <a:p>
            <a:pPr marL="469900" marR="2862580" indent="-635">
              <a:lnSpc>
                <a:spcPct val="126699"/>
              </a:lnSpc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/* Insert the reverse tuple: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*/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INSERT INTO T1 VALUES(b,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a);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END 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LOOP;</a:t>
            </a:r>
            <a:endParaRPr sz="1500">
              <a:latin typeface="Courier New"/>
              <a:cs typeface="Courier New"/>
            </a:endParaRPr>
          </a:p>
          <a:p>
            <a:pPr marL="12700" marR="2748280" indent="-635">
              <a:lnSpc>
                <a:spcPct val="126699"/>
              </a:lnSpc>
            </a:pP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/* Free cursor used by the query. </a:t>
            </a:r>
            <a:r>
              <a:rPr dirty="0" sz="1500" spc="-25">
                <a:solidFill>
                  <a:srgbClr val="282833"/>
                </a:solidFill>
                <a:latin typeface="Courier New"/>
                <a:cs typeface="Courier New"/>
              </a:rPr>
              <a:t>*/ </a:t>
            </a:r>
            <a:r>
              <a:rPr dirty="0" sz="1500">
                <a:solidFill>
                  <a:srgbClr val="282833"/>
                </a:solidFill>
                <a:latin typeface="Courier New"/>
                <a:cs typeface="Courier New"/>
              </a:rPr>
              <a:t>CLOSE</a:t>
            </a:r>
            <a:r>
              <a:rPr dirty="0" sz="1500" spc="-10">
                <a:solidFill>
                  <a:srgbClr val="282833"/>
                </a:solidFill>
                <a:latin typeface="Courier New"/>
                <a:cs typeface="Courier New"/>
              </a:rPr>
              <a:t> T1Cursor;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5940" y="5565140"/>
            <a:ext cx="940435" cy="8928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arenR" startAt="18"/>
              <a:tabLst>
                <a:tab pos="469900" algn="l"/>
              </a:tabLst>
            </a:pP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18"/>
              <a:tabLst>
                <a:tab pos="469900" algn="l"/>
              </a:tabLst>
            </a:pPr>
            <a:r>
              <a:rPr dirty="0" sz="150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AutoNum type="arabicParenR" startAt="18"/>
              <a:tabLst>
                <a:tab pos="469900" algn="l"/>
              </a:tabLst>
            </a:pPr>
            <a:r>
              <a:rPr dirty="0" sz="150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Procedure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572260"/>
            <a:ext cx="7325995" cy="40538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PROCEDURE</a:t>
            </a:r>
            <a:r>
              <a:rPr dirty="0" sz="2400" spc="-114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400" spc="-1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Parameters</a:t>
            </a:r>
            <a:endParaRPr sz="24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D1523B"/>
                </a:solidFill>
                <a:latin typeface="Arial MT"/>
                <a:cs typeface="Arial MT"/>
              </a:rPr>
              <a:t>Mode</a:t>
            </a:r>
            <a:r>
              <a:rPr dirty="0" sz="2000" spc="-2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33"/>
                </a:solidFill>
                <a:latin typeface="Arial MT"/>
                <a:cs typeface="Arial MT"/>
              </a:rPr>
              <a:t>operation:</a:t>
            </a:r>
            <a:endParaRPr sz="2000">
              <a:latin typeface="Arial MT"/>
              <a:cs typeface="Arial MT"/>
            </a:endParaRPr>
          </a:p>
          <a:p>
            <a:pPr lvl="2" marL="757555" indent="-183515">
              <a:lnSpc>
                <a:spcPct val="100000"/>
              </a:lnSpc>
              <a:spcBef>
                <a:spcPts val="360"/>
              </a:spcBef>
              <a:buClr>
                <a:srgbClr val="92A199"/>
              </a:buClr>
              <a:buSzPct val="88888"/>
              <a:buChar char="•"/>
              <a:tabLst>
                <a:tab pos="757555" algn="l"/>
              </a:tabLst>
            </a:pP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180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82833"/>
                </a:solidFill>
                <a:latin typeface="Arial MT"/>
                <a:cs typeface="Arial MT"/>
              </a:rPr>
              <a:t>(read-only)</a:t>
            </a:r>
            <a:endParaRPr sz="1800">
              <a:latin typeface="Arial MT"/>
              <a:cs typeface="Arial MT"/>
            </a:endParaRPr>
          </a:p>
          <a:p>
            <a:pPr lvl="2" marL="757555" indent="-183515">
              <a:lnSpc>
                <a:spcPct val="100000"/>
              </a:lnSpc>
              <a:spcBef>
                <a:spcPts val="359"/>
              </a:spcBef>
              <a:buClr>
                <a:srgbClr val="92A199"/>
              </a:buClr>
              <a:buSzPct val="88888"/>
              <a:buChar char="•"/>
              <a:tabLst>
                <a:tab pos="757555" algn="l"/>
              </a:tabLst>
            </a:pP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OUT</a:t>
            </a:r>
            <a:r>
              <a:rPr dirty="0" sz="1800" spc="-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82833"/>
                </a:solidFill>
                <a:latin typeface="Arial MT"/>
                <a:cs typeface="Arial MT"/>
              </a:rPr>
              <a:t>(write-only)</a:t>
            </a:r>
            <a:endParaRPr sz="1800">
              <a:latin typeface="Arial MT"/>
              <a:cs typeface="Arial MT"/>
            </a:endParaRPr>
          </a:p>
          <a:p>
            <a:pPr lvl="2" marL="757555" indent="-183515">
              <a:lnSpc>
                <a:spcPct val="100000"/>
              </a:lnSpc>
              <a:spcBef>
                <a:spcPts val="359"/>
              </a:spcBef>
              <a:buClr>
                <a:srgbClr val="92A199"/>
              </a:buClr>
              <a:buSzPct val="88888"/>
              <a:buChar char="•"/>
              <a:tabLst>
                <a:tab pos="757555" algn="l"/>
              </a:tabLst>
            </a:pP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INOUT</a:t>
            </a:r>
            <a:r>
              <a:rPr dirty="0" sz="1800" spc="-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(read</a:t>
            </a:r>
            <a:r>
              <a:rPr dirty="0" sz="1800" spc="-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82833"/>
                </a:solidFill>
                <a:latin typeface="Arial MT"/>
                <a:cs typeface="Arial MT"/>
              </a:rPr>
              <a:t>write)</a:t>
            </a:r>
            <a:endParaRPr sz="18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208279" marR="177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type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specifier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parameter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declaration</a:t>
            </a:r>
            <a:r>
              <a:rPr dirty="0" sz="2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must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82833"/>
                </a:solidFill>
                <a:latin typeface="Arial MT"/>
                <a:cs typeface="Arial MT"/>
              </a:rPr>
              <a:t>be </a:t>
            </a:r>
            <a:r>
              <a:rPr dirty="0" sz="2400" spc="-10">
                <a:solidFill>
                  <a:srgbClr val="D1523B"/>
                </a:solidFill>
                <a:latin typeface="Arial MT"/>
                <a:cs typeface="Arial MT"/>
              </a:rPr>
              <a:t>unconstrained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Example:</a:t>
            </a:r>
            <a:r>
              <a:rPr dirty="0" sz="20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CHAR(10)</a:t>
            </a:r>
            <a:r>
              <a:rPr dirty="0" sz="20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0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VARCHAR(20)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are</a:t>
            </a:r>
            <a:r>
              <a:rPr dirty="0" sz="20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33"/>
                </a:solidFill>
                <a:latin typeface="Arial MT"/>
                <a:cs typeface="Arial MT"/>
              </a:rPr>
              <a:t>illegal</a:t>
            </a:r>
            <a:endParaRPr sz="20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CHAR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or</a:t>
            </a:r>
            <a:r>
              <a:rPr dirty="0" sz="20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82833"/>
                </a:solidFill>
                <a:latin typeface="Arial MT"/>
                <a:cs typeface="Arial MT"/>
              </a:rPr>
              <a:t>VARCHAR</a:t>
            </a:r>
            <a:r>
              <a:rPr dirty="0" sz="20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should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0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used</a:t>
            </a:r>
            <a:r>
              <a:rPr dirty="0" sz="2000" spc="-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33"/>
                </a:solidFill>
                <a:latin typeface="Arial MT"/>
                <a:cs typeface="Arial MT"/>
              </a:rPr>
              <a:t>instead.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 b="1">
                <a:latin typeface="Arial"/>
                <a:cs typeface="Arial"/>
              </a:rPr>
              <a:t>PROCEDURE</a:t>
            </a:r>
            <a:r>
              <a:rPr dirty="0" spc="-11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245"/>
              <a:t> </a:t>
            </a:r>
            <a:r>
              <a:rPr dirty="0" spc="-140"/>
              <a:t>Template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590294"/>
            <a:ext cx="7635240" cy="482282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dirty="0" sz="1700">
                <a:solidFill>
                  <a:srgbClr val="282833"/>
                </a:solidFill>
                <a:latin typeface="Courier New"/>
                <a:cs typeface="Courier New"/>
              </a:rPr>
              <a:t>CREATE</a:t>
            </a:r>
            <a:r>
              <a:rPr dirty="0" sz="1700" spc="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D1523B"/>
                </a:solidFill>
                <a:latin typeface="Courier New"/>
                <a:cs typeface="Courier New"/>
              </a:rPr>
              <a:t>OR</a:t>
            </a:r>
            <a:r>
              <a:rPr dirty="0" sz="1700" spc="3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D1523B"/>
                </a:solidFill>
                <a:latin typeface="Courier New"/>
                <a:cs typeface="Courier New"/>
              </a:rPr>
              <a:t>REPLACE</a:t>
            </a:r>
            <a:r>
              <a:rPr dirty="0" sz="1700" spc="6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282833"/>
                </a:solidFill>
                <a:latin typeface="Courier New"/>
                <a:cs typeface="Courier New"/>
              </a:rPr>
              <a:t>PROCEDURE</a:t>
            </a:r>
            <a:r>
              <a:rPr dirty="0" sz="1700" spc="6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282833"/>
                </a:solidFill>
                <a:latin typeface="Courier New"/>
                <a:cs typeface="Courier New"/>
              </a:rPr>
              <a:t>PROCNAME</a:t>
            </a:r>
            <a:r>
              <a:rPr dirty="0" sz="1700">
                <a:solidFill>
                  <a:srgbClr val="282833"/>
                </a:solidFill>
                <a:latin typeface="Courier New"/>
                <a:cs typeface="Courier New"/>
              </a:rPr>
              <a:t>(</a:t>
            </a:r>
            <a:r>
              <a:rPr dirty="0" sz="1700" i="1">
                <a:solidFill>
                  <a:srgbClr val="282833"/>
                </a:solidFill>
                <a:latin typeface="Courier New"/>
                <a:cs typeface="Courier New"/>
              </a:rPr>
              <a:t>PARAMETERS</a:t>
            </a:r>
            <a:r>
              <a:rPr dirty="0" sz="1700">
                <a:solidFill>
                  <a:srgbClr val="282833"/>
                </a:solidFill>
                <a:latin typeface="Courier New"/>
                <a:cs typeface="Courier New"/>
              </a:rPr>
              <a:t>)</a:t>
            </a:r>
            <a:r>
              <a:rPr dirty="0" sz="1700" spc="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700" spc="-25">
                <a:solidFill>
                  <a:srgbClr val="282833"/>
                </a:solidFill>
                <a:latin typeface="Courier New"/>
                <a:cs typeface="Courier New"/>
              </a:rPr>
              <a:t>AS</a:t>
            </a:r>
            <a:endParaRPr sz="1700">
              <a:latin typeface="Courier New"/>
              <a:cs typeface="Courier New"/>
            </a:endParaRPr>
          </a:p>
          <a:p>
            <a:pPr algn="ctr" marR="4386580">
              <a:lnSpc>
                <a:spcPct val="100000"/>
              </a:lnSpc>
              <a:spcBef>
                <a:spcPts val="350"/>
              </a:spcBef>
            </a:pPr>
            <a:r>
              <a:rPr dirty="0" sz="1700" spc="-10">
                <a:solidFill>
                  <a:srgbClr val="282833"/>
                </a:solidFill>
                <a:latin typeface="Courier New"/>
                <a:cs typeface="Courier New"/>
              </a:rPr>
              <a:t>&lt;local_var_declarations&gt;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7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dirty="0" sz="17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700">
              <a:latin typeface="Courier New"/>
              <a:cs typeface="Courier New"/>
            </a:endParaRPr>
          </a:p>
          <a:p>
            <a:pPr algn="ctr" marR="4384040">
              <a:lnSpc>
                <a:spcPct val="100000"/>
              </a:lnSpc>
              <a:spcBef>
                <a:spcPts val="350"/>
              </a:spcBef>
            </a:pPr>
            <a:r>
              <a:rPr dirty="0" sz="1700" spc="-10">
                <a:solidFill>
                  <a:srgbClr val="282833"/>
                </a:solidFill>
                <a:latin typeface="Courier New"/>
                <a:cs typeface="Courier New"/>
              </a:rPr>
              <a:t>&lt;procedure_body&gt;</a:t>
            </a:r>
            <a:endParaRPr sz="17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dirty="0" sz="17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17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dirty="0" sz="170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17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dirty="0" sz="170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700">
              <a:latin typeface="Courier New"/>
              <a:cs typeface="Courier New"/>
            </a:endParaRPr>
          </a:p>
          <a:p>
            <a:pPr marL="178435" marR="43180" indent="-12827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179705" algn="l"/>
              </a:tabLst>
            </a:pP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run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at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end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runs</a:t>
            </a:r>
            <a:r>
              <a:rPr dirty="0" sz="1700" spc="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statement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that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creates</a:t>
            </a:r>
            <a:r>
              <a:rPr dirty="0" sz="1700" spc="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procedure;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it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does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282833"/>
                </a:solidFill>
                <a:latin typeface="Arial MT"/>
                <a:cs typeface="Arial MT"/>
              </a:rPr>
              <a:t>not </a:t>
            </a:r>
            <a:r>
              <a:rPr dirty="0" sz="1700" spc="-25">
                <a:solidFill>
                  <a:srgbClr val="282833"/>
                </a:solidFill>
                <a:latin typeface="Arial MT"/>
                <a:cs typeface="Arial MT"/>
              </a:rPr>
              <a:t>	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execute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282833"/>
                </a:solidFill>
                <a:latin typeface="Arial MT"/>
                <a:cs typeface="Arial MT"/>
              </a:rPr>
              <a:t>procedure.</a:t>
            </a:r>
            <a:endParaRPr sz="1700">
              <a:latin typeface="Arial MT"/>
              <a:cs typeface="Arial MT"/>
            </a:endParaRPr>
          </a:p>
          <a:p>
            <a:pPr marL="178435" marR="591185" indent="-128270">
              <a:lnSpc>
                <a:spcPct val="100000"/>
              </a:lnSpc>
              <a:spcBef>
                <a:spcPts val="360"/>
              </a:spcBef>
              <a:buClr>
                <a:srgbClr val="92A199"/>
              </a:buClr>
              <a:buSzPct val="85294"/>
              <a:buChar char="•"/>
              <a:tabLst>
                <a:tab pos="179705" algn="l"/>
              </a:tabLst>
            </a:pPr>
            <a:r>
              <a:rPr dirty="0" sz="1700" spc="-55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1700" spc="-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execute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procedure,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use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another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PL/SQL</a:t>
            </a:r>
            <a:r>
              <a:rPr dirty="0" sz="17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statement,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which</a:t>
            </a:r>
            <a:r>
              <a:rPr dirty="0" sz="170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282833"/>
                </a:solidFill>
                <a:latin typeface="Arial MT"/>
                <a:cs typeface="Arial MT"/>
              </a:rPr>
              <a:t>the </a:t>
            </a:r>
            <a:r>
              <a:rPr dirty="0" sz="1700" spc="-25">
                <a:solidFill>
                  <a:srgbClr val="282833"/>
                </a:solidFill>
                <a:latin typeface="Arial MT"/>
                <a:cs typeface="Arial MT"/>
              </a:rPr>
              <a:t>	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procedure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is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invoked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as</a:t>
            </a:r>
            <a:r>
              <a:rPr dirty="0" sz="170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an</a:t>
            </a:r>
            <a:r>
              <a:rPr dirty="0" sz="1700" spc="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282833"/>
                </a:solidFill>
                <a:latin typeface="Arial MT"/>
                <a:cs typeface="Arial MT"/>
              </a:rPr>
              <a:t>executable</a:t>
            </a:r>
            <a:r>
              <a:rPr dirty="0" sz="170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282833"/>
                </a:solidFill>
                <a:latin typeface="Arial MT"/>
                <a:cs typeface="Arial MT"/>
              </a:rPr>
              <a:t>statement.</a:t>
            </a:r>
            <a:endParaRPr sz="1700">
              <a:latin typeface="Arial MT"/>
              <a:cs typeface="Arial MT"/>
            </a:endParaRPr>
          </a:p>
          <a:p>
            <a:pPr lvl="1" marL="374650" indent="-130175">
              <a:lnSpc>
                <a:spcPct val="100000"/>
              </a:lnSpc>
              <a:spcBef>
                <a:spcPts val="330"/>
              </a:spcBef>
              <a:buClr>
                <a:srgbClr val="92A199"/>
              </a:buClr>
              <a:buSzPct val="85714"/>
              <a:buChar char="•"/>
              <a:tabLst>
                <a:tab pos="374650" algn="l"/>
              </a:tabLst>
            </a:pP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For</a:t>
            </a:r>
            <a:r>
              <a:rPr dirty="0" sz="1400" spc="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82833"/>
                </a:solidFill>
                <a:latin typeface="Arial MT"/>
                <a:cs typeface="Arial MT"/>
              </a:rPr>
              <a:t>example:</a:t>
            </a:r>
            <a:endParaRPr sz="1400">
              <a:latin typeface="Arial MT"/>
              <a:cs typeface="Arial MT"/>
            </a:endParaRPr>
          </a:p>
          <a:p>
            <a:pPr marL="440690">
              <a:lnSpc>
                <a:spcPct val="100000"/>
              </a:lnSpc>
              <a:spcBef>
                <a:spcPts val="290"/>
              </a:spcBef>
            </a:pPr>
            <a:r>
              <a:rPr dirty="0" sz="1250">
                <a:solidFill>
                  <a:srgbClr val="D1523B"/>
                </a:solidFill>
                <a:latin typeface="Arial MT"/>
                <a:cs typeface="Arial MT"/>
              </a:rPr>
              <a:t>BEGIN</a:t>
            </a:r>
            <a:r>
              <a:rPr dirty="0" sz="1250" spc="10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D1523B"/>
                </a:solidFill>
                <a:latin typeface="Arial MT"/>
                <a:cs typeface="Arial MT"/>
              </a:rPr>
              <a:t>addtuple1(99);</a:t>
            </a:r>
            <a:r>
              <a:rPr dirty="0" sz="1250" spc="11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D1523B"/>
                </a:solidFill>
                <a:latin typeface="Arial MT"/>
                <a:cs typeface="Arial MT"/>
              </a:rPr>
              <a:t>END;</a:t>
            </a:r>
            <a:endParaRPr sz="1250">
              <a:latin typeface="Arial MT"/>
              <a:cs typeface="Arial MT"/>
            </a:endParaRPr>
          </a:p>
          <a:p>
            <a:pPr marL="440690">
              <a:lnSpc>
                <a:spcPct val="100000"/>
              </a:lnSpc>
              <a:spcBef>
                <a:spcPts val="290"/>
              </a:spcBef>
            </a:pPr>
            <a:r>
              <a:rPr dirty="0" sz="1250" spc="-50">
                <a:solidFill>
                  <a:srgbClr val="D1523B"/>
                </a:solidFill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marL="440690">
              <a:lnSpc>
                <a:spcPct val="100000"/>
              </a:lnSpc>
              <a:spcBef>
                <a:spcPts val="300"/>
              </a:spcBef>
            </a:pPr>
            <a:r>
              <a:rPr dirty="0" sz="1250" spc="-20">
                <a:solidFill>
                  <a:srgbClr val="D1523B"/>
                </a:solidFill>
                <a:latin typeface="Arial MT"/>
                <a:cs typeface="Arial MT"/>
              </a:rPr>
              <a:t>Run;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 b="1">
                <a:latin typeface="Arial"/>
                <a:cs typeface="Arial"/>
              </a:rPr>
              <a:t>PROCEDURE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195"/>
              <a:t> </a:t>
            </a:r>
            <a:r>
              <a:rPr dirty="0" spc="-110"/>
              <a:t>Example</a:t>
            </a:r>
            <a:r>
              <a:rPr dirty="0" spc="-195"/>
              <a:t> </a:t>
            </a:r>
            <a:r>
              <a:rPr dirty="0" spc="-5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605280"/>
            <a:ext cx="2969260" cy="478028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CREATE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TABLE</a:t>
            </a:r>
            <a:r>
              <a:rPr dirty="0" sz="1150" spc="1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T2</a:t>
            </a:r>
            <a:r>
              <a:rPr dirty="0" sz="1150" spc="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282833"/>
                </a:solidFill>
                <a:latin typeface="Courier New"/>
                <a:cs typeface="Courier New"/>
              </a:rPr>
              <a:t>(</a:t>
            </a:r>
            <a:endParaRPr sz="11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INTEGER,</a:t>
            </a:r>
            <a:endParaRPr sz="11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40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b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CHAR(10)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150" spc="-25">
                <a:solidFill>
                  <a:srgbClr val="282833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50">
              <a:latin typeface="Courier New"/>
              <a:cs typeface="Courier New"/>
            </a:endParaRPr>
          </a:p>
          <a:p>
            <a:pPr marL="377825" marR="550545" indent="-353060">
              <a:lnSpc>
                <a:spcPct val="116700"/>
              </a:lnSpc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CREATE</a:t>
            </a:r>
            <a:r>
              <a:rPr dirty="0" sz="1150" spc="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PROCEDURE</a:t>
            </a:r>
            <a:r>
              <a:rPr dirty="0" sz="1150" spc="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addtuple2(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x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IN</a:t>
            </a:r>
            <a:r>
              <a:rPr dirty="0" sz="1150" spc="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T2.a%TYPE,</a:t>
            </a:r>
            <a:endParaRPr sz="11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40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y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IN</a:t>
            </a:r>
            <a:r>
              <a:rPr dirty="0" sz="1150" spc="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T2.b%TYPE)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150" spc="-25">
                <a:solidFill>
                  <a:srgbClr val="282833"/>
                </a:solidFill>
                <a:latin typeface="Courier New"/>
                <a:cs typeface="Courier New"/>
              </a:rPr>
              <a:t>AS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150">
              <a:latin typeface="Courier New"/>
              <a:cs typeface="Courier New"/>
            </a:endParaRPr>
          </a:p>
          <a:p>
            <a:pPr marL="377825" marR="815340">
              <a:lnSpc>
                <a:spcPct val="117400"/>
              </a:lnSpc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15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T2(a,</a:t>
            </a:r>
            <a:r>
              <a:rPr dirty="0" sz="1150" spc="2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282833"/>
                </a:solidFill>
                <a:latin typeface="Courier New"/>
                <a:cs typeface="Courier New"/>
              </a:rPr>
              <a:t>b) </a:t>
            </a: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VALUES(x,</a:t>
            </a:r>
            <a:r>
              <a:rPr dirty="0" sz="1150" spc="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282833"/>
                </a:solidFill>
                <a:latin typeface="Courier New"/>
                <a:cs typeface="Courier New"/>
              </a:rPr>
              <a:t>y);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END</a:t>
            </a:r>
            <a:r>
              <a:rPr dirty="0" sz="1150" spc="1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addtuple2;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115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15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150">
              <a:latin typeface="Courier New"/>
              <a:cs typeface="Courier New"/>
            </a:endParaRPr>
          </a:p>
          <a:p>
            <a:pPr marL="113030" indent="-87630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113030" algn="l"/>
              </a:tabLst>
            </a:pPr>
            <a:r>
              <a:rPr dirty="0" sz="1400" spc="-10">
                <a:solidFill>
                  <a:srgbClr val="282833"/>
                </a:solidFill>
                <a:latin typeface="Arial MT"/>
                <a:cs typeface="Arial MT"/>
              </a:rPr>
              <a:t>Now,</a:t>
            </a:r>
            <a:r>
              <a:rPr dirty="0" sz="1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1400" spc="-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add</a:t>
            </a:r>
            <a:r>
              <a:rPr dirty="0" sz="14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tuple</a:t>
            </a:r>
            <a:r>
              <a:rPr dirty="0" sz="1400" spc="-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(10,</a:t>
            </a:r>
            <a:r>
              <a:rPr dirty="0" sz="14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'abc')</a:t>
            </a:r>
            <a:r>
              <a:rPr dirty="0" sz="14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1400" spc="-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82833"/>
                </a:solidFill>
                <a:latin typeface="Arial MT"/>
                <a:cs typeface="Arial MT"/>
              </a:rPr>
              <a:t>T2:</a:t>
            </a:r>
            <a:endParaRPr sz="1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1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dirty="0" sz="1150">
                <a:solidFill>
                  <a:srgbClr val="282833"/>
                </a:solidFill>
                <a:latin typeface="Courier New"/>
                <a:cs typeface="Courier New"/>
              </a:rPr>
              <a:t>addtuple2(10,</a:t>
            </a:r>
            <a:r>
              <a:rPr dirty="0" sz="1150" spc="5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82833"/>
                </a:solidFill>
                <a:latin typeface="Courier New"/>
                <a:cs typeface="Courier New"/>
              </a:rPr>
              <a:t>'abc');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115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115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15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 b="1">
                <a:latin typeface="Arial"/>
                <a:cs typeface="Arial"/>
              </a:rPr>
              <a:t>PROCEDURE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195"/>
              <a:t> </a:t>
            </a:r>
            <a:r>
              <a:rPr dirty="0" spc="-110"/>
              <a:t>Example</a:t>
            </a:r>
            <a:r>
              <a:rPr dirty="0" spc="-195"/>
              <a:t> </a:t>
            </a:r>
            <a:r>
              <a:rPr dirty="0" spc="-5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01977"/>
            <a:ext cx="4782185" cy="47866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CREATE</a:t>
            </a:r>
            <a:r>
              <a:rPr dirty="0" sz="1250" spc="-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TABLE</a:t>
            </a:r>
            <a:r>
              <a:rPr dirty="0" sz="125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T3</a:t>
            </a:r>
            <a:r>
              <a:rPr dirty="0" sz="1250" spc="-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282833"/>
                </a:solidFill>
                <a:latin typeface="Arial MT"/>
                <a:cs typeface="Arial MT"/>
              </a:rPr>
              <a:t>(</a:t>
            </a:r>
            <a:endParaRPr sz="12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28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125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INTEGER,</a:t>
            </a:r>
            <a:endParaRPr sz="12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29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b</a:t>
            </a:r>
            <a:r>
              <a:rPr dirty="0" sz="1250" spc="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INTEGER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50" spc="-25">
                <a:solidFill>
                  <a:srgbClr val="282833"/>
                </a:solidFill>
                <a:latin typeface="Arial MT"/>
                <a:cs typeface="Arial MT"/>
              </a:rPr>
              <a:t>);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18700"/>
              </a:lnSpc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CREATE</a:t>
            </a:r>
            <a:r>
              <a:rPr dirty="0" sz="1250" spc="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PROCEDURE</a:t>
            </a:r>
            <a:r>
              <a:rPr dirty="0" sz="125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addtuple3(a</a:t>
            </a:r>
            <a:r>
              <a:rPr dirty="0" sz="12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NUMBER,</a:t>
            </a:r>
            <a:r>
              <a:rPr dirty="0" sz="125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b</a:t>
            </a:r>
            <a:r>
              <a:rPr dirty="0" sz="12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OUT</a:t>
            </a:r>
            <a:r>
              <a:rPr dirty="0" sz="1250" spc="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NUMBER) </a:t>
            </a:r>
            <a:r>
              <a:rPr dirty="0" sz="1250" spc="-25">
                <a:solidFill>
                  <a:srgbClr val="282833"/>
                </a:solidFill>
                <a:latin typeface="Arial MT"/>
                <a:cs typeface="Arial MT"/>
              </a:rPr>
              <a:t>AS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BEGIN</a:t>
            </a:r>
            <a:endParaRPr sz="12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29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b</a:t>
            </a:r>
            <a:r>
              <a:rPr dirty="0" sz="125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:=</a:t>
            </a:r>
            <a:r>
              <a:rPr dirty="0" sz="125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282833"/>
                </a:solidFill>
                <a:latin typeface="Arial MT"/>
                <a:cs typeface="Arial MT"/>
              </a:rPr>
              <a:t>4;</a:t>
            </a:r>
            <a:endParaRPr sz="1250">
              <a:latin typeface="Arial MT"/>
              <a:cs typeface="Arial MT"/>
            </a:endParaRPr>
          </a:p>
          <a:p>
            <a:pPr marL="12700" marR="2223135" indent="182880">
              <a:lnSpc>
                <a:spcPts val="1789"/>
              </a:lnSpc>
              <a:spcBef>
                <a:spcPts val="10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INSERT</a:t>
            </a:r>
            <a:r>
              <a:rPr dirty="0" sz="1250" spc="-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INTO</a:t>
            </a:r>
            <a:r>
              <a:rPr dirty="0" sz="125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T3</a:t>
            </a:r>
            <a:r>
              <a:rPr dirty="0" sz="1250" spc="4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VALUES(a,</a:t>
            </a:r>
            <a:r>
              <a:rPr dirty="0" sz="1250" spc="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282833"/>
                </a:solidFill>
                <a:latin typeface="Arial MT"/>
                <a:cs typeface="Arial MT"/>
              </a:rPr>
              <a:t>b); </a:t>
            </a:r>
            <a:r>
              <a:rPr dirty="0" sz="1250" spc="-20">
                <a:solidFill>
                  <a:srgbClr val="282833"/>
                </a:solidFill>
                <a:latin typeface="Arial MT"/>
                <a:cs typeface="Arial MT"/>
              </a:rPr>
              <a:t>END;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50" spc="-50">
                <a:solidFill>
                  <a:srgbClr val="282833"/>
                </a:solidFill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50" spc="-20">
                <a:solidFill>
                  <a:srgbClr val="282833"/>
                </a:solidFill>
                <a:latin typeface="Arial MT"/>
                <a:cs typeface="Arial MT"/>
              </a:rPr>
              <a:t>Run;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DECLARE</a:t>
            </a:r>
            <a:endParaRPr sz="1250">
              <a:latin typeface="Arial MT"/>
              <a:cs typeface="Arial MT"/>
            </a:endParaRPr>
          </a:p>
          <a:p>
            <a:pPr marL="12700" marR="3703320" indent="182880">
              <a:lnSpc>
                <a:spcPct val="118700"/>
              </a:lnSpc>
              <a:spcBef>
                <a:spcPts val="1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v</a:t>
            </a:r>
            <a:r>
              <a:rPr dirty="0" sz="1250" spc="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NUMBER; BEGIN</a:t>
            </a:r>
            <a:endParaRPr sz="1250">
              <a:latin typeface="Arial MT"/>
              <a:cs typeface="Arial MT"/>
            </a:endParaRPr>
          </a:p>
          <a:p>
            <a:pPr marL="12700" marR="246379" indent="182880">
              <a:lnSpc>
                <a:spcPct val="118700"/>
              </a:lnSpc>
              <a:spcBef>
                <a:spcPts val="10"/>
              </a:spcBef>
            </a:pP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addtuple3(10,</a:t>
            </a:r>
            <a:r>
              <a:rPr dirty="0" sz="125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v);</a:t>
            </a:r>
            <a:r>
              <a:rPr dirty="0" sz="1250" spc="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/*</a:t>
            </a:r>
            <a:r>
              <a:rPr dirty="0" sz="125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second</a:t>
            </a:r>
            <a:r>
              <a:rPr dirty="0" sz="12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parameter</a:t>
            </a:r>
            <a:r>
              <a:rPr dirty="0" sz="125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should</a:t>
            </a:r>
            <a:r>
              <a:rPr dirty="0" sz="12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12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2833"/>
                </a:solidFill>
                <a:latin typeface="Arial MT"/>
                <a:cs typeface="Arial MT"/>
              </a:rPr>
              <a:t>an</a:t>
            </a:r>
            <a:r>
              <a:rPr dirty="0" sz="1250" spc="1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250" spc="-10" i="1">
                <a:solidFill>
                  <a:srgbClr val="282833"/>
                </a:solidFill>
                <a:latin typeface="Arial"/>
                <a:cs typeface="Arial"/>
              </a:rPr>
              <a:t>lvalue</a:t>
            </a:r>
            <a:r>
              <a:rPr dirty="0" sz="1250" spc="-10">
                <a:solidFill>
                  <a:srgbClr val="282833"/>
                </a:solidFill>
                <a:latin typeface="Arial MT"/>
                <a:cs typeface="Arial MT"/>
              </a:rPr>
              <a:t>*/ </a:t>
            </a:r>
            <a:r>
              <a:rPr dirty="0" sz="1250" spc="-20">
                <a:solidFill>
                  <a:srgbClr val="282833"/>
                </a:solidFill>
                <a:latin typeface="Arial MT"/>
                <a:cs typeface="Arial MT"/>
              </a:rPr>
              <a:t>END;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50" spc="-50">
                <a:solidFill>
                  <a:srgbClr val="282833"/>
                </a:solidFill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250" spc="-20">
                <a:solidFill>
                  <a:srgbClr val="282833"/>
                </a:solidFill>
                <a:latin typeface="Arial MT"/>
                <a:cs typeface="Arial MT"/>
              </a:rPr>
              <a:t>run;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 b="1">
                <a:latin typeface="Arial"/>
                <a:cs typeface="Arial"/>
              </a:rPr>
              <a:t>PROCEDURE </a:t>
            </a:r>
            <a:r>
              <a:rPr dirty="0"/>
              <a:t>–</a:t>
            </a:r>
            <a:r>
              <a:rPr dirty="0" spc="-204"/>
              <a:t> </a:t>
            </a:r>
            <a:r>
              <a:rPr dirty="0" spc="-100"/>
              <a:t>Final</a:t>
            </a:r>
            <a:r>
              <a:rPr dirty="0" spc="-195"/>
              <a:t> </a:t>
            </a:r>
            <a:r>
              <a:rPr dirty="0" spc="-45"/>
              <a:t>Notes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78435" marR="71120" indent="-153670">
              <a:lnSpc>
                <a:spcPct val="101299"/>
              </a:lnSpc>
              <a:spcBef>
                <a:spcPts val="85"/>
              </a:spcBef>
              <a:buClr>
                <a:srgbClr val="92A199"/>
              </a:buClr>
              <a:buSzPct val="85000"/>
              <a:buChar char="•"/>
              <a:tabLst>
                <a:tab pos="178435" algn="l"/>
              </a:tabLst>
            </a:pPr>
            <a:r>
              <a:rPr dirty="0" sz="2000"/>
              <a:t>We can</a:t>
            </a:r>
            <a:r>
              <a:rPr dirty="0" sz="2000" spc="20"/>
              <a:t> </a:t>
            </a:r>
            <a:r>
              <a:rPr dirty="0" sz="2000"/>
              <a:t>also</a:t>
            </a:r>
            <a:r>
              <a:rPr dirty="0" sz="2000" spc="25"/>
              <a:t> </a:t>
            </a:r>
            <a:r>
              <a:rPr dirty="0" sz="2000"/>
              <a:t>write</a:t>
            </a:r>
            <a:r>
              <a:rPr dirty="0" sz="2000" spc="30"/>
              <a:t> </a:t>
            </a:r>
            <a:r>
              <a:rPr dirty="0" sz="2000"/>
              <a:t>functions</a:t>
            </a:r>
            <a:r>
              <a:rPr dirty="0" sz="2000" spc="35"/>
              <a:t> </a:t>
            </a:r>
            <a:r>
              <a:rPr dirty="0" sz="2000"/>
              <a:t>instead</a:t>
            </a:r>
            <a:r>
              <a:rPr dirty="0" sz="2000" spc="20"/>
              <a:t> </a:t>
            </a:r>
            <a:r>
              <a:rPr dirty="0" sz="2000"/>
              <a:t>of</a:t>
            </a:r>
            <a:r>
              <a:rPr dirty="0" sz="2000" spc="25"/>
              <a:t> </a:t>
            </a:r>
            <a:r>
              <a:rPr dirty="0" sz="2000"/>
              <a:t>procedures.</a:t>
            </a:r>
            <a:r>
              <a:rPr dirty="0" sz="2000" spc="25"/>
              <a:t> </a:t>
            </a:r>
            <a:r>
              <a:rPr dirty="0" sz="2000"/>
              <a:t>In</a:t>
            </a:r>
            <a:r>
              <a:rPr dirty="0" sz="2000" spc="20"/>
              <a:t> </a:t>
            </a:r>
            <a:r>
              <a:rPr dirty="0" sz="2000"/>
              <a:t>a</a:t>
            </a:r>
            <a:r>
              <a:rPr dirty="0" sz="2000" spc="20"/>
              <a:t> </a:t>
            </a:r>
            <a:r>
              <a:rPr dirty="0" sz="2000" spc="-10"/>
              <a:t>function </a:t>
            </a:r>
            <a:r>
              <a:rPr dirty="0" sz="2000"/>
              <a:t>declaration,</a:t>
            </a:r>
            <a:r>
              <a:rPr dirty="0" sz="2000" spc="20"/>
              <a:t> </a:t>
            </a:r>
            <a:r>
              <a:rPr dirty="0" sz="2000"/>
              <a:t>we</a:t>
            </a:r>
            <a:r>
              <a:rPr dirty="0" sz="2000" spc="20"/>
              <a:t> </a:t>
            </a:r>
            <a:r>
              <a:rPr dirty="0" sz="2000"/>
              <a:t>follow</a:t>
            </a:r>
            <a:r>
              <a:rPr dirty="0" sz="2000" spc="25"/>
              <a:t> </a:t>
            </a:r>
            <a:r>
              <a:rPr dirty="0" sz="2000"/>
              <a:t>the</a:t>
            </a:r>
            <a:r>
              <a:rPr dirty="0" sz="2000" spc="15"/>
              <a:t> </a:t>
            </a:r>
            <a:r>
              <a:rPr dirty="0" sz="2000"/>
              <a:t>parameter</a:t>
            </a:r>
            <a:r>
              <a:rPr dirty="0" sz="2000" spc="20"/>
              <a:t> </a:t>
            </a:r>
            <a:r>
              <a:rPr dirty="0" sz="2000"/>
              <a:t>list</a:t>
            </a:r>
            <a:r>
              <a:rPr dirty="0" sz="2000" spc="15"/>
              <a:t> </a:t>
            </a:r>
            <a:r>
              <a:rPr dirty="0" sz="2000"/>
              <a:t>by</a:t>
            </a:r>
            <a:r>
              <a:rPr dirty="0" sz="2000" spc="30"/>
              <a:t> </a:t>
            </a:r>
            <a:r>
              <a:rPr dirty="0" sz="2000"/>
              <a:t>RETURN</a:t>
            </a:r>
            <a:r>
              <a:rPr dirty="0" sz="2000" spc="25"/>
              <a:t> </a:t>
            </a:r>
            <a:r>
              <a:rPr dirty="0" sz="2000"/>
              <a:t>and</a:t>
            </a:r>
            <a:r>
              <a:rPr dirty="0" sz="2000" spc="30"/>
              <a:t> </a:t>
            </a:r>
            <a:r>
              <a:rPr dirty="0" sz="2000"/>
              <a:t>the</a:t>
            </a:r>
            <a:r>
              <a:rPr dirty="0" sz="2000" spc="15"/>
              <a:t> </a:t>
            </a:r>
            <a:r>
              <a:rPr dirty="0" sz="2000"/>
              <a:t>type</a:t>
            </a:r>
            <a:r>
              <a:rPr dirty="0" sz="2000" spc="30"/>
              <a:t> </a:t>
            </a:r>
            <a:r>
              <a:rPr dirty="0" sz="2000" spc="-25"/>
              <a:t>of </a:t>
            </a:r>
            <a:r>
              <a:rPr dirty="0" sz="2000"/>
              <a:t>the</a:t>
            </a:r>
            <a:r>
              <a:rPr dirty="0" sz="2000" spc="20"/>
              <a:t> </a:t>
            </a:r>
            <a:r>
              <a:rPr dirty="0" sz="2000"/>
              <a:t>return</a:t>
            </a:r>
            <a:r>
              <a:rPr dirty="0" sz="2000" spc="25"/>
              <a:t> </a:t>
            </a:r>
            <a:r>
              <a:rPr dirty="0" sz="2000" spc="-10"/>
              <a:t>value:</a:t>
            </a:r>
            <a:endParaRPr sz="2000"/>
          </a:p>
          <a:p>
            <a:pPr lvl="1" marL="407034" indent="-15240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848"/>
              <a:buFont typeface="Arial MT"/>
              <a:buChar char="•"/>
              <a:tabLst>
                <a:tab pos="407034" algn="l"/>
              </a:tabLst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CREATE</a:t>
            </a:r>
            <a:r>
              <a:rPr dirty="0" sz="1650" spc="409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FUNCTION</a:t>
            </a:r>
            <a:r>
              <a:rPr dirty="0" sz="1650" spc="409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&lt;func_name&gt;(&lt;param_list&gt;)</a:t>
            </a:r>
            <a:r>
              <a:rPr dirty="0" sz="1650" spc="41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RETURN</a:t>
            </a:r>
            <a:endParaRPr sz="165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50"/>
              </a:spcBef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&lt;return_type&gt;</a:t>
            </a:r>
            <a:r>
              <a:rPr dirty="0" sz="1650" spc="24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AS</a:t>
            </a:r>
            <a:r>
              <a:rPr dirty="0" sz="1650" spc="25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D1523B"/>
                </a:solidFill>
                <a:latin typeface="Courier New"/>
                <a:cs typeface="Courier New"/>
              </a:rPr>
              <a:t>...</a:t>
            </a:r>
            <a:endParaRPr sz="1650">
              <a:latin typeface="Courier New"/>
              <a:cs typeface="Courier New"/>
            </a:endParaRPr>
          </a:p>
          <a:p>
            <a:pPr lvl="1" marL="407670" marR="332740" indent="-152400">
              <a:lnSpc>
                <a:spcPct val="102499"/>
              </a:lnSpc>
              <a:spcBef>
                <a:spcPts val="334"/>
              </a:spcBef>
              <a:buClr>
                <a:srgbClr val="92A199"/>
              </a:buClr>
              <a:buSzPct val="84848"/>
              <a:buChar char="•"/>
              <a:tabLst>
                <a:tab pos="408940" algn="l"/>
              </a:tabLst>
            </a:pP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16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6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body</a:t>
            </a:r>
            <a:r>
              <a:rPr dirty="0" sz="1650" spc="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165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6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function</a:t>
            </a:r>
            <a:r>
              <a:rPr dirty="0" sz="16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definition,</a:t>
            </a:r>
            <a:r>
              <a:rPr dirty="0" sz="165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"RETURN</a:t>
            </a:r>
            <a:r>
              <a:rPr dirty="0" sz="1650" spc="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&lt;expression&gt;;"</a:t>
            </a:r>
            <a:r>
              <a:rPr dirty="0" sz="165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exits</a:t>
            </a:r>
            <a:r>
              <a:rPr dirty="0" sz="1650" spc="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from</a:t>
            </a:r>
            <a:r>
              <a:rPr dirty="0" sz="1650" spc="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282833"/>
                </a:solidFill>
                <a:latin typeface="Arial MT"/>
                <a:cs typeface="Arial MT"/>
              </a:rPr>
              <a:t>the </a:t>
            </a:r>
            <a:r>
              <a:rPr dirty="0" sz="1650" spc="-25">
                <a:solidFill>
                  <a:srgbClr val="282833"/>
                </a:solidFill>
                <a:latin typeface="Arial MT"/>
                <a:cs typeface="Arial MT"/>
              </a:rPr>
              <a:t>	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function</a:t>
            </a:r>
            <a:r>
              <a:rPr dirty="0" sz="165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165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returns</a:t>
            </a:r>
            <a:r>
              <a:rPr dirty="0" sz="1650" spc="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65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value</a:t>
            </a:r>
            <a:r>
              <a:rPr dirty="0" sz="165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165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82833"/>
                </a:solidFill>
                <a:latin typeface="Arial MT"/>
                <a:cs typeface="Arial MT"/>
              </a:rPr>
              <a:t>&lt;expression&gt;.</a:t>
            </a:r>
            <a:endParaRPr sz="1650">
              <a:latin typeface="Arial MT"/>
              <a:cs typeface="Arial MT"/>
            </a:endParaRPr>
          </a:p>
          <a:p>
            <a:pPr marL="178435" marR="57785" indent="-153670">
              <a:lnSpc>
                <a:spcPct val="101299"/>
              </a:lnSpc>
              <a:spcBef>
                <a:spcPts val="395"/>
              </a:spcBef>
              <a:buClr>
                <a:srgbClr val="92A199"/>
              </a:buClr>
              <a:buSzPct val="85000"/>
              <a:buChar char="•"/>
              <a:tabLst>
                <a:tab pos="178435" algn="l"/>
              </a:tabLst>
            </a:pPr>
            <a:r>
              <a:rPr dirty="0" sz="2000" spc="-70"/>
              <a:t>To</a:t>
            </a:r>
            <a:r>
              <a:rPr dirty="0" sz="2000" spc="-100"/>
              <a:t> </a:t>
            </a:r>
            <a:r>
              <a:rPr dirty="0" sz="2000"/>
              <a:t>find</a:t>
            </a:r>
            <a:r>
              <a:rPr dirty="0" sz="2000" spc="35"/>
              <a:t> </a:t>
            </a:r>
            <a:r>
              <a:rPr dirty="0" sz="2000"/>
              <a:t>out</a:t>
            </a:r>
            <a:r>
              <a:rPr dirty="0" sz="2000" spc="25"/>
              <a:t> </a:t>
            </a:r>
            <a:r>
              <a:rPr dirty="0" sz="2000"/>
              <a:t>what</a:t>
            </a:r>
            <a:r>
              <a:rPr dirty="0" sz="2000" spc="30"/>
              <a:t> </a:t>
            </a:r>
            <a:r>
              <a:rPr dirty="0" sz="2000"/>
              <a:t>procedures</a:t>
            </a:r>
            <a:r>
              <a:rPr dirty="0" sz="2000" spc="25"/>
              <a:t> </a:t>
            </a:r>
            <a:r>
              <a:rPr dirty="0" sz="2000"/>
              <a:t>and</a:t>
            </a:r>
            <a:r>
              <a:rPr dirty="0" sz="2000" spc="25"/>
              <a:t> </a:t>
            </a:r>
            <a:r>
              <a:rPr dirty="0" sz="2000"/>
              <a:t>functions</a:t>
            </a:r>
            <a:r>
              <a:rPr dirty="0" sz="2000" spc="25"/>
              <a:t> </a:t>
            </a:r>
            <a:r>
              <a:rPr dirty="0" sz="2000"/>
              <a:t>you</a:t>
            </a:r>
            <a:r>
              <a:rPr dirty="0" sz="2000" spc="25"/>
              <a:t> </a:t>
            </a:r>
            <a:r>
              <a:rPr dirty="0" sz="2000"/>
              <a:t>have</a:t>
            </a:r>
            <a:r>
              <a:rPr dirty="0" sz="2000" spc="20"/>
              <a:t> </a:t>
            </a:r>
            <a:r>
              <a:rPr dirty="0" sz="2000"/>
              <a:t>created,</a:t>
            </a:r>
            <a:r>
              <a:rPr dirty="0" sz="2000" spc="30"/>
              <a:t> </a:t>
            </a:r>
            <a:r>
              <a:rPr dirty="0" sz="2000"/>
              <a:t>use</a:t>
            </a:r>
            <a:r>
              <a:rPr dirty="0" sz="2000" spc="30"/>
              <a:t> </a:t>
            </a:r>
            <a:r>
              <a:rPr dirty="0" sz="2000" spc="-25"/>
              <a:t>the </a:t>
            </a:r>
            <a:r>
              <a:rPr dirty="0" sz="2000"/>
              <a:t>following</a:t>
            </a:r>
            <a:r>
              <a:rPr dirty="0" sz="2000" spc="25"/>
              <a:t> </a:t>
            </a:r>
            <a:r>
              <a:rPr dirty="0" sz="2000"/>
              <a:t>SQL</a:t>
            </a:r>
            <a:r>
              <a:rPr dirty="0" sz="2000" spc="-45"/>
              <a:t> </a:t>
            </a:r>
            <a:r>
              <a:rPr dirty="0" sz="2000" spc="-10"/>
              <a:t>query:</a:t>
            </a:r>
            <a:endParaRPr sz="2000"/>
          </a:p>
          <a:p>
            <a:pPr marL="254635" marR="3767454">
              <a:lnSpc>
                <a:spcPct val="119200"/>
              </a:lnSpc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select</a:t>
            </a:r>
            <a:r>
              <a:rPr dirty="0" sz="1650" spc="29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object_type,</a:t>
            </a:r>
            <a:r>
              <a:rPr dirty="0" sz="1650" spc="30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object_name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from</a:t>
            </a:r>
            <a:r>
              <a:rPr dirty="0" sz="1650" spc="14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user_objects</a:t>
            </a:r>
            <a:endParaRPr sz="165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  <a:spcBef>
                <a:spcPts val="380"/>
              </a:spcBef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where</a:t>
            </a:r>
            <a:r>
              <a:rPr dirty="0" sz="1650" spc="20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object_type</a:t>
            </a:r>
            <a:r>
              <a:rPr dirty="0" sz="1650" spc="204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=</a:t>
            </a:r>
            <a:r>
              <a:rPr dirty="0" sz="1650" spc="21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'PROCEDURE’</a:t>
            </a:r>
            <a:r>
              <a:rPr dirty="0" sz="1650" spc="21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or</a:t>
            </a:r>
            <a:r>
              <a:rPr dirty="0" sz="1650" spc="19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object_type</a:t>
            </a:r>
            <a:r>
              <a:rPr dirty="0" sz="1650" spc="19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=</a:t>
            </a:r>
            <a:r>
              <a:rPr dirty="0" sz="1650" spc="20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'FUNCTION’;</a:t>
            </a:r>
            <a:endParaRPr sz="1650">
              <a:latin typeface="Courier New"/>
              <a:cs typeface="Courier New"/>
            </a:endParaRPr>
          </a:p>
          <a:p>
            <a:pPr marL="178435" marR="3638550" indent="-153670">
              <a:lnSpc>
                <a:spcPct val="117600"/>
              </a:lnSpc>
              <a:spcBef>
                <a:spcPts val="20"/>
              </a:spcBef>
              <a:buClr>
                <a:srgbClr val="92A199"/>
              </a:buClr>
              <a:buSzPct val="85000"/>
              <a:buChar char="•"/>
              <a:tabLst>
                <a:tab pos="254635" algn="l"/>
              </a:tabLst>
            </a:pPr>
            <a:r>
              <a:rPr dirty="0" sz="2000" spc="-70"/>
              <a:t>To</a:t>
            </a:r>
            <a:r>
              <a:rPr dirty="0" sz="2000" spc="-105"/>
              <a:t> </a:t>
            </a:r>
            <a:r>
              <a:rPr dirty="0" sz="2000"/>
              <a:t>drop</a:t>
            </a:r>
            <a:r>
              <a:rPr dirty="0" sz="2000" spc="30"/>
              <a:t> </a:t>
            </a:r>
            <a:r>
              <a:rPr dirty="0" sz="2000"/>
              <a:t>a</a:t>
            </a:r>
            <a:r>
              <a:rPr dirty="0" sz="2000" spc="15"/>
              <a:t> </a:t>
            </a:r>
            <a:r>
              <a:rPr dirty="0" sz="2000"/>
              <a:t>stored</a:t>
            </a:r>
            <a:r>
              <a:rPr dirty="0" sz="2000" spc="15"/>
              <a:t> </a:t>
            </a:r>
            <a:r>
              <a:rPr dirty="0" sz="2000" spc="-10"/>
              <a:t>procedure/function: </a:t>
            </a:r>
            <a:r>
              <a:rPr dirty="0" sz="2000" spc="-10"/>
              <a:t>	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drop</a:t>
            </a:r>
            <a:r>
              <a:rPr dirty="0" sz="1650" spc="21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procedure</a:t>
            </a:r>
            <a:r>
              <a:rPr dirty="0" sz="1650" spc="23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&lt;procedure_name&gt;;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drop</a:t>
            </a:r>
            <a:r>
              <a:rPr dirty="0" sz="1650" spc="19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function</a:t>
            </a:r>
            <a:r>
              <a:rPr dirty="0" sz="1650" spc="22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&lt;function_name&gt;;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Printing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634489"/>
            <a:ext cx="8321040" cy="456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8279" marR="908050" indent="-170180">
              <a:lnSpc>
                <a:spcPct val="101899"/>
              </a:lnSpc>
              <a:spcBef>
                <a:spcPts val="80"/>
              </a:spcBef>
              <a:buClr>
                <a:srgbClr val="92A199"/>
              </a:buClr>
              <a:buSzPct val="86363"/>
              <a:buChar char="•"/>
              <a:tabLst>
                <a:tab pos="208279" algn="l"/>
              </a:tabLst>
            </a:pP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Always</a:t>
            </a:r>
            <a:r>
              <a:rPr dirty="0" sz="220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use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following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line</a:t>
            </a:r>
            <a:r>
              <a:rPr dirty="0" sz="220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(setting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output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buffer)</a:t>
            </a:r>
            <a:r>
              <a:rPr dirty="0" sz="220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at</a:t>
            </a:r>
            <a:r>
              <a:rPr dirty="0" sz="2200" spc="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282833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beginning</a:t>
            </a:r>
            <a:r>
              <a:rPr dirty="0" sz="2200" spc="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200" spc="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your</a:t>
            </a:r>
            <a:r>
              <a:rPr dirty="0" sz="220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SQL</a:t>
            </a:r>
            <a:r>
              <a:rPr dirty="0" sz="2200" spc="-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282833"/>
                </a:solidFill>
                <a:latin typeface="Arial MT"/>
                <a:cs typeface="Arial MT"/>
              </a:rPr>
              <a:t>file:</a:t>
            </a:r>
            <a:endParaRPr sz="2200">
              <a:latin typeface="Arial MT"/>
              <a:cs typeface="Arial MT"/>
            </a:endParaRPr>
          </a:p>
          <a:p>
            <a:pPr marL="578485">
              <a:lnSpc>
                <a:spcPct val="100000"/>
              </a:lnSpc>
              <a:spcBef>
                <a:spcPts val="409"/>
              </a:spcBef>
            </a:pPr>
            <a:r>
              <a:rPr dirty="0" sz="1850">
                <a:solidFill>
                  <a:srgbClr val="D1523B"/>
                </a:solidFill>
                <a:latin typeface="Courier New"/>
                <a:cs typeface="Courier New"/>
              </a:rPr>
              <a:t>set</a:t>
            </a:r>
            <a:r>
              <a:rPr dirty="0" sz="1850" spc="5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D1523B"/>
                </a:solidFill>
                <a:latin typeface="Courier New"/>
                <a:cs typeface="Courier New"/>
              </a:rPr>
              <a:t>serveroutput</a:t>
            </a:r>
            <a:r>
              <a:rPr dirty="0" sz="1850" spc="6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D1523B"/>
                </a:solidFill>
                <a:latin typeface="Courier New"/>
                <a:cs typeface="Courier New"/>
              </a:rPr>
              <a:t>on</a:t>
            </a:r>
            <a:r>
              <a:rPr dirty="0" sz="1850" spc="5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D1523B"/>
                </a:solidFill>
                <a:latin typeface="Courier New"/>
                <a:cs typeface="Courier New"/>
              </a:rPr>
              <a:t>size</a:t>
            </a:r>
            <a:r>
              <a:rPr dirty="0" sz="1850" spc="5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850" spc="-10">
                <a:solidFill>
                  <a:srgbClr val="D1523B"/>
                </a:solidFill>
                <a:latin typeface="Courier New"/>
                <a:cs typeface="Courier New"/>
              </a:rPr>
              <a:t>32000</a:t>
            </a:r>
            <a:endParaRPr sz="1850">
              <a:latin typeface="Courier New"/>
              <a:cs typeface="Courier New"/>
            </a:endParaRPr>
          </a:p>
          <a:p>
            <a:pPr marL="207645" indent="-169545">
              <a:lnSpc>
                <a:spcPct val="100000"/>
              </a:lnSpc>
              <a:spcBef>
                <a:spcPts val="489"/>
              </a:spcBef>
              <a:buClr>
                <a:srgbClr val="92A199"/>
              </a:buClr>
              <a:buSzPct val="86363"/>
              <a:buChar char="•"/>
              <a:tabLst>
                <a:tab pos="207645" algn="l"/>
              </a:tabLst>
            </a:pP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Printing</a:t>
            </a:r>
            <a:r>
              <a:rPr dirty="0" sz="2200" spc="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200" spc="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282833"/>
                </a:solidFill>
                <a:latin typeface="Arial MT"/>
                <a:cs typeface="Arial MT"/>
              </a:rPr>
              <a:t>line:</a:t>
            </a:r>
            <a:endParaRPr sz="2200">
              <a:latin typeface="Arial MT"/>
              <a:cs typeface="Arial MT"/>
            </a:endParaRPr>
          </a:p>
          <a:p>
            <a:pPr marL="610235">
              <a:lnSpc>
                <a:spcPct val="100000"/>
              </a:lnSpc>
              <a:spcBef>
                <a:spcPts val="570"/>
              </a:spcBef>
            </a:pPr>
            <a:r>
              <a:rPr dirty="0" sz="1750">
                <a:solidFill>
                  <a:srgbClr val="D1523B"/>
                </a:solidFill>
                <a:latin typeface="Courier New"/>
                <a:cs typeface="Courier New"/>
              </a:rPr>
              <a:t>dbms_output.put_line(VAR1||</a:t>
            </a:r>
            <a:r>
              <a:rPr dirty="0" sz="1750" spc="12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50">
                <a:solidFill>
                  <a:srgbClr val="D1523B"/>
                </a:solidFill>
                <a:latin typeface="Courier New"/>
                <a:cs typeface="Courier New"/>
              </a:rPr>
              <a:t>'.</a:t>
            </a:r>
            <a:r>
              <a:rPr dirty="0" sz="1750" spc="12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50">
                <a:solidFill>
                  <a:srgbClr val="D1523B"/>
                </a:solidFill>
                <a:latin typeface="Courier New"/>
                <a:cs typeface="Courier New"/>
              </a:rPr>
              <a:t>'</a:t>
            </a:r>
            <a:r>
              <a:rPr dirty="0" sz="1750" spc="12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50">
                <a:solidFill>
                  <a:srgbClr val="D1523B"/>
                </a:solidFill>
                <a:latin typeface="Courier New"/>
                <a:cs typeface="Courier New"/>
              </a:rPr>
              <a:t>||</a:t>
            </a:r>
            <a:r>
              <a:rPr dirty="0" sz="1750" spc="13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750" spc="-10">
                <a:solidFill>
                  <a:srgbClr val="D1523B"/>
                </a:solidFill>
                <a:latin typeface="Courier New"/>
                <a:cs typeface="Courier New"/>
              </a:rPr>
              <a:t>VAR2);</a:t>
            </a:r>
            <a:endParaRPr sz="1750">
              <a:latin typeface="Courier New"/>
              <a:cs typeface="Courier New"/>
            </a:endParaRPr>
          </a:p>
          <a:p>
            <a:pPr marL="207645" indent="-169545">
              <a:lnSpc>
                <a:spcPct val="100000"/>
              </a:lnSpc>
              <a:spcBef>
                <a:spcPts val="509"/>
              </a:spcBef>
              <a:buClr>
                <a:srgbClr val="92A199"/>
              </a:buClr>
              <a:buSzPct val="86363"/>
              <a:buChar char="•"/>
              <a:tabLst>
                <a:tab pos="207645" algn="l"/>
              </a:tabLst>
            </a:pP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You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may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declare</a:t>
            </a:r>
            <a:r>
              <a:rPr dirty="0" sz="220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use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200" spc="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u="sng" sz="2200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bind</a:t>
            </a:r>
            <a:r>
              <a:rPr dirty="0" u="sng" sz="2200" spc="55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variable</a:t>
            </a:r>
            <a:r>
              <a:rPr dirty="0" u="sng" sz="2200" spc="65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print</a:t>
            </a:r>
            <a:r>
              <a:rPr dirty="0" sz="2200" spc="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200" spc="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u="sng" sz="2200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local</a:t>
            </a:r>
            <a:r>
              <a:rPr dirty="0" u="sng" sz="2200" spc="50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spc="-10" i="1">
                <a:solidFill>
                  <a:srgbClr val="282833"/>
                </a:solidFill>
                <a:uFill>
                  <a:solidFill>
                    <a:srgbClr val="282833"/>
                  </a:solidFill>
                </a:uFill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548640" marR="5591175">
              <a:lnSpc>
                <a:spcPct val="118700"/>
              </a:lnSpc>
              <a:spcBef>
                <a:spcPts val="10"/>
              </a:spcBef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VARIABLE</a:t>
            </a:r>
            <a:r>
              <a:rPr dirty="0" sz="1650" spc="9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x</a:t>
            </a:r>
            <a:r>
              <a:rPr dirty="0" sz="1650" spc="9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D1523B"/>
                </a:solidFill>
                <a:latin typeface="Courier New"/>
                <a:cs typeface="Courier New"/>
              </a:rPr>
              <a:t>NUMBER BEGIN</a:t>
            </a:r>
            <a:endParaRPr sz="1650">
              <a:latin typeface="Courier New"/>
              <a:cs typeface="Courier New"/>
            </a:endParaRPr>
          </a:p>
          <a:p>
            <a:pPr marL="548640" marR="6742430">
              <a:lnSpc>
                <a:spcPct val="118700"/>
              </a:lnSpc>
              <a:spcBef>
                <a:spcPts val="10"/>
              </a:spcBef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:x</a:t>
            </a:r>
            <a:r>
              <a:rPr dirty="0" sz="1650" spc="4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:=</a:t>
            </a:r>
            <a:r>
              <a:rPr dirty="0" sz="1650" spc="55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D1523B"/>
                </a:solidFill>
                <a:latin typeface="Courier New"/>
                <a:cs typeface="Courier New"/>
              </a:rPr>
              <a:t>1; </a:t>
            </a:r>
            <a:r>
              <a:rPr dirty="0" sz="1650" spc="-20">
                <a:solidFill>
                  <a:srgbClr val="D1523B"/>
                </a:solidFill>
                <a:latin typeface="Courier New"/>
                <a:cs typeface="Courier New"/>
              </a:rPr>
              <a:t>END;</a:t>
            </a:r>
            <a:endParaRPr sz="165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370"/>
              </a:spcBef>
            </a:pPr>
            <a:r>
              <a:rPr dirty="0" sz="1650" spc="-50">
                <a:solidFill>
                  <a:srgbClr val="D1523B"/>
                </a:solidFill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370"/>
              </a:spcBef>
            </a:pPr>
            <a:r>
              <a:rPr dirty="0" sz="1650" spc="-20">
                <a:solidFill>
                  <a:srgbClr val="D1523B"/>
                </a:solidFill>
                <a:latin typeface="Courier New"/>
                <a:cs typeface="Courier New"/>
              </a:rPr>
              <a:t>run;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65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650">
                <a:solidFill>
                  <a:srgbClr val="D1523B"/>
                </a:solidFill>
                <a:latin typeface="Courier New"/>
                <a:cs typeface="Courier New"/>
              </a:rPr>
              <a:t>PRINT</a:t>
            </a:r>
            <a:r>
              <a:rPr dirty="0" sz="1650" spc="100">
                <a:solidFill>
                  <a:srgbClr val="D1523B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D1523B"/>
                </a:solidFill>
                <a:latin typeface="Courier New"/>
                <a:cs typeface="Courier New"/>
              </a:rPr>
              <a:t>:x;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Debugging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279" marR="177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PL/SQL</a:t>
            </a:r>
            <a:r>
              <a:rPr dirty="0" sz="2400" spc="-150"/>
              <a:t> </a:t>
            </a:r>
            <a:r>
              <a:rPr dirty="0" sz="2400"/>
              <a:t>does</a:t>
            </a:r>
            <a:r>
              <a:rPr dirty="0" sz="2400" spc="-55"/>
              <a:t> </a:t>
            </a:r>
            <a:r>
              <a:rPr dirty="0" sz="2400"/>
              <a:t>not</a:t>
            </a:r>
            <a:r>
              <a:rPr dirty="0" sz="2400" spc="-60"/>
              <a:t> </a:t>
            </a:r>
            <a:r>
              <a:rPr dirty="0" sz="2400"/>
              <a:t>always</a:t>
            </a:r>
            <a:r>
              <a:rPr dirty="0" sz="2400" spc="-60"/>
              <a:t> </a:t>
            </a:r>
            <a:r>
              <a:rPr dirty="0" sz="2400"/>
              <a:t>tell</a:t>
            </a:r>
            <a:r>
              <a:rPr dirty="0" sz="2400" spc="-70"/>
              <a:t> </a:t>
            </a:r>
            <a:r>
              <a:rPr dirty="0" sz="2400"/>
              <a:t>you</a:t>
            </a:r>
            <a:r>
              <a:rPr dirty="0" sz="2400" spc="-65"/>
              <a:t> </a:t>
            </a:r>
            <a:r>
              <a:rPr dirty="0" sz="2400"/>
              <a:t>about</a:t>
            </a:r>
            <a:r>
              <a:rPr dirty="0" sz="2400" spc="-60"/>
              <a:t> </a:t>
            </a:r>
            <a:r>
              <a:rPr dirty="0" sz="2400" spc="-10"/>
              <a:t>compilation</a:t>
            </a:r>
            <a:r>
              <a:rPr dirty="0" sz="2400" spc="-65"/>
              <a:t> </a:t>
            </a:r>
            <a:r>
              <a:rPr dirty="0" sz="2400" spc="-10"/>
              <a:t>errors. </a:t>
            </a:r>
            <a:r>
              <a:rPr dirty="0" sz="2400"/>
              <a:t>Instead,</a:t>
            </a:r>
            <a:r>
              <a:rPr dirty="0" sz="2400" spc="-55"/>
              <a:t> </a:t>
            </a:r>
            <a:r>
              <a:rPr dirty="0" sz="2400"/>
              <a:t>it</a:t>
            </a:r>
            <a:r>
              <a:rPr dirty="0" sz="2400" spc="-50"/>
              <a:t> </a:t>
            </a:r>
            <a:r>
              <a:rPr dirty="0" sz="2400"/>
              <a:t>gives</a:t>
            </a:r>
            <a:r>
              <a:rPr dirty="0" sz="2400" spc="-60"/>
              <a:t> </a:t>
            </a:r>
            <a:r>
              <a:rPr dirty="0" sz="2400"/>
              <a:t>you</a:t>
            </a:r>
            <a:r>
              <a:rPr dirty="0" sz="2400" spc="-65"/>
              <a:t> </a:t>
            </a:r>
            <a:r>
              <a:rPr dirty="0" sz="2400"/>
              <a:t>a</a:t>
            </a:r>
            <a:r>
              <a:rPr dirty="0" sz="2400" spc="-65"/>
              <a:t> </a:t>
            </a:r>
            <a:r>
              <a:rPr dirty="0" sz="2400"/>
              <a:t>cryptic</a:t>
            </a:r>
            <a:r>
              <a:rPr dirty="0" sz="2400" spc="-60"/>
              <a:t> </a:t>
            </a:r>
            <a:r>
              <a:rPr dirty="0" sz="2400"/>
              <a:t>message</a:t>
            </a:r>
            <a:r>
              <a:rPr dirty="0" sz="2400" spc="-65"/>
              <a:t> </a:t>
            </a:r>
            <a:r>
              <a:rPr dirty="0" sz="2400"/>
              <a:t>such</a:t>
            </a:r>
            <a:r>
              <a:rPr dirty="0" sz="2400" spc="-60"/>
              <a:t> </a:t>
            </a:r>
            <a:r>
              <a:rPr dirty="0" sz="2400" spc="-25"/>
              <a:t>as:</a:t>
            </a:r>
            <a:endParaRPr sz="2400"/>
          </a:p>
          <a:p>
            <a:pPr marL="603885">
              <a:lnSpc>
                <a:spcPct val="100000"/>
              </a:lnSpc>
              <a:spcBef>
                <a:spcPts val="400"/>
              </a:spcBef>
              <a:tabLst>
                <a:tab pos="2280920" algn="l"/>
                <a:tab pos="3500120" algn="l"/>
                <a:tab pos="4262120" algn="l"/>
                <a:tab pos="6091555" algn="l"/>
              </a:tabLst>
            </a:pP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"procedure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created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20">
                <a:solidFill>
                  <a:srgbClr val="D1523B"/>
                </a:solidFill>
                <a:latin typeface="Courier New"/>
                <a:cs typeface="Courier New"/>
              </a:rPr>
              <a:t>with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compilation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errors"</a:t>
            </a:r>
            <a:r>
              <a:rPr dirty="0" sz="2000" spc="-10">
                <a:solidFill>
                  <a:srgbClr val="D1523B"/>
                </a:solidFill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208279" marR="8763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If</a:t>
            </a:r>
            <a:r>
              <a:rPr dirty="0" sz="2400" spc="-45"/>
              <a:t> </a:t>
            </a:r>
            <a:r>
              <a:rPr dirty="0" sz="2400"/>
              <a:t>you</a:t>
            </a:r>
            <a:r>
              <a:rPr dirty="0" sz="2400" spc="-55"/>
              <a:t> </a:t>
            </a:r>
            <a:r>
              <a:rPr dirty="0" sz="2400"/>
              <a:t>don't</a:t>
            </a:r>
            <a:r>
              <a:rPr dirty="0" sz="2400" spc="-40"/>
              <a:t> </a:t>
            </a:r>
            <a:r>
              <a:rPr dirty="0" sz="2400"/>
              <a:t>see</a:t>
            </a:r>
            <a:r>
              <a:rPr dirty="0" sz="2400" spc="-55"/>
              <a:t> </a:t>
            </a:r>
            <a:r>
              <a:rPr dirty="0" sz="2400"/>
              <a:t>what</a:t>
            </a:r>
            <a:r>
              <a:rPr dirty="0" sz="2400" spc="-50"/>
              <a:t> </a:t>
            </a:r>
            <a:r>
              <a:rPr dirty="0" sz="2400"/>
              <a:t>is</a:t>
            </a:r>
            <a:r>
              <a:rPr dirty="0" sz="2400" spc="-50"/>
              <a:t> </a:t>
            </a:r>
            <a:r>
              <a:rPr dirty="0" sz="2400"/>
              <a:t>wrong</a:t>
            </a:r>
            <a:r>
              <a:rPr dirty="0" sz="2400" spc="-55"/>
              <a:t> </a:t>
            </a:r>
            <a:r>
              <a:rPr dirty="0" sz="2400" spc="-20"/>
              <a:t>immediately,</a:t>
            </a:r>
            <a:r>
              <a:rPr dirty="0" sz="2400" spc="-125"/>
              <a:t> </a:t>
            </a:r>
            <a:r>
              <a:rPr dirty="0" sz="2400"/>
              <a:t>try</a:t>
            </a:r>
            <a:r>
              <a:rPr dirty="0" sz="2400" spc="-50"/>
              <a:t> </a:t>
            </a:r>
            <a:r>
              <a:rPr dirty="0" sz="2400"/>
              <a:t>issuing</a:t>
            </a:r>
            <a:r>
              <a:rPr dirty="0" sz="2400" spc="-50"/>
              <a:t> </a:t>
            </a:r>
            <a:r>
              <a:rPr dirty="0" sz="2400" spc="-25"/>
              <a:t>the </a:t>
            </a:r>
            <a:r>
              <a:rPr dirty="0" sz="2400" spc="-10"/>
              <a:t>command</a:t>
            </a:r>
            <a:endParaRPr sz="2400"/>
          </a:p>
          <a:p>
            <a:pPr marL="603885">
              <a:lnSpc>
                <a:spcPct val="100000"/>
              </a:lnSpc>
              <a:spcBef>
                <a:spcPts val="400"/>
              </a:spcBef>
              <a:tabLst>
                <a:tab pos="1366520" algn="l"/>
                <a:tab pos="2433320" algn="l"/>
                <a:tab pos="3957320" algn="l"/>
              </a:tabLst>
            </a:pPr>
            <a:r>
              <a:rPr dirty="0" sz="2000" spc="-20">
                <a:solidFill>
                  <a:srgbClr val="D1523B"/>
                </a:solidFill>
                <a:latin typeface="Courier New"/>
                <a:cs typeface="Courier New"/>
              </a:rPr>
              <a:t>show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errors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procedure</a:t>
            </a:r>
            <a:r>
              <a:rPr dirty="0" sz="2000">
                <a:solidFill>
                  <a:srgbClr val="D1523B"/>
                </a:solidFill>
                <a:latin typeface="Courier New"/>
                <a:cs typeface="Courier New"/>
              </a:rPr>
              <a:t>	</a:t>
            </a:r>
            <a:r>
              <a:rPr dirty="0" sz="2000" spc="-10">
                <a:solidFill>
                  <a:srgbClr val="D1523B"/>
                </a:solidFill>
                <a:latin typeface="Courier New"/>
                <a:cs typeface="Courier New"/>
              </a:rPr>
              <a:t>&lt;procedure_name&gt;;</a:t>
            </a:r>
            <a:endParaRPr sz="2000">
              <a:latin typeface="Courier New"/>
              <a:cs typeface="Courier New"/>
            </a:endParaRPr>
          </a:p>
          <a:p>
            <a:pPr marL="208279" marR="39941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 spc="-20"/>
              <a:t>Alternatively,</a:t>
            </a:r>
            <a:r>
              <a:rPr dirty="0" sz="2400" spc="-125"/>
              <a:t> </a:t>
            </a:r>
            <a:r>
              <a:rPr dirty="0" sz="2400"/>
              <a:t>you</a:t>
            </a:r>
            <a:r>
              <a:rPr dirty="0" sz="2400" spc="-45"/>
              <a:t> </a:t>
            </a:r>
            <a:r>
              <a:rPr dirty="0" sz="2400"/>
              <a:t>can</a:t>
            </a:r>
            <a:r>
              <a:rPr dirty="0" sz="2400" spc="-45"/>
              <a:t> </a:t>
            </a:r>
            <a:r>
              <a:rPr dirty="0" sz="2400"/>
              <a:t>type,</a:t>
            </a:r>
            <a:r>
              <a:rPr dirty="0" sz="2400" spc="-40"/>
              <a:t> </a:t>
            </a:r>
            <a:r>
              <a:rPr dirty="0" sz="2400"/>
              <a:t>SHO</a:t>
            </a:r>
            <a:r>
              <a:rPr dirty="0" sz="2400" spc="-40"/>
              <a:t> </a:t>
            </a:r>
            <a:r>
              <a:rPr dirty="0" sz="2400"/>
              <a:t>ERR</a:t>
            </a:r>
            <a:r>
              <a:rPr dirty="0" sz="2400" spc="-40"/>
              <a:t> </a:t>
            </a:r>
            <a:r>
              <a:rPr dirty="0" sz="2400"/>
              <a:t>(short</a:t>
            </a:r>
            <a:r>
              <a:rPr dirty="0" sz="2400" spc="-30"/>
              <a:t> </a:t>
            </a:r>
            <a:r>
              <a:rPr dirty="0" sz="2400"/>
              <a:t>for</a:t>
            </a:r>
            <a:r>
              <a:rPr dirty="0" sz="2400" spc="-30"/>
              <a:t> </a:t>
            </a:r>
            <a:r>
              <a:rPr dirty="0" sz="2400" spc="-20"/>
              <a:t>SHOW </a:t>
            </a:r>
            <a:r>
              <a:rPr dirty="0" sz="2400"/>
              <a:t>ERRORS)</a:t>
            </a:r>
            <a:r>
              <a:rPr dirty="0" sz="2400" spc="-60"/>
              <a:t> </a:t>
            </a:r>
            <a:r>
              <a:rPr dirty="0" sz="2400"/>
              <a:t>to</a:t>
            </a:r>
            <a:r>
              <a:rPr dirty="0" sz="2400" spc="-60"/>
              <a:t> </a:t>
            </a:r>
            <a:r>
              <a:rPr dirty="0" sz="2400"/>
              <a:t>see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60"/>
              <a:t> </a:t>
            </a:r>
            <a:r>
              <a:rPr dirty="0" sz="2400"/>
              <a:t>most</a:t>
            </a:r>
            <a:r>
              <a:rPr dirty="0" sz="2400" spc="-55"/>
              <a:t> </a:t>
            </a:r>
            <a:r>
              <a:rPr dirty="0" sz="2400"/>
              <a:t>recent</a:t>
            </a:r>
            <a:r>
              <a:rPr dirty="0" sz="2400" spc="-50"/>
              <a:t> </a:t>
            </a:r>
            <a:r>
              <a:rPr dirty="0" sz="2400" spc="-10"/>
              <a:t>compilation</a:t>
            </a:r>
            <a:r>
              <a:rPr dirty="0" sz="2400" spc="-60"/>
              <a:t> </a:t>
            </a:r>
            <a:r>
              <a:rPr dirty="0" sz="2400" spc="-10"/>
              <a:t>error.</a:t>
            </a:r>
            <a:endParaRPr sz="2400"/>
          </a:p>
          <a:p>
            <a:pPr marL="208279" marR="69405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/>
              <a:t>Note</a:t>
            </a:r>
            <a:r>
              <a:rPr dirty="0" sz="2400" spc="-50"/>
              <a:t> </a:t>
            </a:r>
            <a:r>
              <a:rPr dirty="0" sz="2400"/>
              <a:t>that</a:t>
            </a:r>
            <a:r>
              <a:rPr dirty="0" sz="2400" spc="-40"/>
              <a:t> </a:t>
            </a: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/>
              <a:t>location</a:t>
            </a:r>
            <a:r>
              <a:rPr dirty="0" sz="2400" spc="-55"/>
              <a:t> </a:t>
            </a:r>
            <a:r>
              <a:rPr dirty="0" sz="2400"/>
              <a:t>of</a:t>
            </a:r>
            <a:r>
              <a:rPr dirty="0" sz="2400" spc="-40"/>
              <a:t> </a:t>
            </a:r>
            <a:r>
              <a:rPr dirty="0" sz="2400"/>
              <a:t>the</a:t>
            </a:r>
            <a:r>
              <a:rPr dirty="0" sz="2400" spc="-45"/>
              <a:t> </a:t>
            </a:r>
            <a:r>
              <a:rPr dirty="0" sz="2400"/>
              <a:t>error</a:t>
            </a:r>
            <a:r>
              <a:rPr dirty="0" sz="2400" spc="-50"/>
              <a:t> </a:t>
            </a:r>
            <a:r>
              <a:rPr dirty="0" sz="2400"/>
              <a:t>given</a:t>
            </a:r>
            <a:r>
              <a:rPr dirty="0" sz="2400" spc="-50"/>
              <a:t> </a:t>
            </a:r>
            <a:r>
              <a:rPr dirty="0" sz="2400"/>
              <a:t>as</a:t>
            </a:r>
            <a:r>
              <a:rPr dirty="0" sz="2400" spc="-50"/>
              <a:t> </a:t>
            </a:r>
            <a:r>
              <a:rPr dirty="0" sz="2400"/>
              <a:t>part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45"/>
              <a:t> </a:t>
            </a:r>
            <a:r>
              <a:rPr dirty="0" sz="2400" spc="-25"/>
              <a:t>the </a:t>
            </a:r>
            <a:r>
              <a:rPr dirty="0" sz="2400"/>
              <a:t>error</a:t>
            </a:r>
            <a:r>
              <a:rPr dirty="0" sz="2400" spc="-55"/>
              <a:t> </a:t>
            </a:r>
            <a:r>
              <a:rPr dirty="0" sz="2400"/>
              <a:t>message</a:t>
            </a:r>
            <a:r>
              <a:rPr dirty="0" sz="2400" spc="-70"/>
              <a:t> </a:t>
            </a:r>
            <a:r>
              <a:rPr dirty="0" sz="2400"/>
              <a:t>is</a:t>
            </a:r>
            <a:r>
              <a:rPr dirty="0" sz="2400" spc="-60"/>
              <a:t> </a:t>
            </a:r>
            <a:r>
              <a:rPr dirty="0" sz="2400"/>
              <a:t>not</a:t>
            </a:r>
            <a:r>
              <a:rPr dirty="0" sz="2400" spc="-65"/>
              <a:t> </a:t>
            </a:r>
            <a:r>
              <a:rPr dirty="0" sz="2400"/>
              <a:t>always</a:t>
            </a:r>
            <a:r>
              <a:rPr dirty="0" sz="2400" spc="-60"/>
              <a:t> </a:t>
            </a:r>
            <a:r>
              <a:rPr dirty="0" sz="2400" spc="-10"/>
              <a:t>accurate!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Performance</a:t>
            </a:r>
            <a:r>
              <a:rPr dirty="0" spc="-200"/>
              <a:t> </a:t>
            </a:r>
            <a:r>
              <a:rPr dirty="0" spc="-55"/>
              <a:t>of</a:t>
            </a:r>
            <a:r>
              <a:rPr dirty="0" spc="-204"/>
              <a:t> </a:t>
            </a:r>
            <a:r>
              <a:rPr dirty="0" spc="-45"/>
              <a:t>PL/SQL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633220"/>
            <a:ext cx="7624445" cy="268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31051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SQL</a:t>
            </a:r>
            <a:r>
              <a:rPr dirty="0" sz="2400" spc="-1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results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many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network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trips,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one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for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each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82833"/>
                </a:solidFill>
                <a:latin typeface="Arial MT"/>
                <a:cs typeface="Arial MT"/>
              </a:rPr>
              <a:t>SQL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 marL="208279" marR="177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PL/SQL</a:t>
            </a:r>
            <a:r>
              <a:rPr dirty="0" sz="2400" spc="-1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permits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several</a:t>
            </a:r>
            <a:r>
              <a:rPr dirty="0" sz="2400" spc="-7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SQL</a:t>
            </a:r>
            <a:r>
              <a:rPr dirty="0" sz="2400" spc="-1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statements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be</a:t>
            </a:r>
            <a:r>
              <a:rPr dirty="0" sz="2400" spc="-6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bundled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into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single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block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Results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fewer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calls</a:t>
            </a:r>
            <a:r>
              <a:rPr dirty="0" sz="2400" spc="-5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2400" spc="-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Less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network</a:t>
            </a:r>
            <a:r>
              <a:rPr dirty="0" sz="2000" spc="-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33"/>
                </a:solidFill>
                <a:latin typeface="Arial MT"/>
                <a:cs typeface="Arial MT"/>
              </a:rPr>
              <a:t>traffic</a:t>
            </a:r>
            <a:endParaRPr sz="2000">
              <a:latin typeface="Arial MT"/>
              <a:cs typeface="Arial MT"/>
            </a:endParaRPr>
          </a:p>
          <a:p>
            <a:pPr lvl="1" marL="482600" indent="-183515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5000"/>
              <a:buChar char="•"/>
              <a:tabLst>
                <a:tab pos="482600" algn="l"/>
              </a:tabLst>
            </a:pP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faster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33"/>
                </a:solidFill>
                <a:latin typeface="Arial MT"/>
                <a:cs typeface="Arial MT"/>
              </a:rPr>
              <a:t>response</a:t>
            </a:r>
            <a:r>
              <a:rPr dirty="0" sz="2000" spc="-3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33"/>
                </a:solidFill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633220"/>
            <a:ext cx="7779384" cy="191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937894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http://infolab.stanford.edu/~ullman/fcdb/oracle/or-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plsql.html</a:t>
            </a:r>
            <a:endParaRPr sz="2400">
              <a:latin typeface="Arial MT"/>
              <a:cs typeface="Arial MT"/>
            </a:endParaRPr>
          </a:p>
          <a:p>
            <a:pPr marL="208279" marR="177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Oracle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PL/SQL</a:t>
            </a:r>
            <a:r>
              <a:rPr dirty="0" sz="2400" spc="-16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Programming: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Covers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82833"/>
                </a:solidFill>
                <a:latin typeface="Arial MT"/>
                <a:cs typeface="Arial MT"/>
              </a:rPr>
              <a:t>Versions</a:t>
            </a:r>
            <a:r>
              <a:rPr dirty="0" sz="2400" spc="-9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Through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Oracle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Database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11g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Release</a:t>
            </a:r>
            <a:r>
              <a:rPr dirty="0" sz="2400" spc="-8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2,</a:t>
            </a:r>
            <a:r>
              <a:rPr dirty="0" sz="2400" spc="-7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by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Steven</a:t>
            </a:r>
            <a:r>
              <a:rPr dirty="0" sz="2400" spc="-8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Feuerstein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and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Bill</a:t>
            </a:r>
            <a:r>
              <a:rPr dirty="0" sz="2400" spc="-5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Pribyl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(Oct</a:t>
            </a:r>
            <a:r>
              <a:rPr dirty="0" sz="2400" spc="-4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82833"/>
                </a:solidFill>
                <a:latin typeface="Arial MT"/>
                <a:cs typeface="Arial MT"/>
              </a:rPr>
              <a:t>1,</a:t>
            </a:r>
            <a:r>
              <a:rPr dirty="0" sz="2400" spc="-3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82833"/>
                </a:solidFill>
                <a:latin typeface="Arial MT"/>
                <a:cs typeface="Arial MT"/>
              </a:rPr>
              <a:t>2009)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535940" y="711200"/>
            <a:ext cx="6137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Definition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523240" y="1572260"/>
            <a:ext cx="73908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0" marR="3024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Basic unit of PL/SQL is a 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06768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Three possible sections of a block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83515" lvl="2" marL="75755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92A199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Declarative section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3515" lvl="2" marL="75755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92A199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Executable section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3515" lvl="2" marL="75755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92A199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sz="1800">
              <a:solidFill>
                <a:srgbClr val="2828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2833"/>
              </a:solidFill>
            </a:endParaRPr>
          </a:p>
          <a:p>
            <a:pPr indent="-182880" lvl="0" marL="20827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A199"/>
              </a:buClr>
              <a:buSzPts val="2050"/>
              <a:buFont typeface="Arial"/>
              <a:buChar char="•"/>
            </a:pPr>
            <a:r>
              <a:rPr lang="en-US" sz="24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A block performs a logical unit of work in the program</a:t>
            </a:r>
            <a:endParaRPr sz="2400">
              <a:solidFill>
                <a:srgbClr val="2828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82833"/>
              </a:solidFill>
            </a:endParaRPr>
          </a:p>
          <a:p>
            <a:pPr indent="-182880" lvl="0" marL="20827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A199"/>
              </a:buClr>
              <a:buSzPts val="2050"/>
              <a:buFont typeface="Arial"/>
              <a:buChar char="•"/>
            </a:pPr>
            <a:r>
              <a:rPr lang="en-US" sz="24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Blocks can be nested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698740" y="63500"/>
            <a:ext cx="124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35940" y="711200"/>
            <a:ext cx="6137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Structure</a:t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535940" y="1634489"/>
            <a:ext cx="8034000" cy="4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82833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94030" lvl="0" marL="12700" marR="12369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1523B"/>
                </a:solidFill>
                <a:latin typeface="Courier New"/>
                <a:ea typeface="Courier New"/>
                <a:cs typeface="Courier New"/>
                <a:sym typeface="Courier New"/>
              </a:rPr>
              <a:t>Declarative section: variables, types, and local subprograms.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82833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1523B"/>
                </a:solidFill>
                <a:latin typeface="Courier New"/>
                <a:ea typeface="Courier New"/>
                <a:cs typeface="Courier New"/>
                <a:sym typeface="Courier New"/>
              </a:rPr>
              <a:t>    Executable section: procedural and SQL statements go here.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60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1523B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only section of the block that is required. </a:t>
            </a:r>
            <a:endParaRPr sz="1600">
              <a:solidFill>
                <a:srgbClr val="D152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60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52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82833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600">
              <a:solidFill>
                <a:srgbClr val="282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94030" lvl="0" marL="12700" marR="252095" rtl="0" algn="l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1523B"/>
                </a:solidFill>
                <a:latin typeface="Courier New"/>
                <a:ea typeface="Courier New"/>
                <a:cs typeface="Courier New"/>
                <a:sym typeface="Courier New"/>
              </a:rPr>
              <a:t>Exception handling section: error handling statements go here.</a:t>
            </a:r>
            <a:endParaRPr sz="1600">
              <a:solidFill>
                <a:srgbClr val="D152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94030" lvl="0" marL="12700" marR="252095" rtl="0" algn="l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152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82833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600">
              <a:solidFill>
                <a:srgbClr val="282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8283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>
              <a:solidFill>
                <a:srgbClr val="282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7698740" y="63500"/>
            <a:ext cx="124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535940" y="711200"/>
            <a:ext cx="6137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Executable Section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485140" y="1633219"/>
            <a:ext cx="80100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57480" lvl="0" marL="22097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750"/>
              <a:buFont typeface="Arial"/>
              <a:buChar char="•"/>
            </a:pP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The only required section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57480" lvl="0" marL="220978" marR="85534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750"/>
              <a:buFont typeface="Arial"/>
              <a:buChar char="•"/>
            </a:pP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Contains constructs such as assignments, branches, loops, procedure calls, and </a:t>
            </a:r>
            <a:r>
              <a:rPr lang="en-US" sz="2050">
                <a:solidFill>
                  <a:srgbClr val="8989A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57480" lvl="0" marL="22097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750"/>
              <a:buFont typeface="Arial"/>
              <a:buChar char="•"/>
            </a:pPr>
            <a:r>
              <a:rPr lang="en-US" sz="205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SELECT, INSERT, UPDATE, DELETE </a:t>
            </a: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are supported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57480" lvl="1" marL="457200" marR="55880" rtl="0" algn="l">
              <a:lnSpc>
                <a:spcPct val="102000"/>
              </a:lnSpc>
              <a:spcBef>
                <a:spcPts val="330"/>
              </a:spcBef>
              <a:spcAft>
                <a:spcPts val="0"/>
              </a:spcAft>
              <a:buClr>
                <a:srgbClr val="92A199"/>
              </a:buClr>
              <a:buSzPts val="2175"/>
              <a:buFont typeface="Arial"/>
              <a:buChar char="•"/>
            </a:pPr>
            <a:r>
              <a:rPr baseline="30000" lang="en-US" sz="2175">
                <a:solidFill>
                  <a:srgbClr val="92A19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7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the SELECT statement has a special form in which a single tuple is placed in variables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92A199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57480" lvl="0" marL="220978" marR="8382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750"/>
              <a:buFont typeface="Arial"/>
              <a:buChar char="•"/>
            </a:pP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Data definition statements like </a:t>
            </a:r>
            <a:r>
              <a:rPr lang="en-US" sz="205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5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lang="en-US" sz="20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, or ALTER are not allowed.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7698740" y="63500"/>
            <a:ext cx="124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535950" y="711200"/>
            <a:ext cx="5952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Types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35950" y="1484100"/>
            <a:ext cx="84249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-170814" lvl="0" marL="1962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900"/>
              <a:buFont typeface="Arial"/>
              <a:buChar char="•"/>
            </a:pPr>
            <a:r>
              <a:rPr lang="en-US" sz="22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Declared in the declaration section</a:t>
            </a:r>
            <a:endParaRPr sz="2250">
              <a:solidFill>
                <a:srgbClr val="2828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40" lvl="0" marL="1962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2250"/>
              <a:buChar char="•"/>
            </a:pPr>
            <a:r>
              <a:t/>
            </a:r>
            <a:endParaRPr sz="2250">
              <a:solidFill>
                <a:srgbClr val="282833"/>
              </a:solidFill>
            </a:endParaRPr>
          </a:p>
          <a:p>
            <a:pPr indent="-170814" lvl="0" marL="196215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92A199"/>
              </a:buClr>
              <a:buSzPts val="1900"/>
              <a:buFont typeface="Arial"/>
              <a:buChar char="•"/>
            </a:pPr>
            <a:r>
              <a:rPr lang="en-US" sz="22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Variables have a specific type associated with them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82833"/>
              </a:solidFill>
            </a:endParaRPr>
          </a:p>
          <a:p>
            <a:pPr indent="-170814" lvl="0" marL="19621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2A199"/>
              </a:buClr>
              <a:buSzPts val="1900"/>
              <a:buFont typeface="Arial"/>
              <a:buChar char="•"/>
            </a:pPr>
            <a:r>
              <a:rPr lang="en-US" sz="22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69545" lvl="1" marL="452119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2A199"/>
              </a:buClr>
              <a:buSzPts val="1550"/>
              <a:buFont typeface="Arial"/>
              <a:buChar char="•"/>
            </a:pPr>
            <a:r>
              <a:rPr lang="en-US" sz="18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A generic type used in PL/SQL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69545" lvl="2" marL="70993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92A199"/>
              </a:buClr>
              <a:buSzPts val="1500"/>
              <a:buFont typeface="Arial"/>
              <a:buChar char="•"/>
            </a:pPr>
            <a:r>
              <a:rPr lang="en-US" sz="17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Most useful is </a:t>
            </a:r>
            <a:r>
              <a:rPr lang="en-US" sz="170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  <a:r>
              <a:rPr lang="en-US" sz="17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(can hold either an integer or a real number)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69545" lvl="2" marL="70993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92A199"/>
              </a:buClr>
              <a:buSzPts val="1500"/>
              <a:buFont typeface="Arial"/>
              <a:buChar char="•"/>
            </a:pPr>
            <a:r>
              <a:rPr lang="en-US" sz="170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BOOLEAN (but not supported as a type for database columns)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7465" rtl="0" algn="l">
              <a:lnSpc>
                <a:spcPct val="100699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-169545" lvl="1" marL="452119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2A199"/>
              </a:buClr>
              <a:buSzPts val="1550"/>
              <a:buFont typeface="Arial"/>
              <a:buChar char="•"/>
            </a:pPr>
            <a:r>
              <a:rPr lang="en-US" sz="18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use the %TYPE operator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798195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012189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myBeer Beers.name%TYPE;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69545" lvl="1" marL="452119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2A199"/>
              </a:buClr>
              <a:buSzPts val="1550"/>
              <a:buFont typeface="Arial"/>
              <a:buChar char="•"/>
            </a:pPr>
            <a:r>
              <a:rPr lang="en-US" sz="1850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A variable may also have a type that is a record with several fields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012189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1523B"/>
                </a:solidFill>
                <a:latin typeface="Arial"/>
                <a:ea typeface="Arial"/>
                <a:cs typeface="Arial"/>
                <a:sym typeface="Arial"/>
              </a:rPr>
              <a:t>beerTuple Beers%ROWTYPE; /* (name, manufacture)*/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698740" y="63500"/>
            <a:ext cx="124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Variables</a:t>
            </a:r>
            <a:r>
              <a:rPr dirty="0" spc="-155"/>
              <a:t> </a:t>
            </a:r>
            <a:r>
              <a:rPr dirty="0"/>
              <a:t>-</a:t>
            </a:r>
            <a:r>
              <a:rPr dirty="0" spc="-170"/>
              <a:t> </a:t>
            </a:r>
            <a:r>
              <a:rPr dirty="0" spc="-7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970024"/>
            <a:ext cx="3067685" cy="238760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20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2200">
              <a:latin typeface="Courier New"/>
              <a:cs typeface="Courier New"/>
            </a:endParaRPr>
          </a:p>
          <a:p>
            <a:pPr marL="12700" marR="5080" indent="676910">
              <a:lnSpc>
                <a:spcPct val="117400"/>
              </a:lnSpc>
            </a:pPr>
            <a:r>
              <a:rPr dirty="0" sz="2200">
                <a:solidFill>
                  <a:srgbClr val="282833"/>
                </a:solidFill>
                <a:latin typeface="Courier New"/>
                <a:cs typeface="Courier New"/>
              </a:rPr>
              <a:t>a NUMBER</a:t>
            </a:r>
            <a:r>
              <a:rPr dirty="0" sz="2200" spc="2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82833"/>
                </a:solidFill>
                <a:latin typeface="Courier New"/>
                <a:cs typeface="Courier New"/>
              </a:rPr>
              <a:t>:=</a:t>
            </a:r>
            <a:r>
              <a:rPr dirty="0" sz="220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200" spc="-25">
                <a:solidFill>
                  <a:srgbClr val="282833"/>
                </a:solidFill>
                <a:latin typeface="Courier New"/>
                <a:cs typeface="Courier New"/>
              </a:rPr>
              <a:t>3; </a:t>
            </a:r>
            <a:r>
              <a:rPr dirty="0" sz="22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2200">
              <a:latin typeface="Courier New"/>
              <a:cs typeface="Courier New"/>
            </a:endParaRPr>
          </a:p>
          <a:p>
            <a:pPr marL="689610">
              <a:lnSpc>
                <a:spcPct val="100000"/>
              </a:lnSpc>
              <a:spcBef>
                <a:spcPts val="459"/>
              </a:spcBef>
            </a:pPr>
            <a:r>
              <a:rPr dirty="0" sz="2200">
                <a:solidFill>
                  <a:srgbClr val="282833"/>
                </a:solidFill>
                <a:latin typeface="Courier New"/>
                <a:cs typeface="Courier New"/>
              </a:rPr>
              <a:t>a :=</a:t>
            </a:r>
            <a:r>
              <a:rPr dirty="0" sz="2200" spc="1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82833"/>
                </a:solidFill>
                <a:latin typeface="Courier New"/>
                <a:cs typeface="Courier New"/>
              </a:rPr>
              <a:t>a</a:t>
            </a:r>
            <a:r>
              <a:rPr dirty="0" sz="2200" spc="1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82833"/>
                </a:solidFill>
                <a:latin typeface="Courier New"/>
                <a:cs typeface="Courier New"/>
              </a:rPr>
              <a:t>+</a:t>
            </a:r>
            <a:r>
              <a:rPr dirty="0" sz="2200" spc="2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2200" spc="-25">
                <a:solidFill>
                  <a:srgbClr val="282833"/>
                </a:solidFill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spc="-50">
                <a:solidFill>
                  <a:srgbClr val="D1523B"/>
                </a:solidFill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387850"/>
            <a:ext cx="70167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20">
                <a:solidFill>
                  <a:srgbClr val="D1523B"/>
                </a:solidFill>
                <a:latin typeface="Courier New"/>
                <a:cs typeface="Courier New"/>
              </a:rPr>
              <a:t>run;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5118353"/>
            <a:ext cx="8099425" cy="115062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05104" indent="-167005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4090"/>
              <a:buChar char="•"/>
              <a:tabLst>
                <a:tab pos="205104" algn="l"/>
              </a:tabLst>
            </a:pP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The initial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value of any variable, regardless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of</a:t>
            </a:r>
            <a:r>
              <a:rPr dirty="0" sz="2200" spc="-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its</a:t>
            </a:r>
            <a:r>
              <a:rPr dirty="0" sz="2200" spc="-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type, is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282833"/>
                </a:solidFill>
                <a:latin typeface="Arial MT"/>
                <a:cs typeface="Arial MT"/>
              </a:rPr>
              <a:t>NULL.</a:t>
            </a:r>
            <a:endParaRPr sz="2200">
              <a:latin typeface="Arial MT"/>
              <a:cs typeface="Arial MT"/>
            </a:endParaRPr>
          </a:p>
          <a:p>
            <a:pPr marL="205104" marR="487680" indent="-167640">
              <a:lnSpc>
                <a:spcPct val="100800"/>
              </a:lnSpc>
              <a:spcBef>
                <a:spcPts val="440"/>
              </a:spcBef>
              <a:buClr>
                <a:srgbClr val="92A199"/>
              </a:buClr>
              <a:buSzPct val="84090"/>
              <a:buChar char="•"/>
              <a:tabLst>
                <a:tab pos="205104" algn="l"/>
              </a:tabLst>
            </a:pP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This program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has</a:t>
            </a:r>
            <a:r>
              <a:rPr dirty="0" sz="220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no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effect</a:t>
            </a:r>
            <a:r>
              <a:rPr dirty="0" sz="2200" spc="-1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when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run, because</a:t>
            </a:r>
            <a:r>
              <a:rPr dirty="0" sz="2200" spc="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there are</a:t>
            </a:r>
            <a:r>
              <a:rPr dirty="0" sz="2200" spc="-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282833"/>
                </a:solidFill>
                <a:latin typeface="Arial MT"/>
                <a:cs typeface="Arial MT"/>
              </a:rPr>
              <a:t>no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changes</a:t>
            </a:r>
            <a:r>
              <a:rPr dirty="0" sz="220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2200" spc="1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33"/>
                </a:solidFill>
                <a:latin typeface="Arial MT"/>
                <a:cs typeface="Arial MT"/>
              </a:rPr>
              <a:t>the </a:t>
            </a:r>
            <a:r>
              <a:rPr dirty="0" sz="2200" spc="-10">
                <a:solidFill>
                  <a:srgbClr val="282833"/>
                </a:solidFill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12389" y="4318000"/>
            <a:ext cx="2419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282833"/>
                </a:solidFill>
                <a:latin typeface="Arial MT"/>
                <a:cs typeface="Arial MT"/>
              </a:rPr>
              <a:t>To</a:t>
            </a:r>
            <a:r>
              <a:rPr dirty="0" sz="1800" spc="-114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execute</a:t>
            </a:r>
            <a:r>
              <a:rPr dirty="0" sz="1800" spc="-25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82833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2828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82833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0230"/>
            <a:ext cx="1575435" cy="5257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50" spc="-65"/>
              <a:t>Example</a:t>
            </a:r>
            <a:endParaRPr sz="3250"/>
          </a:p>
        </p:txBody>
      </p:sp>
      <p:sp>
        <p:nvSpPr>
          <p:cNvPr id="3" name="object 3" descr=""/>
          <p:cNvSpPr txBox="1"/>
          <p:nvPr/>
        </p:nvSpPr>
        <p:spPr>
          <a:xfrm>
            <a:off x="387350" y="1327150"/>
            <a:ext cx="1489075" cy="10414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CREATE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TABLE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T1(</a:t>
            </a:r>
            <a:endParaRPr sz="1200">
              <a:latin typeface="Courier New"/>
              <a:cs typeface="Courier New"/>
            </a:endParaRPr>
          </a:p>
          <a:p>
            <a:pPr marL="561340" indent="-183515">
              <a:lnSpc>
                <a:spcPct val="100000"/>
              </a:lnSpc>
              <a:spcBef>
                <a:spcPts val="560"/>
              </a:spcBef>
              <a:buAutoNum type="alphaLcPeriod" startAt="5"/>
              <a:tabLst>
                <a:tab pos="561340" algn="l"/>
              </a:tabLst>
            </a:pP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INTEGER,</a:t>
            </a:r>
            <a:endParaRPr sz="1200">
              <a:latin typeface="Courier New"/>
              <a:cs typeface="Courier New"/>
            </a:endParaRPr>
          </a:p>
          <a:p>
            <a:pPr marL="561340" indent="-183515">
              <a:lnSpc>
                <a:spcPct val="100000"/>
              </a:lnSpc>
              <a:spcBef>
                <a:spcPts val="560"/>
              </a:spcBef>
              <a:buAutoNum type="alphaLcPeriod" startAt="5"/>
              <a:tabLst>
                <a:tab pos="561340" algn="l"/>
              </a:tabLst>
            </a:pP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INTEGER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7350" y="2598420"/>
            <a:ext cx="2586355" cy="78486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DELETE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T1;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2000"/>
              </a:lnSpc>
              <a:spcBef>
                <a:spcPts val="9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1200" spc="-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VALUES(1,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3);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1200" spc="-3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VALUES(2,</a:t>
            </a:r>
            <a:r>
              <a:rPr dirty="0" sz="1200" spc="-4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4);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7350" y="3683000"/>
            <a:ext cx="3866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/*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Above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plain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SQL;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below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the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PL/SQL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program.</a:t>
            </a:r>
            <a:r>
              <a:rPr dirty="0" sz="1200" spc="-6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7350" y="4301490"/>
            <a:ext cx="1214755" cy="5334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DECLARE</a:t>
            </a:r>
            <a:endParaRPr sz="12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a</a:t>
            </a: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 NUMBER;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7350" y="4809490"/>
            <a:ext cx="3866515" cy="180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56840" indent="365760">
              <a:lnSpc>
                <a:spcPct val="138900"/>
              </a:lnSpc>
              <a:spcBef>
                <a:spcPts val="100"/>
              </a:spcBef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b</a:t>
            </a: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282833"/>
                </a:solidFill>
                <a:latin typeface="Courier New"/>
                <a:cs typeface="Courier New"/>
              </a:rPr>
              <a:t>NUMBER; </a:t>
            </a: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BEGIN</a:t>
            </a:r>
            <a:endParaRPr sz="1200">
              <a:latin typeface="Courier New"/>
              <a:cs typeface="Courier New"/>
            </a:endParaRPr>
          </a:p>
          <a:p>
            <a:pPr marL="377825" marR="5080">
              <a:lnSpc>
                <a:spcPct val="138900"/>
              </a:lnSpc>
            </a:pP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SELECT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e,f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a,b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FROM</a:t>
            </a:r>
            <a:r>
              <a:rPr dirty="0" sz="1200" spc="-25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WHERE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282833"/>
                </a:solidFill>
                <a:latin typeface="Courier New"/>
                <a:cs typeface="Courier New"/>
              </a:rPr>
              <a:t>e&gt;1;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INSERT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INTO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82833"/>
                </a:solidFill>
                <a:latin typeface="Courier New"/>
                <a:cs typeface="Courier New"/>
              </a:rPr>
              <a:t>T1</a:t>
            </a:r>
            <a:r>
              <a:rPr dirty="0" sz="1200" spc="-30">
                <a:solidFill>
                  <a:srgbClr val="282833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282833"/>
                </a:solidFill>
                <a:latin typeface="Courier New"/>
                <a:cs typeface="Courier New"/>
              </a:rPr>
              <a:t>VALUES(b,a);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20">
                <a:solidFill>
                  <a:srgbClr val="282833"/>
                </a:solidFill>
                <a:latin typeface="Courier New"/>
                <a:cs typeface="Courier New"/>
              </a:rPr>
              <a:t>END;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50">
                <a:solidFill>
                  <a:srgbClr val="2828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0">
                <a:solidFill>
                  <a:srgbClr val="282833"/>
                </a:solidFill>
                <a:latin typeface="Courier New"/>
                <a:cs typeface="Courier New"/>
              </a:rPr>
              <a:t>run;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28820" y="1905000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92A199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28820" y="3583940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92A199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42329" y="4187190"/>
            <a:ext cx="1312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D1523B"/>
                </a:solidFill>
                <a:latin typeface="Arial MT"/>
                <a:cs typeface="Arial MT"/>
              </a:rPr>
              <a:t>single</a:t>
            </a:r>
            <a:r>
              <a:rPr dirty="0" sz="2000" spc="-50">
                <a:solidFill>
                  <a:srgbClr val="D1523B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D1523B"/>
                </a:solidFill>
                <a:latin typeface="Arial MT"/>
                <a:cs typeface="Arial MT"/>
              </a:rPr>
              <a:t>tuple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28820" y="4954270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92A199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96809" y="5250179"/>
            <a:ext cx="734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D1523B"/>
                </a:solidFill>
                <a:latin typeface="Arial MT"/>
                <a:cs typeface="Arial MT"/>
              </a:rPr>
              <a:t>cursor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93850"/>
            <a:ext cx="419862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85"/>
              <a:t>Control</a:t>
            </a:r>
            <a:r>
              <a:rPr dirty="0" sz="5400" spc="-285"/>
              <a:t> </a:t>
            </a:r>
            <a:r>
              <a:rPr dirty="0" sz="5400" spc="-65"/>
              <a:t>flow</a:t>
            </a:r>
            <a:r>
              <a:rPr dirty="0" sz="5400" spc="-285"/>
              <a:t> </a:t>
            </a:r>
            <a:r>
              <a:rPr dirty="0" sz="5400" spc="-25"/>
              <a:t>in </a:t>
            </a:r>
            <a:r>
              <a:rPr dirty="0" sz="5400" spc="-10"/>
              <a:t>PL/SQL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