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3" r:id="rId3"/>
    <p:sldId id="257" r:id="rId4"/>
    <p:sldId id="284" r:id="rId5"/>
    <p:sldId id="277" r:id="rId6"/>
    <p:sldId id="286" r:id="rId7"/>
    <p:sldId id="288" r:id="rId8"/>
    <p:sldId id="289" r:id="rId9"/>
    <p:sldId id="311" r:id="rId10"/>
    <p:sldId id="291" r:id="rId11"/>
    <p:sldId id="294" r:id="rId12"/>
    <p:sldId id="295" r:id="rId13"/>
    <p:sldId id="273" r:id="rId14"/>
    <p:sldId id="276" r:id="rId15"/>
    <p:sldId id="275" r:id="rId16"/>
    <p:sldId id="260" r:id="rId17"/>
    <p:sldId id="300" r:id="rId18"/>
    <p:sldId id="258" r:id="rId19"/>
    <p:sldId id="312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278" r:id="rId28"/>
    <p:sldId id="310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F824-E5EA-4748-A5C5-E0BFCADB77BE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7DAE-A977-4D6B-B283-AB632CE21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A5E23-83F2-4491-A981-71A593180E40}" type="slidenum">
              <a:rPr lang="he-IL"/>
              <a:pPr/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900"/>
              <a:t>flexibility, easing changes to programs</a:t>
            </a:r>
          </a:p>
          <a:p>
            <a:pPr lvl="2"/>
            <a:r>
              <a:rPr lang="en-US" sz="900"/>
              <a:t>easier to learn </a:t>
            </a:r>
          </a:p>
          <a:p>
            <a:pPr lvl="2"/>
            <a:r>
              <a:rPr lang="en-US" sz="900"/>
              <a:t>simpler to develop, maintain and analysize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2018.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Oxford University Press 2018.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E261-4903-44E4-A459-94910ECB2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Unit 1</a:t>
            </a:r>
          </a:p>
          <a:p>
            <a:r>
              <a:rPr lang="en-US" dirty="0">
                <a:solidFill>
                  <a:schemeClr val="tx1"/>
                </a:solidFill>
              </a:rPr>
              <a:t>Java: Overview– Variables and Arrays – Classes – Objects – Methods – Inheritance - Packages – Abstract classes – Interfaces and Inner classes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412CDD-6336-428A-8B6F-1F8FB3E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="" xmlns:a16="http://schemas.microsoft.com/office/drawing/2014/main" id="{D13288E1-6B97-4ECD-81A9-D120DFC717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" y="1066800"/>
            <a:ext cx="9036050" cy="4572000"/>
          </a:xfrm>
        </p:spPr>
        <p:txBody>
          <a:bodyPr>
            <a:normAutofit fontScale="92500"/>
          </a:bodyPr>
          <a:lstStyle/>
          <a:p>
            <a:pPr algn="l" eaLnBrk="1" hangingPunct="1"/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Encapsulation and Information Hiding</a:t>
            </a: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7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one declared protected can be accessed by the class members as well as members of the subclass derived from the class. </a:t>
            </a:r>
          </a:p>
          <a:p>
            <a:pPr algn="just">
              <a:lnSpc>
                <a:spcPct val="17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A member declared public can be accessed by any outside code.</a:t>
            </a:r>
          </a:p>
          <a:p>
            <a:pPr algn="just" eaLnBrk="1" hangingPunct="1">
              <a:lnSpc>
                <a:spcPct val="17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class may be declared public or without defining any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access modifier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algn="just" eaLnBrk="1" hangingPunct="1">
              <a:lnSpc>
                <a:spcPct val="17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 public class is accessible to any outside code, whereas the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one declared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without any access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specifier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is accessible to classes of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same package only. </a:t>
            </a:r>
          </a:p>
        </p:txBody>
      </p:sp>
      <p:sp>
        <p:nvSpPr>
          <p:cNvPr id="14339" name="Title 1">
            <a:extLst>
              <a:ext uri="{FF2B5EF4-FFF2-40B4-BE49-F238E27FC236}">
                <a16:creationId xmlns="" xmlns:a16="http://schemas.microsoft.com/office/drawing/2014/main" id="{A62D921D-96CC-45F7-827C-7ACEC5B5BBD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496C557-87C1-4180-9DC9-088273CE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A1B30C40-09EE-4F7C-908F-E46A2A748C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2819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Inheritance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A class can inherit another class; 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It can make use of the data and methods defined in the base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 (inherited) class without any change. 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In Java, the base class is called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super class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E.g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if class D inherits class B, then class B is called the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base class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super class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and class D is called the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derived class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subclass.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7411" name="Title 1">
            <a:extLst>
              <a:ext uri="{FF2B5EF4-FFF2-40B4-BE49-F238E27FC236}">
                <a16:creationId xmlns="" xmlns:a16="http://schemas.microsoft.com/office/drawing/2014/main" id="{1BA93D9E-3660-4E8F-A6A3-AA2678ED318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2" descr="C:\Users\CSE\Desktop\785px-Inheritance.svg.png">
            <a:extLst>
              <a:ext uri="{FF2B5EF4-FFF2-40B4-BE49-F238E27FC236}">
                <a16:creationId xmlns="" xmlns:a16="http://schemas.microsoft.com/office/drawing/2014/main" id="{D58863B4-4DF7-4C45-A28D-08E262803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71925"/>
            <a:ext cx="4166189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5C4019B-BA92-4481-BB79-7D4A382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BC7EA2E6-14D3-4942-97BB-E20E14088F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03300"/>
            <a:ext cx="9067800" cy="2730500"/>
          </a:xfrm>
        </p:spPr>
        <p:txBody>
          <a:bodyPr/>
          <a:lstStyle/>
          <a:p>
            <a:pPr algn="l" eaLnBrk="1" hangingPunct="1"/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Benefits of Inheritance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It allows the reuse of already proven software contained in the super</a:t>
            </a:r>
          </a:p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class without any modification in the subclasses.</a:t>
            </a:r>
          </a:p>
          <a:p>
            <a:pPr algn="just" eaLnBrk="1" hangingPunct="1"/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The subclass can add on the special features of a subgroup of 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objects.</a:t>
            </a:r>
          </a:p>
        </p:txBody>
      </p:sp>
      <p:sp>
        <p:nvSpPr>
          <p:cNvPr id="18435" name="Title 1">
            <a:extLst>
              <a:ext uri="{FF2B5EF4-FFF2-40B4-BE49-F238E27FC236}">
                <a16:creationId xmlns="" xmlns:a16="http://schemas.microsoft.com/office/drawing/2014/main" id="{8256951D-1C6A-436D-AFB6-51086AC9A5E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0481D81-F844-442D-A8BF-6035B91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78580BA0-C68E-45D5-AC68-B8A382A17C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388" y="981075"/>
            <a:ext cx="9039225" cy="35909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Polymorphism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is the concept by which a method or object takes different forms in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 environments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  E.g., the operator + adds two whole numbers, two decimal point </a:t>
            </a:r>
          </a:p>
          <a:p>
            <a:pPr algn="l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  numbers,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strings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 eaLnBrk="1" hangingPunct="1">
              <a:buFont typeface="Calibri" panose="020F0502020204030204" pitchFamily="34" charset="0"/>
              <a:buChar char="⁻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Symbol * (star) shows polymorphic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behavior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 eaLnBrk="1" hangingPunct="1">
              <a:buFont typeface="Calibri" panose="020F0502020204030204" pitchFamily="34" charset="0"/>
              <a:buChar char="⁻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is used to multiply two values, incorporate comments such as /* and */, import a package into a program like import java.awt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.*;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="" xmlns:a16="http://schemas.microsoft.com/office/drawing/2014/main" id="{C4575F9E-85B8-415B-A286-10D5B9AC28D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C:\Users\CSE\Desktop\images.jpg">
            <a:extLst>
              <a:ext uri="{FF2B5EF4-FFF2-40B4-BE49-F238E27FC236}">
                <a16:creationId xmlns="" xmlns:a16="http://schemas.microsoft.com/office/drawing/2014/main" id="{90DCE2AE-1C40-4399-BB8A-041CBD89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5" y="4367951"/>
            <a:ext cx="3333751" cy="21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414E2887-D9DB-46DC-A402-A41928B7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4449762"/>
            <a:ext cx="3562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D78AE27-0620-4BB6-8555-4267D36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JAVA Overview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876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Java is a high-level programming language originally developed by Sun Microsystems and released in 1995.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Java runs on a variety of platforms, such as Windows, Mac OS, and the various versions of UNIX.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platform </a:t>
            </a:r>
            <a:r>
              <a:rPr lang="en-US" sz="2800" b="1" dirty="0"/>
              <a:t>independence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Java is a </a:t>
            </a:r>
            <a:r>
              <a:rPr lang="en-US" sz="2800" b="1" dirty="0"/>
              <a:t>"pure" </a:t>
            </a:r>
            <a:r>
              <a:rPr lang="en-US" sz="2800" dirty="0"/>
              <a:t>Object Oriented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encapsulation, inheritance, and 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code must be contained in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free functions (functions that do not belong to some class) like C++, although someone who wants to write messy Java code certainly can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7FF082-4FC6-496C-B11F-C7D3D333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Picture is Worth…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9223" name="Picture 4" descr="helloWor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457200" y="542607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The Interpreter's are sometimes referred to as the Java Virtual Machines</a:t>
            </a:r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H="1">
            <a:off x="6705600" y="1981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6781800" y="1279525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The output of the compiler is .class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135AF8D-9227-48FF-B90D-EAD45A2F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Characteristics of Java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Java is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secure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Java’s 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Java is dynamic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29B20A-6E33-4ADD-AA34-7AB1642F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="" xmlns:a16="http://schemas.microsoft.com/office/drawing/2014/main" id="{66A1F147-5D80-4371-B941-F922377E64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29718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First, the Java compiler generates a class file from its source file (with .java extension). </a:t>
            </a:r>
          </a:p>
          <a:p>
            <a:pPr marL="342900" indent="-342900" algn="just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This class file has .class extension and contains the bytecodes that are platform-independent instructions for Java virtual machine.</a:t>
            </a:r>
          </a:p>
          <a:p>
            <a:pPr marL="342900" indent="-342900" algn="just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JVM interprets the bytecode and then translates these bytecodes into platform-specific machine-level instructions.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="" xmlns:a16="http://schemas.microsoft.com/office/drawing/2014/main" id="{5A1FF865-1ED4-4839-AF1C-9CEBDA56C05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Calibri" panose="020F0502020204030204" pitchFamily="34" charset="0"/>
              </a:rPr>
              <a:t>Java </a:t>
            </a:r>
            <a:r>
              <a:rPr lang="en-US" altLang="en-US" sz="4400" b="1" dirty="0" err="1">
                <a:latin typeface="Calibri" panose="020F0502020204030204" pitchFamily="34" charset="0"/>
              </a:rPr>
              <a:t>Bytecode</a:t>
            </a:r>
            <a:r>
              <a:rPr lang="en-US" altLang="en-US" sz="4400" b="1" dirty="0">
                <a:latin typeface="Calibri" panose="020F0502020204030204" pitchFamily="34" charset="0"/>
              </a:rPr>
              <a:t> and Valid .class File</a:t>
            </a:r>
            <a:endParaRPr lang="en-IN" altLang="en-US" sz="4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F647403-A9CC-45F5-83AC-2CBBD37D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715000" y="1828800"/>
            <a:ext cx="251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OS/Hardware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5715000" y="9906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machine code</a:t>
            </a:r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457200" y="1066800"/>
            <a:ext cx="2057400" cy="762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en-US" sz="1800"/>
          </a:p>
          <a:p>
            <a:pPr algn="ctr"/>
            <a:r>
              <a:rPr lang="en-US" sz="1800"/>
              <a:t>C source code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457200" y="990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myprog.c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3429000" y="914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gcc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715000" y="8985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myprog.exe</a:t>
            </a:r>
          </a:p>
        </p:txBody>
      </p:sp>
      <p:sp>
        <p:nvSpPr>
          <p:cNvPr id="152588" name="AutoShape 12"/>
          <p:cNvSpPr>
            <a:spLocks noChangeArrowheads="1"/>
          </p:cNvSpPr>
          <p:nvPr/>
        </p:nvSpPr>
        <p:spPr bwMode="auto">
          <a:xfrm>
            <a:off x="26670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AutoShape 13"/>
          <p:cNvSpPr>
            <a:spLocks noChangeArrowheads="1"/>
          </p:cNvSpPr>
          <p:nvPr/>
        </p:nvSpPr>
        <p:spPr bwMode="auto">
          <a:xfrm>
            <a:off x="48006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21336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Platform Dependent </a:t>
            </a:r>
          </a:p>
        </p:txBody>
      </p:sp>
      <p:grpSp>
        <p:nvGrpSpPr>
          <p:cNvPr id="152601" name="Group 25"/>
          <p:cNvGrpSpPr>
            <a:grpSpLocks/>
          </p:cNvGrpSpPr>
          <p:nvPr/>
        </p:nvGrpSpPr>
        <p:grpSpPr bwMode="auto">
          <a:xfrm>
            <a:off x="457200" y="3124200"/>
            <a:ext cx="7924800" cy="2971800"/>
            <a:chOff x="288" y="1968"/>
            <a:chExt cx="4992" cy="1872"/>
          </a:xfrm>
        </p:grpSpPr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JVM</a:t>
              </a: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bytecode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en-US" sz="1800"/>
            </a:p>
            <a:p>
              <a:pPr algn="ctr"/>
              <a:r>
                <a:rPr lang="en-US" sz="1800"/>
                <a:t>Java source code</a:t>
              </a:r>
            </a:p>
          </p:txBody>
        </p:sp>
        <p:sp>
          <p:nvSpPr>
            <p:cNvPr id="152593" name="Text Box 17"/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myprog.java</a:t>
              </a:r>
            </a:p>
          </p:txBody>
        </p:sp>
        <p:sp>
          <p:nvSpPr>
            <p:cNvPr id="152594" name="Oval 18"/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javac</a:t>
              </a:r>
            </a:p>
          </p:txBody>
        </p:sp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myprog.class</a:t>
              </a:r>
            </a:p>
          </p:txBody>
        </p:sp>
        <p:sp>
          <p:nvSpPr>
            <p:cNvPr id="152596" name="AutoShape 20"/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AutoShape 21"/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OS/Hardware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Platform Independent 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8C0FB0-F285-4876-BC95-7A1E4186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0"/>
            <a:ext cx="5029200" cy="4525963"/>
          </a:xfrm>
        </p:spPr>
        <p:txBody>
          <a:bodyPr/>
          <a:lstStyle/>
          <a:p>
            <a:r>
              <a:rPr lang="en-US" dirty="0" smtClean="0"/>
              <a:t>JDK – Java Development Kit</a:t>
            </a:r>
          </a:p>
          <a:p>
            <a:r>
              <a:rPr lang="en-US" dirty="0" smtClean="0"/>
              <a:t>JRE – Java Runtime Environment</a:t>
            </a:r>
          </a:p>
          <a:p>
            <a:r>
              <a:rPr lang="en-US" dirty="0" smtClean="0"/>
              <a:t>JVM – Java Virtual Machine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C:\Users\student\Desktop\jd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057401"/>
            <a:ext cx="5715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DCC80-5347-42BA-9B95-EFE21095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F332A5-AADB-4CCC-BE9B-9CEB343E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At the end of the course, the students will be able to</a:t>
            </a:r>
            <a:endParaRPr lang="en-IN" dirty="0"/>
          </a:p>
          <a:p>
            <a:pPr lvl="0"/>
            <a:r>
              <a:rPr lang="en-US" sz="3000" dirty="0"/>
              <a:t>Implement the concepts of java in real time application</a:t>
            </a:r>
            <a:endParaRPr lang="en-IN" sz="3000" dirty="0"/>
          </a:p>
          <a:p>
            <a:pPr lvl="0"/>
            <a:r>
              <a:rPr lang="en-US" sz="3000" dirty="0"/>
              <a:t>Develop JDBC applications </a:t>
            </a:r>
            <a:endParaRPr lang="en-IN" sz="3000" dirty="0"/>
          </a:p>
          <a:p>
            <a:pPr lvl="0"/>
            <a:r>
              <a:rPr lang="en-US" sz="3000" dirty="0"/>
              <a:t>Design and develop websites using HTML, JavaScript and CSS</a:t>
            </a:r>
            <a:endParaRPr lang="en-IN" sz="3000" dirty="0"/>
          </a:p>
          <a:p>
            <a:pPr lvl="0"/>
            <a:r>
              <a:rPr lang="en-US" sz="3000" dirty="0"/>
              <a:t>Design and develop real-time web applications using PHP and Servlet </a:t>
            </a:r>
            <a:endParaRPr lang="en-IN" sz="3000" dirty="0"/>
          </a:p>
          <a:p>
            <a:pPr lvl="0"/>
            <a:r>
              <a:rPr lang="en-US" sz="3000" dirty="0"/>
              <a:t> Build interactive web pages using XML and AJAX</a:t>
            </a:r>
            <a:endParaRPr lang="en-IN" sz="3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6FBDC-6EAB-41B6-BDE0-34C70F54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AC330391-E6FC-440B-AFB1-A7D2E6E154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991600" cy="3200400"/>
          </a:xfrm>
        </p:spPr>
        <p:txBody>
          <a:bodyPr>
            <a:normAutofit fontScale="25000" lnSpcReduction="20000"/>
          </a:bodyPr>
          <a:lstStyle/>
          <a:p>
            <a:pPr marL="342900" indent="-342900" algn="just" eaLnBrk="1" hangingPunct="1">
              <a:buFontTx/>
              <a:buChar char="•"/>
            </a:pPr>
            <a:r>
              <a:rPr lang="en-US" altLang="en-US" sz="9600" b="1" dirty="0">
                <a:solidFill>
                  <a:schemeClr val="tx1"/>
                </a:solidFill>
                <a:latin typeface="Calibri" panose="020F0502020204030204" pitchFamily="34" charset="0"/>
              </a:rPr>
              <a:t>JDK</a:t>
            </a:r>
            <a:r>
              <a:rPr lang="en-US" altLang="en-US" sz="9600" dirty="0">
                <a:solidFill>
                  <a:schemeClr val="tx1"/>
                </a:solidFill>
                <a:latin typeface="Calibri" panose="020F0502020204030204" pitchFamily="34" charset="0"/>
              </a:rPr>
              <a:t> provides the basic tools for developing and testing programs written in Java programming language. </a:t>
            </a:r>
            <a:r>
              <a:rPr lang="en-US" altLang="en-US" sz="9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9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JDK</a:t>
            </a:r>
            <a:r>
              <a:rPr lang="en-US" altLang="en-US" sz="9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9600" dirty="0">
                <a:solidFill>
                  <a:schemeClr val="tx1"/>
                </a:solidFill>
                <a:latin typeface="Calibri" panose="020F0502020204030204" pitchFamily="34" charset="0"/>
              </a:rPr>
              <a:t>developed by Sun (now continued by Oracle) provides a powerful environment for developing applications, applets, and components using Java programming language.</a:t>
            </a:r>
          </a:p>
          <a:p>
            <a:pPr marL="342900" indent="-342900" algn="just" eaLnBrk="1" hangingPunct="1">
              <a:buFontTx/>
              <a:buChar char="•"/>
            </a:pPr>
            <a:r>
              <a:rPr lang="en-US" altLang="en-US" sz="9600" dirty="0">
                <a:solidFill>
                  <a:schemeClr val="tx1"/>
                </a:solidFill>
                <a:latin typeface="Calibri" panose="020F0502020204030204" pitchFamily="34" charset="0"/>
              </a:rPr>
              <a:t>Version</a:t>
            </a:r>
          </a:p>
          <a:p>
            <a:pPr lvl="1" algn="l">
              <a:lnSpc>
                <a:spcPct val="90000"/>
              </a:lnSpc>
            </a:pPr>
            <a:r>
              <a:rPr lang="en-US" sz="8000" dirty="0">
                <a:solidFill>
                  <a:schemeClr val="tx1"/>
                </a:solidFill>
              </a:rPr>
              <a:t>JDK 1.02 (1995)</a:t>
            </a:r>
          </a:p>
          <a:p>
            <a:pPr lvl="1" algn="l">
              <a:lnSpc>
                <a:spcPct val="90000"/>
              </a:lnSpc>
            </a:pPr>
            <a:r>
              <a:rPr lang="en-US" sz="8000" dirty="0">
                <a:solidFill>
                  <a:schemeClr val="tx1"/>
                </a:solidFill>
              </a:rPr>
              <a:t>JDK 1.1 (1996)</a:t>
            </a:r>
          </a:p>
          <a:p>
            <a:pPr lvl="1" algn="l">
              <a:lnSpc>
                <a:spcPct val="90000"/>
              </a:lnSpc>
            </a:pPr>
            <a:r>
              <a:rPr lang="en-US" sz="8000" dirty="0">
                <a:solidFill>
                  <a:schemeClr val="tx1"/>
                </a:solidFill>
              </a:rPr>
              <a:t>Java 2 SDK v 1.2 (</a:t>
            </a:r>
            <a:r>
              <a:rPr lang="en-US" sz="8000" dirty="0" err="1">
                <a:solidFill>
                  <a:schemeClr val="tx1"/>
                </a:solidFill>
              </a:rPr>
              <a:t>a.k.a</a:t>
            </a:r>
            <a:r>
              <a:rPr lang="en-US" sz="8000" dirty="0">
                <a:solidFill>
                  <a:schemeClr val="tx1"/>
                </a:solidFill>
              </a:rPr>
              <a:t> JDK 1.2, 1998)</a:t>
            </a:r>
          </a:p>
          <a:p>
            <a:pPr lvl="1" algn="l">
              <a:lnSpc>
                <a:spcPct val="90000"/>
              </a:lnSpc>
            </a:pPr>
            <a:r>
              <a:rPr lang="en-US" sz="8000" dirty="0">
                <a:solidFill>
                  <a:schemeClr val="tx1"/>
                </a:solidFill>
              </a:rPr>
              <a:t>Java 2 SDK v 1.3 (</a:t>
            </a:r>
            <a:r>
              <a:rPr lang="en-US" sz="8000" dirty="0" err="1">
                <a:solidFill>
                  <a:schemeClr val="tx1"/>
                </a:solidFill>
              </a:rPr>
              <a:t>a.k.a</a:t>
            </a:r>
            <a:r>
              <a:rPr lang="en-US" sz="8000" dirty="0">
                <a:solidFill>
                  <a:schemeClr val="tx1"/>
                </a:solidFill>
              </a:rPr>
              <a:t> JDK 1.3, </a:t>
            </a:r>
            <a:r>
              <a:rPr lang="en-US" sz="8000" dirty="0" smtClean="0">
                <a:solidFill>
                  <a:schemeClr val="tx1"/>
                </a:solidFill>
              </a:rPr>
              <a:t>2000)</a:t>
            </a:r>
          </a:p>
          <a:p>
            <a:pPr lvl="1" algn="l">
              <a:lnSpc>
                <a:spcPct val="90000"/>
              </a:lnSpc>
            </a:pPr>
            <a:r>
              <a:rPr lang="en-US" sz="8000" dirty="0" smtClean="0">
                <a:solidFill>
                  <a:schemeClr val="tx1"/>
                </a:solidFill>
              </a:rPr>
              <a:t>Java 2 SDK v 1.4 (</a:t>
            </a:r>
            <a:r>
              <a:rPr lang="en-US" sz="8000" dirty="0" err="1" smtClean="0">
                <a:solidFill>
                  <a:schemeClr val="tx1"/>
                </a:solidFill>
              </a:rPr>
              <a:t>a.k.a</a:t>
            </a:r>
            <a:r>
              <a:rPr lang="en-US" sz="8000" dirty="0" smtClean="0">
                <a:solidFill>
                  <a:schemeClr val="tx1"/>
                </a:solidFill>
              </a:rPr>
              <a:t> JDK 1.4, 2002) etc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Java Standard Edition (J2SE) : J2SE can be used to develop client-side standalone applications or applets.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Java Enterprise Edition (J2EE) : J2EE can be used to develop server-side applications such as Java </a:t>
            </a:r>
            <a:r>
              <a:rPr lang="en-US" sz="8000" dirty="0" err="1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servlets</a:t>
            </a:r>
            <a:r>
              <a:rPr lang="en-US" sz="8000" dirty="0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 and Java </a:t>
            </a:r>
            <a:r>
              <a:rPr lang="en-US" sz="8000" dirty="0" err="1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ServerPages</a:t>
            </a:r>
            <a:r>
              <a:rPr lang="en-US" sz="8000" dirty="0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.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Java </a:t>
            </a:r>
            <a:r>
              <a:rPr lang="en-US" sz="8000" dirty="0">
                <a:solidFill>
                  <a:schemeClr val="tx1"/>
                </a:solidFill>
                <a:latin typeface="Palatino" charset="0"/>
                <a:cs typeface="Times New Roman" pitchFamily="18" charset="0"/>
              </a:rPr>
              <a:t>Micro Edition (J2ME) :J2ME can be used to develop applications for mobile devices such as cell phones. 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 eaLnBrk="1" hangingPunct="1">
              <a:buFontTx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="" xmlns:a16="http://schemas.microsoft.com/office/drawing/2014/main" id="{8191D208-806C-46AD-90C1-740AD282956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Calibri" panose="020F0502020204030204" pitchFamily="34" charset="0"/>
              </a:rPr>
              <a:t>Exploring JDK</a:t>
            </a:r>
            <a:br>
              <a:rPr lang="en-US" altLang="en-US" sz="4400" b="1" dirty="0">
                <a:latin typeface="Calibri" panose="020F0502020204030204" pitchFamily="34" charset="0"/>
              </a:rPr>
            </a:br>
            <a:r>
              <a:rPr lang="en-US" altLang="en-US" sz="4400" b="1" dirty="0">
                <a:latin typeface="Calibri" panose="020F0502020204030204" pitchFamily="34" charset="0"/>
              </a:rPr>
              <a:t/>
            </a:r>
            <a:br>
              <a:rPr lang="en-US" altLang="en-US" sz="4400" b="1" dirty="0">
                <a:latin typeface="Calibri" panose="020F0502020204030204" pitchFamily="34" charset="0"/>
              </a:rPr>
            </a:br>
            <a:endParaRPr lang="en-IN" altLang="en-US" sz="4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F9C74AB-6DAB-4E08-B1A9-5E8FB2F7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="" xmlns:a16="http://schemas.microsoft.com/office/drawing/2014/main" id="{A23EEFCA-B0CA-4B48-A624-800F4BA89D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228600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To run a Java program, system environment variables (such as Path</a:t>
            </a:r>
          </a:p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or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Classpath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) need to be modified. 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Path variables are set in order to run the executables (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javac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java,</a:t>
            </a:r>
          </a:p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javadoc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, and so on) from any directory. If the path variables are not  </a:t>
            </a:r>
          </a:p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set, we need to specify the path to the executable when running it.</a:t>
            </a:r>
          </a:p>
          <a:p>
            <a:pPr algn="just" eaLnBrk="1" hangingPunct="1"/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7651" name="Title 1">
            <a:extLst>
              <a:ext uri="{FF2B5EF4-FFF2-40B4-BE49-F238E27FC236}">
                <a16:creationId xmlns="" xmlns:a16="http://schemas.microsoft.com/office/drawing/2014/main" id="{7230FE86-5648-4079-B785-0FC6DF8CFF9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Calibri" panose="020F0502020204030204" pitchFamily="34" charset="0"/>
              </a:rPr>
              <a:t>Update Path and Class Path Variables</a:t>
            </a:r>
            <a:endParaRPr lang="en-IN" altLang="en-US" sz="4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E08C06E-A565-454F-A221-5643AFCC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AACCC9D2-A061-43B0-9842-AFB15FFB80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1905000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For testing the installation, type the following at the command line:</a:t>
            </a:r>
          </a:p>
          <a:p>
            <a:pPr algn="l" eaLnBrk="1" hangingPunct="1"/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C:\&gt;javac and C:\&gt;java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If the screenshots shown in Fig. are obtained, it implies that Java is properly installed and the path is set.</a:t>
            </a:r>
          </a:p>
          <a:p>
            <a:pPr algn="l" eaLnBrk="1" hangingPunct="1"/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="" xmlns:a16="http://schemas.microsoft.com/office/drawing/2014/main" id="{D55ED0A5-9FB6-4720-9FDB-09C452E26B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latin typeface="Calibri" panose="020F0502020204030204" pitchFamily="34" charset="0"/>
              </a:rPr>
              <a:t>Testing Installations</a:t>
            </a:r>
            <a:br>
              <a:rPr lang="en-US" altLang="en-US" sz="4400" b="1">
                <a:latin typeface="Calibri" panose="020F0502020204030204" pitchFamily="34" charset="0"/>
              </a:rPr>
            </a:br>
            <a:endParaRPr lang="en-IN" altLang="en-US" sz="44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9CA98C-AA54-4974-B1FE-1A8CC6B9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001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E4ABD0D-E56B-462C-ADFD-371B988D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4F013F9F-C3F4-4D41-971E-6462E167B7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5181600"/>
          </a:xfrm>
        </p:spPr>
        <p:txBody>
          <a:bodyPr>
            <a:normAutofit fontScale="70000" lnSpcReduction="2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java- 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It is a Java interpreter that runs applets and applications by reading and interpreting the </a:t>
            </a:r>
            <a:r>
              <a:rPr lang="en-US" altLang="en-US" sz="2900" dirty="0" err="1">
                <a:solidFill>
                  <a:schemeClr val="tx1"/>
                </a:solidFill>
                <a:latin typeface="Calibri" panose="020F0502020204030204" pitchFamily="34" charset="0"/>
              </a:rPr>
              <a:t>bytecode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 files.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 err="1">
                <a:solidFill>
                  <a:schemeClr val="tx1"/>
                </a:solidFill>
                <a:latin typeface="Calibri" panose="020F0502020204030204" pitchFamily="34" charset="0"/>
              </a:rPr>
              <a:t>Javac</a:t>
            </a: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-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It is the Java compiler. It translates the Java source code files (with .java extension) to </a:t>
            </a:r>
            <a:r>
              <a:rPr lang="en-US" altLang="en-US" sz="2900" dirty="0" err="1">
                <a:solidFill>
                  <a:schemeClr val="tx1"/>
                </a:solidFill>
                <a:latin typeface="Calibri" panose="020F0502020204030204" pitchFamily="34" charset="0"/>
              </a:rPr>
              <a:t>bytecode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 files (with .class extension).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 err="1">
                <a:solidFill>
                  <a:schemeClr val="tx1"/>
                </a:solidFill>
                <a:latin typeface="Calibri" panose="020F0502020204030204" pitchFamily="34" charset="0"/>
              </a:rPr>
              <a:t>Javadoc</a:t>
            </a: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-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This utility enables in the generation of HTML documentation from Java source code files.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 err="1">
                <a:solidFill>
                  <a:schemeClr val="tx1"/>
                </a:solidFill>
                <a:latin typeface="Calibri" panose="020F0502020204030204" pitchFamily="34" charset="0"/>
              </a:rPr>
              <a:t>Javah</a:t>
            </a: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-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It is a Java header file generator that produces header files for use with native methods.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 err="1">
                <a:solidFill>
                  <a:schemeClr val="tx1"/>
                </a:solidFill>
                <a:latin typeface="Calibri" panose="020F0502020204030204" pitchFamily="34" charset="0"/>
              </a:rPr>
              <a:t>Javap</a:t>
            </a: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-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This is a Java </a:t>
            </a:r>
            <a:r>
              <a:rPr lang="en-US" altLang="en-US" sz="2900" dirty="0" err="1">
                <a:solidFill>
                  <a:schemeClr val="tx1"/>
                </a:solidFill>
                <a:latin typeface="Calibri" panose="020F0502020204030204" pitchFamily="34" charset="0"/>
              </a:rPr>
              <a:t>disassembler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 that converts </a:t>
            </a:r>
            <a:r>
              <a:rPr lang="en-US" altLang="en-US" sz="2900" dirty="0" err="1">
                <a:solidFill>
                  <a:schemeClr val="tx1"/>
                </a:solidFill>
                <a:latin typeface="Calibri" panose="020F0502020204030204" pitchFamily="34" charset="0"/>
              </a:rPr>
              <a:t>bytecode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 files into program description.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2900" b="1" i="1" dirty="0" err="1">
                <a:solidFill>
                  <a:schemeClr val="tx1"/>
                </a:solidFill>
                <a:latin typeface="Calibri" panose="020F0502020204030204" pitchFamily="34" charset="0"/>
              </a:rPr>
              <a:t>Jdb</a:t>
            </a:r>
            <a:r>
              <a:rPr lang="en-US" altLang="en-US" sz="2900" b="1" i="1" dirty="0">
                <a:solidFill>
                  <a:schemeClr val="tx1"/>
                </a:solidFill>
                <a:latin typeface="Calibri" panose="020F0502020204030204" pitchFamily="34" charset="0"/>
              </a:rPr>
              <a:t>- </a:t>
            </a:r>
            <a:r>
              <a:rPr lang="en-US" altLang="en-US" sz="2900" dirty="0">
                <a:solidFill>
                  <a:schemeClr val="tx1"/>
                </a:solidFill>
                <a:latin typeface="Calibri" panose="020F0502020204030204" pitchFamily="34" charset="0"/>
              </a:rPr>
              <a:t>This is a Java debugger that enables us to find errors in our program and debug Java classes. </a:t>
            </a:r>
          </a:p>
          <a:p>
            <a:pPr algn="l" eaLnBrk="1" hangingPunct="1">
              <a:lnSpc>
                <a:spcPct val="90000"/>
              </a:lnSpc>
            </a:pPr>
            <a:endParaRPr lang="en-US" altLang="en-US" sz="2200" dirty="0">
              <a:latin typeface="Calibri" panose="020F0502020204030204" pitchFamily="34" charset="0"/>
            </a:endParaRPr>
          </a:p>
        </p:txBody>
      </p:sp>
      <p:sp>
        <p:nvSpPr>
          <p:cNvPr id="30723" name="Title 1">
            <a:extLst>
              <a:ext uri="{FF2B5EF4-FFF2-40B4-BE49-F238E27FC236}">
                <a16:creationId xmlns="" xmlns:a16="http://schemas.microsoft.com/office/drawing/2014/main" id="{D08D0A7F-F6F5-4F7A-9A9D-462A83CF72E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latin typeface="Calibri" panose="020F0502020204030204" pitchFamily="34" charset="0"/>
              </a:rPr>
              <a:t>Basic Tools in JDK</a:t>
            </a:r>
            <a:br>
              <a:rPr lang="en-US" altLang="en-US" sz="4400" b="1">
                <a:latin typeface="Calibri" panose="020F0502020204030204" pitchFamily="34" charset="0"/>
              </a:rPr>
            </a:br>
            <a:r>
              <a:rPr lang="en-US" altLang="en-US" sz="4400" b="1">
                <a:latin typeface="Calibri" panose="020F0502020204030204" pitchFamily="34" charset="0"/>
              </a:rPr>
              <a:t/>
            </a:r>
            <a:br>
              <a:rPr lang="en-US" altLang="en-US" sz="4400" b="1">
                <a:latin typeface="Calibri" panose="020F0502020204030204" pitchFamily="34" charset="0"/>
              </a:rPr>
            </a:br>
            <a:endParaRPr lang="en-IN" altLang="en-US" sz="44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CBFB6B0-F371-4A14-999E-7679F64D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6B4F912B-5548-4821-BA4F-6A2393B6D0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981075"/>
            <a:ext cx="8991600" cy="4733925"/>
          </a:xfrm>
        </p:spPr>
        <p:txBody>
          <a:bodyPr/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i="1" dirty="0">
                <a:solidFill>
                  <a:schemeClr val="tx1"/>
                </a:solidFill>
                <a:latin typeface="Calibri" panose="020F0502020204030204" pitchFamily="34" charset="0"/>
              </a:rPr>
              <a:t>Platform-independent and portable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The code, once compiled, can run on any machine that has JVM.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i="1" dirty="0">
                <a:solidFill>
                  <a:schemeClr val="tx1"/>
                </a:solidFill>
                <a:latin typeface="Calibri" panose="020F0502020204030204" pitchFamily="34" charset="0"/>
              </a:rPr>
              <a:t>Object-oriented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Java is an object-oriented language. The main focus is on data and the methods that manipulate the data in the particular application.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i="1" dirty="0">
                <a:solidFill>
                  <a:schemeClr val="tx1"/>
                </a:solidFill>
                <a:latin typeface="Calibri" panose="020F0502020204030204" pitchFamily="34" charset="0"/>
              </a:rPr>
              <a:t>Multithreading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Multithread programming is an inbuilt feature of the Java language.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i="1" dirty="0">
                <a:solidFill>
                  <a:schemeClr val="tx1"/>
                </a:solidFill>
                <a:latin typeface="Calibri" panose="020F0502020204030204" pitchFamily="34" charset="0"/>
              </a:rPr>
              <a:t>Architectural neutral -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the code once written, can run in any machine, irrespective of the different operating systems and different processors installed.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i="1" dirty="0">
                <a:solidFill>
                  <a:schemeClr val="tx1"/>
                </a:solidFill>
                <a:latin typeface="Calibri" panose="020F0502020204030204" pitchFamily="34" charset="0"/>
              </a:rPr>
              <a:t>Rich standard library support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Java standard library comprises a large number of packages, classes, interfaces, and methods that support the programming needs of diverse applications.</a:t>
            </a:r>
          </a:p>
          <a:p>
            <a:pPr algn="just" eaLnBrk="1" hangingPunct="1">
              <a:defRPr/>
            </a:pP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Title 1">
            <a:extLst>
              <a:ext uri="{FF2B5EF4-FFF2-40B4-BE49-F238E27FC236}">
                <a16:creationId xmlns="" xmlns:a16="http://schemas.microsoft.com/office/drawing/2014/main" id="{4A785A54-FD7F-4899-9E4C-05AA0C277E2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Calibri" panose="020F0502020204030204" pitchFamily="34" charset="0"/>
              </a:rPr>
              <a:t>Salient Features and Benefits of Java Language</a:t>
            </a:r>
            <a:br>
              <a:rPr lang="en-US" altLang="en-US" sz="3600" b="1" dirty="0">
                <a:latin typeface="Calibri" panose="020F0502020204030204" pitchFamily="34" charset="0"/>
              </a:rPr>
            </a:br>
            <a:r>
              <a:rPr lang="en-US" altLang="en-US" sz="3600" b="1" dirty="0">
                <a:latin typeface="Calibri" panose="020F0502020204030204" pitchFamily="34" charset="0"/>
              </a:rPr>
              <a:t/>
            </a:r>
            <a:br>
              <a:rPr lang="en-US" altLang="en-US" sz="3600" b="1" dirty="0">
                <a:latin typeface="Calibri" panose="020F0502020204030204" pitchFamily="34" charset="0"/>
              </a:rPr>
            </a:br>
            <a:endParaRPr lang="en-I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777173C-FD92-433D-81D4-39BAAACA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="" xmlns:a16="http://schemas.microsoft.com/office/drawing/2014/main" id="{85C29B93-617B-41AE-A688-3FCCB55F89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143000"/>
            <a:ext cx="8991600" cy="2895600"/>
          </a:xfrm>
        </p:spPr>
        <p:txBody>
          <a:bodyPr/>
          <a:lstStyle/>
          <a:p>
            <a:pPr algn="just" eaLnBrk="1" hangingPunct="1"/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Applet programming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is a program that is different from an application program. </a:t>
            </a:r>
          </a:p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- It is meant to run on the client’s machine. </a:t>
            </a:r>
          </a:p>
          <a:p>
            <a:pPr algn="just" eaLnBrk="1" hangingPunct="1"/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Dynamic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Java is designed in such a way that new classes can be loaded at run time. </a:t>
            </a:r>
          </a:p>
          <a:p>
            <a:pPr algn="just" eaLnBrk="1" hangingPunct="1"/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Distributed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 language is designed to work in a distributed environment of the Internet. </a:t>
            </a:r>
          </a:p>
          <a:p>
            <a:pPr algn="just" eaLnBrk="1" hangingPunct="1"/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="" xmlns:a16="http://schemas.microsoft.com/office/drawing/2014/main" id="{942A1562-3131-48AF-9784-2AFF95534D4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Calibri" panose="020F0502020204030204" pitchFamily="34" charset="0"/>
              </a:rPr>
              <a:t>Salient Features and Benefits of Java Language</a:t>
            </a:r>
            <a:br>
              <a:rPr lang="en-US" altLang="en-US" sz="3600" b="1" dirty="0">
                <a:latin typeface="Calibri" panose="020F0502020204030204" pitchFamily="34" charset="0"/>
              </a:rPr>
            </a:br>
            <a:r>
              <a:rPr lang="en-US" altLang="en-US" sz="3600" b="1" dirty="0">
                <a:latin typeface="Calibri" panose="020F0502020204030204" pitchFamily="34" charset="0"/>
              </a:rPr>
              <a:t/>
            </a:r>
            <a:br>
              <a:rPr lang="en-US" altLang="en-US" sz="3600" b="1" dirty="0">
                <a:latin typeface="Calibri" panose="020F0502020204030204" pitchFamily="34" charset="0"/>
              </a:rPr>
            </a:br>
            <a:endParaRPr lang="en-I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2A084A3-717F-4BE6-BABB-0A746632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="" xmlns:a16="http://schemas.microsoft.com/office/drawing/2014/main" id="{4E2395A0-30FF-426D-9565-A45AA83F47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925" y="1066800"/>
            <a:ext cx="8991600" cy="2895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In Java, all the operations are designed in such a way that they are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carried in a specific order.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Java is designed to be safe and easy to use. 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Unlike C or C++, there is no provision of pointers in Java.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Garbage collection feature automatically frees up memory resources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once they are no longer required.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Java’s security model protects from hostile programs.</a:t>
            </a:r>
          </a:p>
        </p:txBody>
      </p:sp>
      <p:sp>
        <p:nvSpPr>
          <p:cNvPr id="33795" name="Title 1">
            <a:extLst>
              <a:ext uri="{FF2B5EF4-FFF2-40B4-BE49-F238E27FC236}">
                <a16:creationId xmlns="" xmlns:a16="http://schemas.microsoft.com/office/drawing/2014/main" id="{0A978A7C-8363-49C7-BC2A-5B9E25D1CE5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Calibri" panose="020F0502020204030204" pitchFamily="34" charset="0"/>
              </a:rPr>
              <a:t>Security Features of Java Language</a:t>
            </a:r>
            <a:br>
              <a:rPr lang="en-US" altLang="en-US" sz="4400" b="1" dirty="0">
                <a:latin typeface="Calibri" panose="020F0502020204030204" pitchFamily="34" charset="0"/>
              </a:rPr>
            </a:br>
            <a:r>
              <a:rPr lang="en-US" altLang="en-US" sz="3600" b="1" dirty="0">
                <a:latin typeface="Calibri" panose="020F0502020204030204" pitchFamily="34" charset="0"/>
              </a:rPr>
              <a:t/>
            </a:r>
            <a:br>
              <a:rPr lang="en-US" altLang="en-US" sz="3600" b="1" dirty="0">
                <a:latin typeface="Calibri" panose="020F0502020204030204" pitchFamily="34" charset="0"/>
              </a:rPr>
            </a:br>
            <a:endParaRPr lang="en-I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BE493C3-3DC2-49EF-B57A-6DCA82B2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applications (specially Android apps)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Web servers and application servers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Database connection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E9879-BEE1-401A-AEEF-D2E51B9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="" xmlns:a16="http://schemas.microsoft.com/office/drawing/2014/main" id="{E6EF9DD8-7386-4B47-86A3-FAF2B2C0D3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487680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Java is a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pure object-oriented language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, whereas C++ is both.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Java has the provision of packing classes into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packages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This feature</a:t>
            </a:r>
          </a:p>
          <a:p>
            <a:pPr algn="just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is not available in C++.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 Multiple thread programming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is in-built in Java, whereas in C and</a:t>
            </a:r>
          </a:p>
          <a:p>
            <a:pPr algn="just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C++, the programmer has to depend on additions like message</a:t>
            </a:r>
          </a:p>
          <a:p>
            <a:pPr algn="just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passing interface (MPI).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There is no concept of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pointers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in Java, whereas both C++ as well as C</a:t>
            </a:r>
          </a:p>
          <a:p>
            <a:pPr algn="just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support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pointers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Java supports applets, whereas in C++, there is no such concept.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Java does not support multiple inheritances of classes. </a:t>
            </a:r>
          </a:p>
          <a:p>
            <a:pPr algn="just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In Java, there can be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only one superclass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to a subclass, whereas in C++,</a:t>
            </a:r>
          </a:p>
          <a:p>
            <a:pPr algn="just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 there can be any numbers of super classes to a subclass.</a:t>
            </a:r>
          </a:p>
          <a:p>
            <a:pPr algn="just" eaLnBrk="1" hangingPunct="1"/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="" xmlns:a16="http://schemas.microsoft.com/office/drawing/2014/main" id="{27CA9079-4894-4D47-A1D9-F886E67BFA2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 b="1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Calibri" panose="020F0502020204030204" pitchFamily="34" charset="0"/>
              </a:rPr>
              <a:t>Differences and Similarities between Java and C++</a:t>
            </a:r>
            <a:br>
              <a:rPr lang="en-US" altLang="en-US" b="1">
                <a:latin typeface="Calibri" panose="020F0502020204030204" pitchFamily="34" charset="0"/>
              </a:rPr>
            </a:br>
            <a:r>
              <a:rPr lang="en-US" altLang="en-US" b="1">
                <a:latin typeface="Calibri" panose="020F0502020204030204" pitchFamily="34" charset="0"/>
              </a:rPr>
              <a:t/>
            </a:r>
            <a:br>
              <a:rPr lang="en-US" altLang="en-US" b="1">
                <a:latin typeface="Calibri" panose="020F0502020204030204" pitchFamily="34" charset="0"/>
              </a:rPr>
            </a:br>
            <a:endParaRPr lang="en-IN" altLang="en-US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2B3453-A837-453F-A127-13D863DB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A Simple Application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solidFill>
                  <a:schemeClr val="tx2"/>
                </a:solidFill>
              </a:rPr>
              <a:t>Example 1.1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//This application program prints Welcome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//to Java!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package chapter1;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public class Welcome {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public static void main(String[] 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("Welcome to Java!");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F3070F-DE14-4D40-A2B6-9F7B34D8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Different Programming Paradigms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Functional/procedural programming:</a:t>
            </a:r>
          </a:p>
          <a:p>
            <a:pPr lvl="1"/>
            <a:r>
              <a:rPr lang="en-US" dirty="0"/>
              <a:t>program is a list of instructions to the computer </a:t>
            </a:r>
          </a:p>
          <a:p>
            <a:endParaRPr lang="en-US" dirty="0"/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 </a:t>
            </a:r>
            <a:r>
              <a:rPr lang="en-US" altLang="en-US" dirty="0">
                <a:latin typeface="Calibri" panose="020F0502020204030204" pitchFamily="34" charset="0"/>
              </a:rPr>
              <a:t>An </a:t>
            </a:r>
            <a:r>
              <a:rPr lang="en-US" altLang="en-US" i="1" dirty="0">
                <a:latin typeface="Calibri" panose="020F0502020204030204" pitchFamily="34" charset="0"/>
              </a:rPr>
              <a:t>object </a:t>
            </a:r>
            <a:r>
              <a:rPr lang="en-US" altLang="en-US" dirty="0">
                <a:latin typeface="Calibri" panose="020F0502020204030204" pitchFamily="34" charset="0"/>
              </a:rPr>
              <a:t>in OOP language refers to a specific type or an instance of a class. </a:t>
            </a:r>
          </a:p>
          <a:p>
            <a:pPr lvl="1"/>
            <a:r>
              <a:rPr lang="en-US" dirty="0"/>
              <a:t>program is composed of a collection </a:t>
            </a:r>
            <a:r>
              <a:rPr lang="en-US" i="1" dirty="0"/>
              <a:t>objects that communicate with each other</a:t>
            </a:r>
          </a:p>
          <a:p>
            <a:pPr lvl="1"/>
            <a:r>
              <a:rPr lang="en-US" i="1" dirty="0"/>
              <a:t>Object- Properties and behavior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D63F0EB-2994-4333-ABDA-6125D678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762000"/>
          </a:xfrm>
          <a:noFill/>
          <a:ln/>
        </p:spPr>
        <p:txBody>
          <a:bodyPr/>
          <a:lstStyle/>
          <a:p>
            <a:r>
              <a:rPr lang="en-US"/>
              <a:t>Creating and Compiling Programs</a:t>
            </a:r>
            <a:endParaRPr lang="en-US" sz="32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371600"/>
            <a:ext cx="3657600" cy="1066800"/>
          </a:xfrm>
          <a:noFill/>
          <a:ln/>
        </p:spPr>
        <p:txBody>
          <a:bodyPr>
            <a:normAutofit/>
          </a:bodyPr>
          <a:lstStyle/>
          <a:p>
            <a:r>
              <a:rPr lang="en-US" sz="2000" dirty="0"/>
              <a:t>On command line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javac</a:t>
            </a:r>
            <a:r>
              <a:rPr lang="en-US" sz="2000" dirty="0">
                <a:latin typeface="Courier New" pitchFamily="49" charset="0"/>
              </a:rPr>
              <a:t> file.java</a:t>
            </a:r>
            <a:endParaRPr lang="en-US" sz="2000" dirty="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215315"/>
              </p:ext>
            </p:extLst>
          </p:nvPr>
        </p:nvGraphicFramePr>
        <p:xfrm>
          <a:off x="1371600" y="838200"/>
          <a:ext cx="72818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2743200" imgH="4267200" progId="Word.Picture.8">
                  <p:embed/>
                </p:oleObj>
              </mc:Choice>
              <mc:Fallback>
                <p:oleObj r:id="rId3" imgW="2743200" imgH="4267200" progId="Word.Picture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7281863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8F1E7AC-FE09-4DC0-99EF-7D936D8D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Anatomy of a Java Program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Comments</a:t>
            </a:r>
          </a:p>
          <a:p>
            <a:pPr>
              <a:lnSpc>
                <a:spcPct val="90000"/>
              </a:lnSpc>
            </a:pPr>
            <a:r>
              <a:rPr lang="en-US" dirty="0"/>
              <a:t>Package</a:t>
            </a:r>
          </a:p>
          <a:p>
            <a:pPr>
              <a:lnSpc>
                <a:spcPct val="90000"/>
              </a:lnSpc>
            </a:pPr>
            <a:r>
              <a:rPr lang="en-US" dirty="0"/>
              <a:t>Reserved words</a:t>
            </a:r>
          </a:p>
          <a:p>
            <a:pPr>
              <a:lnSpc>
                <a:spcPct val="90000"/>
              </a:lnSpc>
            </a:pPr>
            <a:r>
              <a:rPr lang="en-US" dirty="0"/>
              <a:t>Modifiers</a:t>
            </a:r>
          </a:p>
          <a:p>
            <a:pPr>
              <a:lnSpc>
                <a:spcPct val="90000"/>
              </a:lnSpc>
            </a:pPr>
            <a:r>
              <a:rPr lang="en-US" dirty="0"/>
              <a:t>Statements</a:t>
            </a:r>
          </a:p>
          <a:p>
            <a:pPr>
              <a:lnSpc>
                <a:spcPct val="90000"/>
              </a:lnSpc>
            </a:pPr>
            <a:r>
              <a:rPr lang="en-US" dirty="0"/>
              <a:t>Blocks</a:t>
            </a:r>
          </a:p>
          <a:p>
            <a:pPr>
              <a:lnSpc>
                <a:spcPct val="90000"/>
              </a:lnSpc>
            </a:pPr>
            <a:r>
              <a:rPr lang="en-US" dirty="0"/>
              <a:t>Classes</a:t>
            </a:r>
          </a:p>
          <a:p>
            <a:pPr>
              <a:lnSpc>
                <a:spcPct val="90000"/>
              </a:lnSpc>
            </a:pPr>
            <a:r>
              <a:rPr lang="en-US" dirty="0"/>
              <a:t>Methods</a:t>
            </a:r>
          </a:p>
          <a:p>
            <a:pPr>
              <a:lnSpc>
                <a:spcPct val="90000"/>
              </a:lnSpc>
            </a:pPr>
            <a:r>
              <a:rPr lang="en-US" dirty="0"/>
              <a:t>The main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7F4F72-5F2D-49B0-A2FD-D5E8FCA1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Comments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 Java, comments are preceded by two slashes (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) in a line 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Enclosed between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in one or multiple lines.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803E462-73BA-4238-8DCE-9FAF44CD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Package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>
                <a:latin typeface="Palatino" charset="0"/>
                <a:cs typeface="Times New Roman" pitchFamily="18" charset="0"/>
              </a:rPr>
              <a:t>The second line in the program (</a:t>
            </a:r>
            <a:r>
              <a:rPr lang="en-US" sz="3600" u="sng" dirty="0">
                <a:latin typeface="Palatino" charset="0"/>
                <a:cs typeface="Times New Roman" pitchFamily="18" charset="0"/>
              </a:rPr>
              <a:t>package chapter1;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) specifies a package name.</a:t>
            </a:r>
          </a:p>
          <a:p>
            <a:r>
              <a:rPr lang="en-US" sz="3600" u="sng" dirty="0">
                <a:latin typeface="Palatino" charset="0"/>
                <a:cs typeface="Times New Roman" pitchFamily="18" charset="0"/>
              </a:rPr>
              <a:t>chapter1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, for the class </a:t>
            </a:r>
            <a:r>
              <a:rPr lang="en-US" sz="3600" u="sng" dirty="0">
                <a:latin typeface="Palatino" charset="0"/>
                <a:cs typeface="Times New Roman" pitchFamily="18" charset="0"/>
              </a:rPr>
              <a:t>Welcome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. Forte compiles the source code in Welcome.java, generates </a:t>
            </a:r>
            <a:r>
              <a:rPr lang="en-US" sz="3600" dirty="0" err="1">
                <a:latin typeface="Palatino" charset="0"/>
                <a:cs typeface="Times New Roman" pitchFamily="18" charset="0"/>
              </a:rPr>
              <a:t>Welcome.class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, and stores </a:t>
            </a:r>
            <a:r>
              <a:rPr lang="en-US" sz="3600" dirty="0" err="1">
                <a:latin typeface="Palatino" charset="0"/>
                <a:cs typeface="Times New Roman" pitchFamily="18" charset="0"/>
              </a:rPr>
              <a:t>Welcome.class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 in the chapter1 folder.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54AB3A3-DC79-40F6-B37D-9E8E2E89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2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Reserved Words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876800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keywords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are words that have a specific meaning to the compiler and cannot be used for other purposes in the program. 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class, public, static, and void.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18C4707-E999-4E9A-9DDE-23B0CB9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Modifiers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029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Palatino" charset="0"/>
                <a:cs typeface="Times New Roman" pitchFamily="18" charset="0"/>
              </a:rPr>
              <a:t>Java uses certain reserved words called </a:t>
            </a:r>
            <a:r>
              <a:rPr lang="en-US" sz="3600" i="1" dirty="0">
                <a:latin typeface="Palatino" charset="0"/>
                <a:cs typeface="Times New Roman" pitchFamily="18" charset="0"/>
              </a:rPr>
              <a:t>modifiers</a:t>
            </a:r>
            <a:r>
              <a:rPr lang="en-US" sz="3600" dirty="0">
                <a:latin typeface="Palatino" charset="0"/>
                <a:cs typeface="Times New Roman" pitchFamily="18" charset="0"/>
              </a:rPr>
              <a:t> that specify the properties of the data, methods, and classes and how they can be used. 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Palatino" charset="0"/>
                <a:cs typeface="Times New Roman" pitchFamily="18" charset="0"/>
              </a:rPr>
              <a:t>Examples: public and static , private, final, abstract, and protected. </a:t>
            </a:r>
            <a:endParaRPr lang="en-US" sz="3600" dirty="0">
              <a:latin typeface="Courier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BBE0F8D-789A-4E0C-BD9F-51B7E418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7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Statements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029200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represents an action or a sequence of actions. 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  <a:r>
              <a:rPr lang="en-US" sz="4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("Welcome to Java!")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display the greeting "Welcome to Java!"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89CF337-38AB-4AD9-BA4D-0ADD6746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0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Blocks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027238" y="1795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943100" y="188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94310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4384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655888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7432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0030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0" y="1066800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pair of braces in a program forms a block that groups components of a program. 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24003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-533400" y="3276600"/>
          <a:ext cx="96774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3" imgW="4343400" imgH="914400" progId="Word.Picture.8">
                  <p:embed/>
                </p:oleObj>
              </mc:Choice>
              <mc:Fallback>
                <p:oleObj r:id="rId3" imgW="4343400" imgH="914400" progId="Word.Picture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3276600"/>
                        <a:ext cx="967740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B181C1-7041-4AB8-B2E6-5B87690E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4040188" cy="6858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4000" dirty="0"/>
              <a:t>Classes</a:t>
            </a:r>
            <a:endParaRPr lang="en-US" sz="4000" dirty="0">
              <a:solidFill>
                <a:schemeClr val="tx2"/>
              </a:solidFill>
              <a:latin typeface="Courier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essential Java construct.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 is a template or blueprint for objects.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45025" y="990601"/>
            <a:ext cx="4041775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Method is a collection of statements that performs a sequence of operations to display a message on the console.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Eg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u="sng" dirty="0" err="1">
                <a:cs typeface="Times New Roman" pitchFamily="18" charset="0"/>
              </a:rPr>
              <a:t>System.out.println</a:t>
            </a:r>
            <a:r>
              <a:rPr lang="en-US" u="sng" dirty="0">
                <a:cs typeface="Times New Roman" pitchFamily="18" charset="0"/>
              </a:rPr>
              <a:t>()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115CD8-4DB0-4FE1-A7D5-E7FCBE4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2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main Method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The </a:t>
            </a:r>
            <a:r>
              <a:rPr lang="en-US" sz="3600" u="sng" dirty="0">
                <a:cs typeface="Times New Roman" pitchFamily="18" charset="0"/>
              </a:rPr>
              <a:t>main</a:t>
            </a:r>
            <a:r>
              <a:rPr lang="en-US" sz="3600" dirty="0">
                <a:cs typeface="Times New Roman" pitchFamily="18" charset="0"/>
              </a:rPr>
              <a:t> method provides the control of program flow. The Java interpreter executes the application by invoking the </a:t>
            </a:r>
            <a:r>
              <a:rPr lang="en-US" sz="3600" u="sng" dirty="0">
                <a:cs typeface="Times New Roman" pitchFamily="18" charset="0"/>
              </a:rPr>
              <a:t>main</a:t>
            </a:r>
            <a:r>
              <a:rPr lang="en-US" sz="3600" dirty="0">
                <a:cs typeface="Times New Roman" pitchFamily="18" charset="0"/>
              </a:rPr>
              <a:t> method. 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The </a:t>
            </a:r>
            <a:r>
              <a:rPr lang="en-US" sz="3600" u="sng" dirty="0">
                <a:cs typeface="Times New Roman" pitchFamily="18" charset="0"/>
              </a:rPr>
              <a:t>main</a:t>
            </a:r>
            <a:r>
              <a:rPr lang="en-US" sz="3600" dirty="0">
                <a:cs typeface="Times New Roman" pitchFamily="18" charset="0"/>
              </a:rPr>
              <a:t> method looks like this: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public static void main(String[] </a:t>
            </a:r>
            <a:r>
              <a:rPr lang="en-US" sz="3600" dirty="0" err="1">
                <a:cs typeface="Times New Roman" pitchFamily="18" charset="0"/>
              </a:rPr>
              <a:t>args</a:t>
            </a:r>
            <a:r>
              <a:rPr lang="en-US" sz="3600" dirty="0"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  // Statements;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65883B7-12BC-48E2-B6FA-3861F53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6C7A45-C561-4846-8165-C0694C12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Vs OOP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16406D5-3734-44CB-92A1-08E0982AF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 It is difficult to add any new functionality or to upgrade a program.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   Functions have unrestricted access to global data.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   Importance is given to the operation on data rather than the data itself.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F9F712-59F5-467C-8097-D73E94C2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646237"/>
            <a:ext cx="434339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Quickly and </a:t>
            </a:r>
            <a:r>
              <a:rPr lang="en-US" altLang="en-US" dirty="0" smtClean="0">
                <a:latin typeface="Calibri" panose="020F0502020204030204" pitchFamily="34" charset="0"/>
              </a:rPr>
              <a:t>easily carry </a:t>
            </a:r>
            <a:r>
              <a:rPr lang="en-US" altLang="en-US" dirty="0">
                <a:latin typeface="Calibri" panose="020F0502020204030204" pitchFamily="34" charset="0"/>
              </a:rPr>
              <a:t>out </a:t>
            </a:r>
            <a:r>
              <a:rPr lang="en-US" altLang="en-US" dirty="0" smtClean="0">
                <a:latin typeface="Calibri" panose="020F0502020204030204" pitchFamily="34" charset="0"/>
              </a:rPr>
              <a:t>modification.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  This approach makes it easier for programmers to change and update the program.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libri" panose="020F0502020204030204" pitchFamily="34" charset="0"/>
              </a:rPr>
              <a:t>  OOPs has made developing  large programs more manageable.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90AF8D-2E53-401F-8238-6311E620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Object-oriented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Abstraction</a:t>
            </a:r>
            <a:endParaRPr lang="en-US" dirty="0"/>
          </a:p>
          <a:p>
            <a:r>
              <a:rPr lang="en-US" b="1" dirty="0"/>
              <a:t>Encapsulation</a:t>
            </a:r>
            <a:r>
              <a:rPr lang="en-US" dirty="0"/>
              <a:t> </a:t>
            </a:r>
          </a:p>
          <a:p>
            <a:r>
              <a:rPr lang="en-US" b="1" dirty="0"/>
              <a:t>Inheritance</a:t>
            </a:r>
            <a:r>
              <a:rPr lang="en-US" dirty="0"/>
              <a:t> </a:t>
            </a:r>
          </a:p>
          <a:p>
            <a:r>
              <a:rPr lang="en-US" b="1" dirty="0"/>
              <a:t>Polymorphism</a:t>
            </a:r>
            <a:endParaRPr lang="en-US" dirty="0"/>
          </a:p>
        </p:txBody>
      </p:sp>
      <p:pic>
        <p:nvPicPr>
          <p:cNvPr id="7" name="Picture 4" descr="C:\Users\CSE\Desktop\java-oo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7"/>
          <a:stretch/>
        </p:blipFill>
        <p:spPr bwMode="auto">
          <a:xfrm>
            <a:off x="3893127" y="1156852"/>
            <a:ext cx="4869873" cy="50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1E2915-1AAB-45F8-892D-E0FF962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="" xmlns:a16="http://schemas.microsoft.com/office/drawing/2014/main" id="{E1FEE67C-2FF8-4CAB-B52E-0D4B967749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264228"/>
            <a:ext cx="8991600" cy="3948545"/>
          </a:xfrm>
        </p:spPr>
        <p:txBody>
          <a:bodyPr/>
          <a:lstStyle/>
          <a:p>
            <a:pPr algn="l" eaLnBrk="1" hangingPunct="1"/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Data Abstraction</a:t>
            </a: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It is the process of extracting the most relevant characteristics of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object data. </a:t>
            </a:r>
          </a:p>
          <a:p>
            <a:pPr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These characteristics should be uniformly possessed by all the</a:t>
            </a:r>
          </a:p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  objects of the class.</a:t>
            </a:r>
          </a:p>
          <a:p>
            <a:pPr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E.g. Car</a:t>
            </a:r>
          </a:p>
        </p:txBody>
      </p:sp>
      <p:sp>
        <p:nvSpPr>
          <p:cNvPr id="9219" name="Title 1">
            <a:extLst>
              <a:ext uri="{FF2B5EF4-FFF2-40B4-BE49-F238E27FC236}">
                <a16:creationId xmlns="" xmlns:a16="http://schemas.microsoft.com/office/drawing/2014/main" id="{A583B0B5-8D56-4C26-9304-098C588C53B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952EB66F-7E41-4496-BBA2-FD8CC10F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76358"/>
            <a:ext cx="5510950" cy="378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07560C-69EF-4DA1-B79A-92E272A3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CA5C1D79-9121-49A6-8F11-C727989FF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06475"/>
            <a:ext cx="8991600" cy="4937125"/>
          </a:xfrm>
        </p:spPr>
        <p:txBody>
          <a:bodyPr/>
          <a:lstStyle/>
          <a:p>
            <a:pPr algn="l" eaLnBrk="1" hangingPunct="1"/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Encapsulation and Information Hiding</a:t>
            </a: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It is a mechanism of wrapping the data and methods into a single </a:t>
            </a:r>
          </a:p>
          <a:p>
            <a:pPr algn="l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unit called class. </a:t>
            </a:r>
          </a:p>
          <a:p>
            <a:pPr algn="l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The data of a class may be hidden so that it cannot be accessed by</a:t>
            </a:r>
          </a:p>
          <a:p>
            <a:pPr algn="l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 the outside code.</a:t>
            </a:r>
          </a:p>
          <a:p>
            <a:pPr algn="l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Classes have the provision to hide the data or methods from the </a:t>
            </a:r>
          </a:p>
          <a:p>
            <a:pPr algn="l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user.</a:t>
            </a:r>
          </a:p>
          <a:p>
            <a:pPr algn="l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A class member may be declared as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public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protected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or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private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algn="l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A member declared as private cannot be accessed by any code outside the</a:t>
            </a:r>
          </a:p>
          <a:p>
            <a:pPr algn="l"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  class. </a:t>
            </a:r>
          </a:p>
          <a:p>
            <a:pPr algn="l" eaLnBrk="1" hangingPunct="1"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Only class members can access a private member.</a:t>
            </a:r>
          </a:p>
        </p:txBody>
      </p:sp>
      <p:sp>
        <p:nvSpPr>
          <p:cNvPr id="11267" name="Title 1">
            <a:extLst>
              <a:ext uri="{FF2B5EF4-FFF2-40B4-BE49-F238E27FC236}">
                <a16:creationId xmlns="" xmlns:a16="http://schemas.microsoft.com/office/drawing/2014/main" id="{B5340879-1C48-4CED-AE62-1351E5B14D5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CCADA98-BB8A-4753-982C-9807D2E7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="" xmlns:a16="http://schemas.microsoft.com/office/drawing/2014/main" id="{151D3A7E-3D23-4F34-8710-ED136EF58B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03300"/>
            <a:ext cx="5105400" cy="43434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Encapsulation and Information 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Hiding</a:t>
            </a:r>
            <a:endParaRPr lang="en-US" altLang="en-US" sz="2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Encapsulation - </a:t>
            </a:r>
            <a:r>
              <a:rPr lang="en-US" sz="2400" dirty="0" smtClean="0">
                <a:solidFill>
                  <a:schemeClr val="tx1"/>
                </a:solidFill>
              </a:rPr>
              <a:t>wrapping the data (variables) and code acting on the data (methods) together as a single unit.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encapsulation, the variables of a class will be hidden from other classes, and can be accessed only through the methods of their current class -  </a:t>
            </a:r>
            <a:r>
              <a:rPr lang="en-US" sz="2400" b="1" dirty="0" smtClean="0">
                <a:solidFill>
                  <a:schemeClr val="tx1"/>
                </a:solidFill>
              </a:rPr>
              <a:t>data hiding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itle 1">
            <a:extLst>
              <a:ext uri="{FF2B5EF4-FFF2-40B4-BE49-F238E27FC236}">
                <a16:creationId xmlns="" xmlns:a16="http://schemas.microsoft.com/office/drawing/2014/main" id="{A5B45084-B306-45D3-9EE5-A47EAC7CA74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 b="1" dirty="0">
                <a:latin typeface="Calibri" panose="020F0502020204030204" pitchFamily="34" charset="0"/>
              </a:rPr>
              <a:t>Characteristics of Object-Oriented Programming</a:t>
            </a:r>
            <a:endParaRPr lang="en-IN" altLang="en-US" sz="3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7278C98C-14A6-4405-9684-8EEA9AEE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58407"/>
            <a:ext cx="3527714" cy="210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FC23029D-4621-4F4C-B7C2-774E6393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5086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3246B231-126F-44CE-B4B0-D6376F44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204717"/>
            <a:ext cx="3867150" cy="298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6FA5A8-0567-477F-B3C5-04FDEBB7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1D1AFCD8-89C7-4122-8D4F-986C9C6DE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Public :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is applied to variables, constructors, methods, and classes.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- If any of these data members are declared as public, they are accessible to all classes in all the packages.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Private </a:t>
            </a:r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can be applied to variables, constructors, methods, and nested classes (excluding top-level classes).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- A private member is available only to the class in which it is defined and it 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be accessed by subclasses or any other external class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en-US" sz="2400" b="1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Protected :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It is applied to variables, constructors, methods, and nested classes (excluding top-level classes).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- It implies that the member can be accessed by the same class, its subclasses, and the classes in the same package.</a:t>
            </a: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Default :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It can be applied to variables, constructors, methods, and classes. When no access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specifier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is used, it implies the default access. Here, the member can be accessed by the classes within the same package.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5363" name="Title 1">
            <a:extLst>
              <a:ext uri="{FF2B5EF4-FFF2-40B4-BE49-F238E27FC236}">
                <a16:creationId xmlns="" xmlns:a16="http://schemas.microsoft.com/office/drawing/2014/main" id="{6E53503D-8396-45F7-9C1E-5BDA226826D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Calibri" panose="020F0502020204030204" pitchFamily="34" charset="0"/>
              </a:rPr>
              <a:t>Access Control to Data Variables and Methods</a:t>
            </a:r>
            <a:endParaRPr lang="en-IN" altLang="en-US" sz="36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A7E7107-8FD3-4039-99B3-3B84014C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2343</Words>
  <Application>Microsoft Office PowerPoint</Application>
  <PresentationFormat>On-screen Show (4:3)</PresentationFormat>
  <Paragraphs>326</Paragraphs>
  <Slides>39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Book Antiqua</vt:lpstr>
      <vt:lpstr>Calibri</vt:lpstr>
      <vt:lpstr>Courier</vt:lpstr>
      <vt:lpstr>Courier New</vt:lpstr>
      <vt:lpstr>Monotype Sorts</vt:lpstr>
      <vt:lpstr>Palatino</vt:lpstr>
      <vt:lpstr>Times New Roman</vt:lpstr>
      <vt:lpstr>Wingdings</vt:lpstr>
      <vt:lpstr>Office Theme</vt:lpstr>
      <vt:lpstr>Microsoft Word Picture</vt:lpstr>
      <vt:lpstr>Java - Overview</vt:lpstr>
      <vt:lpstr>COURSE OUTCOME</vt:lpstr>
      <vt:lpstr>Different Programming Paradigms</vt:lpstr>
      <vt:lpstr>Procedural programming Vs OOP</vt:lpstr>
      <vt:lpstr>Object-oriented programming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Overview</vt:lpstr>
      <vt:lpstr>A Picture is Worth…</vt:lpstr>
      <vt:lpstr>Characteristics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Use JAVA</vt:lpstr>
      <vt:lpstr>PowerPoint Presentation</vt:lpstr>
      <vt:lpstr>A Simple Application</vt:lpstr>
      <vt:lpstr>Creating and Compiling Programs</vt:lpstr>
      <vt:lpstr>Anatomy of a Java Program</vt:lpstr>
      <vt:lpstr>Comments</vt:lpstr>
      <vt:lpstr>Package</vt:lpstr>
      <vt:lpstr>Reserved Words</vt:lpstr>
      <vt:lpstr>Modifiers</vt:lpstr>
      <vt:lpstr>Statements</vt:lpstr>
      <vt:lpstr>Blocks</vt:lpstr>
      <vt:lpstr>PowerPoint Presentation</vt:lpstr>
      <vt:lpstr>main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CSE</dc:creator>
  <cp:lastModifiedBy>student</cp:lastModifiedBy>
  <cp:revision>42</cp:revision>
  <dcterms:created xsi:type="dcterms:W3CDTF">2018-12-10T10:12:28Z</dcterms:created>
  <dcterms:modified xsi:type="dcterms:W3CDTF">2018-12-19T09:09:20Z</dcterms:modified>
</cp:coreProperties>
</file>