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90" d="100"/>
          <a:sy n="90" d="100"/>
        </p:scale>
        <p:origin x="-81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41B6-AFBD-42F7-8FCF-2D1774A99BCE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1B5A-3154-4AEA-BDA3-F04A6998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9C73-226A-4766-93D2-6CAB1D503F5F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CB97-1101-439E-8759-2DB802EB5E1E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A42D-BF49-4E35-8F36-8F0A25588FD5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5159-2CDE-41E3-903D-316EA961CC51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36D4-31D8-40DB-A3F2-E3FE390F037E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1EFB-F00A-4390-8C47-810CA19631B9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89A-2BB7-4239-93C5-E02401886B8F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1394-8390-49CD-8FDF-F4082B743B51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0A47-2126-4744-AAF1-D019E231EDC0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D92-5B48-4184-B3F9-CEE6A0E23E25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FF55-6BDB-4B0C-B3DF-BA99B55FEDC8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93C4-0878-4BED-A1B2-7BC3B01EB2A1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2018.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8201-3806-492F-9796-25873A166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arrays.asp" TargetMode="External"/><Relationship Id="rId2" Type="http://schemas.openxmlformats.org/officeDocument/2006/relationships/hyperlink" Target="https://www.w3schools.com/java/java_string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ava/java_classes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2300177"/>
          </a:xfrm>
        </p:spPr>
        <p:txBody>
          <a:bodyPr/>
          <a:lstStyle/>
          <a:p>
            <a:r>
              <a:rPr lang="en-US" dirty="0" smtClean="0"/>
              <a:t>Class – Objects- Methods -</a:t>
            </a:r>
            <a:r>
              <a:rPr lang="en-US" dirty="0"/>
              <a:t>Variables and 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563" y="1066800"/>
            <a:ext cx="9032875" cy="51054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1. Arithmetic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2. Compound assignment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3. Increment and decrement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4. Relational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5. Boolean logical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6. Bitwise logical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7. Shift operators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8. Special operators</a:t>
            </a:r>
          </a:p>
          <a:p>
            <a:pPr marL="609600" indent="-609600" algn="l" eaLnBrk="1" hangingPunct="1">
              <a:lnSpc>
                <a:spcPct val="90000"/>
              </a:lnSpc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an operator takes only one operand for its operation, it is called</a:t>
            </a:r>
          </a:p>
          <a:p>
            <a:pPr algn="l" eaLnBrk="1" hangingPunct="1">
              <a:lnSpc>
                <a:spcPct val="90000"/>
              </a:lnSpc>
              <a:buSzPct val="120000"/>
              <a:defRPr/>
            </a:pPr>
            <a:r>
              <a:rPr lang="en-US" altLang="en-US" sz="2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unary operator</a:t>
            </a: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609600" indent="-609600" algn="l" eaLnBrk="1" hangingPunct="1">
              <a:buFontTx/>
              <a:buChar char="•"/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it takes two operands, it is called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binary operator.</a:t>
            </a:r>
          </a:p>
          <a:p>
            <a:pPr marL="609600" indent="-609600" algn="l" eaLnBrk="1" hangingPunct="1">
              <a:buFontTx/>
              <a:buChar char="•"/>
              <a:defRPr/>
            </a:pP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609600" indent="-609600" algn="l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it takes three operands, it is called </a:t>
            </a:r>
            <a:r>
              <a:rPr lang="en-US" altLang="en-US" sz="2200" i="1" dirty="0">
                <a:solidFill>
                  <a:schemeClr val="tx1"/>
                </a:solidFill>
                <a:latin typeface="Calibri" panose="020F0502020204030204" pitchFamily="34" charset="0"/>
              </a:rPr>
              <a:t>ternary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operator. 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endParaRPr lang="en-US" altLang="en-US" sz="2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/>
          </a:p>
          <a:p>
            <a:pPr algn="ctr"/>
            <a:endParaRPr lang="en-US" altLang="en-US" sz="4400" b="1"/>
          </a:p>
          <a:p>
            <a:pPr algn="ctr"/>
            <a:r>
              <a:rPr lang="en-US" altLang="en-US" sz="4400" b="1">
                <a:latin typeface="Calibri" pitchFamily="34" charset="0"/>
              </a:rPr>
              <a:t>Introduction to Operators</a:t>
            </a:r>
            <a:br>
              <a:rPr lang="en-US" altLang="en-US" sz="4400" b="1">
                <a:latin typeface="Calibri" pitchFamily="34" charset="0"/>
              </a:rPr>
            </a:br>
            <a:r>
              <a:rPr lang="en-US" altLang="en-US" sz="4400" b="1">
                <a:latin typeface="Calibri" pitchFamily="34" charset="0"/>
              </a:rPr>
              <a:t/>
            </a:r>
            <a:br>
              <a:rPr lang="en-US" altLang="en-US" sz="4400" b="1">
                <a:latin typeface="Calibri" pitchFamily="34" charset="0"/>
              </a:rPr>
            </a:b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990600"/>
          </a:xfrm>
        </p:spPr>
        <p:txBody>
          <a:bodyPr/>
          <a:lstStyle/>
          <a:p>
            <a:pPr marL="609600" indent="-609600" algn="just" eaLnBrk="1" hangingPunct="1"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</a:rPr>
              <a:t>According to BODMAS rule, operations in any given expression should precede in the following order :</a:t>
            </a:r>
          </a:p>
          <a:p>
            <a:pPr marL="609600" indent="-609600" algn="just" eaLnBrk="1" hangingPunct="1">
              <a:buFontTx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12788" y="1981200"/>
            <a:ext cx="6934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dirty="0"/>
              <a:t>1. </a:t>
            </a:r>
            <a:r>
              <a:rPr lang="en-US" altLang="en-US" sz="2400" dirty="0">
                <a:latin typeface="Calibri" pitchFamily="34" charset="0"/>
              </a:rPr>
              <a:t>Brackets</a:t>
            </a:r>
          </a:p>
          <a:p>
            <a:r>
              <a:rPr lang="en-US" altLang="en-US" sz="2400" dirty="0">
                <a:latin typeface="Calibri" pitchFamily="34" charset="0"/>
              </a:rPr>
              <a:t>2. Order</a:t>
            </a:r>
          </a:p>
          <a:p>
            <a:r>
              <a:rPr lang="en-US" altLang="en-US" sz="2400" dirty="0">
                <a:latin typeface="Calibri" pitchFamily="34" charset="0"/>
              </a:rPr>
              <a:t>3. Division</a:t>
            </a:r>
          </a:p>
          <a:p>
            <a:r>
              <a:rPr lang="en-US" altLang="en-US" sz="2400" dirty="0">
                <a:latin typeface="Calibri" pitchFamily="34" charset="0"/>
              </a:rPr>
              <a:t>4. Multiplication</a:t>
            </a:r>
          </a:p>
          <a:p>
            <a:r>
              <a:rPr lang="en-US" altLang="en-US" sz="2400" dirty="0">
                <a:latin typeface="Calibri" pitchFamily="34" charset="0"/>
              </a:rPr>
              <a:t>5. Addition</a:t>
            </a:r>
          </a:p>
          <a:p>
            <a:r>
              <a:rPr lang="en-US" altLang="en-US" sz="2400" dirty="0">
                <a:latin typeface="Calibri" pitchFamily="34" charset="0"/>
              </a:rPr>
              <a:t>6. Subtraction</a:t>
            </a:r>
          </a:p>
          <a:p>
            <a:endParaRPr lang="en-US" altLang="en-US" sz="2400" dirty="0">
              <a:latin typeface="Calibri" pitchFamily="34" charset="0"/>
            </a:endParaRPr>
          </a:p>
        </p:txBody>
      </p:sp>
      <p:sp>
        <p:nvSpPr>
          <p:cNvPr id="31748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 dirty="0"/>
          </a:p>
          <a:p>
            <a:pPr algn="ctr"/>
            <a:endParaRPr lang="en-US" altLang="en-US" sz="4400" b="1" dirty="0"/>
          </a:p>
          <a:p>
            <a:pPr algn="ctr"/>
            <a:r>
              <a:rPr lang="en-US" altLang="en-US" sz="3800" b="1" dirty="0">
                <a:latin typeface="Calibri" pitchFamily="34" charset="0"/>
              </a:rPr>
              <a:t>Precedence and </a:t>
            </a:r>
            <a:r>
              <a:rPr lang="en-US" altLang="en-US" sz="3800" b="1" dirty="0" err="1">
                <a:latin typeface="Calibri" pitchFamily="34" charset="0"/>
              </a:rPr>
              <a:t>Associativity</a:t>
            </a:r>
            <a:r>
              <a:rPr lang="en-US" altLang="en-US" sz="3800" b="1" dirty="0">
                <a:latin typeface="Calibri" pitchFamily="34" charset="0"/>
              </a:rPr>
              <a:t> of Operators</a:t>
            </a:r>
            <a:br>
              <a:rPr lang="en-US" altLang="en-US" sz="3800" b="1" dirty="0">
                <a:latin typeface="Calibri" pitchFamily="34" charset="0"/>
              </a:rPr>
            </a:br>
            <a:r>
              <a:rPr lang="en-US" altLang="en-US" sz="3800" b="1" dirty="0">
                <a:latin typeface="Calibri" pitchFamily="34" charset="0"/>
              </a:rPr>
              <a:t/>
            </a:r>
            <a:br>
              <a:rPr lang="en-US" altLang="en-US" sz="3800" b="1" dirty="0">
                <a:latin typeface="Calibri" pitchFamily="34" charset="0"/>
              </a:rPr>
            </a:br>
            <a:endParaRPr lang="en-IN" altLang="en-US" sz="38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447800"/>
            <a:ext cx="8077200" cy="4019550"/>
          </a:xfrm>
          <a:noFill/>
        </p:spPr>
      </p:pic>
      <p:sp>
        <p:nvSpPr>
          <p:cNvPr id="34819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>
                <a:latin typeface="Calibri" pitchFamily="34" charset="0"/>
              </a:rPr>
              <a:t>Basic Arithmetic Operators</a:t>
            </a: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143000"/>
            <a:ext cx="8077200" cy="3657600"/>
          </a:xfrm>
          <a:noFill/>
        </p:spPr>
      </p:pic>
      <p:sp>
        <p:nvSpPr>
          <p:cNvPr id="38915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3600" b="1">
              <a:latin typeface="Calibri" pitchFamily="34" charset="0"/>
            </a:endParaRPr>
          </a:p>
          <a:p>
            <a:pPr algn="ctr"/>
            <a:r>
              <a:rPr lang="en-US" altLang="en-US" sz="3600" b="1">
                <a:latin typeface="Calibri" pitchFamily="34" charset="0"/>
              </a:rPr>
              <a:t>Increment (++) and Decrement (−−) Operators</a:t>
            </a:r>
            <a:r>
              <a:rPr lang="en-US" altLang="en-US" sz="4400" b="1"/>
              <a:t/>
            </a:r>
            <a:br>
              <a:rPr lang="en-US" altLang="en-US" sz="4400" b="1"/>
            </a:b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b="1" smtClean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8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>
              <a:latin typeface="Calibri" pitchFamily="34" charset="0"/>
            </a:endParaRPr>
          </a:p>
          <a:p>
            <a:pPr algn="ctr"/>
            <a:r>
              <a:rPr lang="en-US" altLang="en-US" sz="4400" b="1">
                <a:latin typeface="Calibri" pitchFamily="34" charset="0"/>
              </a:rPr>
              <a:t>Relational Operator</a:t>
            </a:r>
            <a:br>
              <a:rPr lang="en-US" altLang="en-US" sz="4400" b="1">
                <a:latin typeface="Calibri" pitchFamily="34" charset="0"/>
              </a:rPr>
            </a:b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219200"/>
            <a:ext cx="8077200" cy="4343400"/>
          </a:xfrm>
          <a:noFill/>
        </p:spPr>
      </p:pic>
      <p:sp>
        <p:nvSpPr>
          <p:cNvPr id="44035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>
                <a:latin typeface="Calibri" pitchFamily="34" charset="0"/>
              </a:rPr>
              <a:t>Boolean Logical Operators</a:t>
            </a: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016000"/>
            <a:ext cx="7848600" cy="5029200"/>
          </a:xfrm>
          <a:noFill/>
        </p:spPr>
      </p:pic>
      <p:sp>
        <p:nvSpPr>
          <p:cNvPr id="50179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>
                <a:latin typeface="Calibri" pitchFamily="34" charset="0"/>
              </a:rPr>
              <a:t>Bitwise Logical Operators</a:t>
            </a: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Class</a:t>
            </a:r>
            <a:r>
              <a:rPr lang="en-US" dirty="0" smtClean="0"/>
              <a:t> − A class can be defined as a template / blueprint that describes the behavior/state that the object of its type support.</a:t>
            </a:r>
          </a:p>
          <a:p>
            <a:pPr lvl="1" algn="just"/>
            <a:r>
              <a:rPr lang="en-US" dirty="0" smtClean="0"/>
              <a:t>A class is a blueprint from which individual objects are created.</a:t>
            </a:r>
          </a:p>
          <a:p>
            <a:pPr lvl="1"/>
            <a:r>
              <a:rPr lang="en-US" dirty="0" smtClean="0"/>
              <a:t>To create a class, use the keyword </a:t>
            </a:r>
            <a:r>
              <a:rPr lang="en-US" b="1" i="1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Object</a:t>
            </a:r>
            <a:r>
              <a:rPr lang="en-US" dirty="0" smtClean="0"/>
              <a:t> − An object is an instance of a class.</a:t>
            </a:r>
          </a:p>
          <a:p>
            <a:pPr lvl="1"/>
            <a:r>
              <a:rPr lang="en-US" dirty="0" smtClean="0"/>
              <a:t>Objects have states and behaviors. </a:t>
            </a:r>
          </a:p>
          <a:p>
            <a:pPr lvl="1"/>
            <a:r>
              <a:rPr lang="en-US" dirty="0" smtClean="0"/>
              <a:t>To create an object specify the class name, followed by the object name, and use the keyword </a:t>
            </a:r>
            <a:r>
              <a:rPr lang="en-US" b="1" i="1" dirty="0" smtClean="0"/>
              <a:t>new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066801"/>
            <a:ext cx="3963988" cy="533400"/>
          </a:xfrm>
        </p:spPr>
        <p:txBody>
          <a:bodyPr/>
          <a:lstStyle/>
          <a:p>
            <a:pPr algn="ctr"/>
            <a:r>
              <a:rPr lang="en-US" dirty="0" smtClean="0"/>
              <a:t>Method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1905000"/>
            <a:ext cx="4419600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 class 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dirty="0" err="1" smtClean="0"/>
              <a:t>int</a:t>
            </a:r>
            <a:r>
              <a:rPr lang="en-US" sz="2000" dirty="0" smtClean="0"/>
              <a:t> x = 5;</a:t>
            </a:r>
            <a:br>
              <a:rPr lang="en-US" sz="2000" dirty="0" smtClean="0"/>
            </a:br>
            <a:r>
              <a:rPr lang="en-US" sz="2000" dirty="0" smtClean="0"/>
              <a:t>    </a:t>
            </a:r>
          </a:p>
          <a:p>
            <a:pPr>
              <a:buNone/>
            </a:pPr>
            <a:r>
              <a:rPr lang="en-US" sz="2000" dirty="0" smtClean="0"/>
              <a:t>    public static void 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   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myObj</a:t>
            </a:r>
            <a:r>
              <a:rPr lang="en-US" sz="2000" dirty="0" smtClean="0"/>
              <a:t> = new 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myObj.x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148317"/>
            <a:ext cx="4038600" cy="528084"/>
          </a:xfrm>
        </p:spPr>
        <p:txBody>
          <a:bodyPr/>
          <a:lstStyle/>
          <a:p>
            <a:pPr algn="ctr"/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267200" y="1905000"/>
            <a:ext cx="4876799" cy="395128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 class </a:t>
            </a:r>
            <a:r>
              <a:rPr lang="en-US" dirty="0" err="1" smtClean="0"/>
              <a:t>ClassOne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 x = 5;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ClassTwo</a:t>
            </a:r>
            <a:r>
              <a:rPr lang="en-US" dirty="0" smtClean="0"/>
              <a:t> {     </a:t>
            </a:r>
          </a:p>
          <a:p>
            <a:pPr>
              <a:buNone/>
            </a:pPr>
            <a:r>
              <a:rPr lang="en-US" dirty="0" smtClean="0"/>
              <a:t>    public static void 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ClassOne</a:t>
            </a:r>
            <a:r>
              <a:rPr lang="en-US" dirty="0" smtClean="0"/>
              <a:t> </a:t>
            </a:r>
            <a:r>
              <a:rPr lang="en-US" b="1" dirty="0" err="1" smtClean="0"/>
              <a:t>myObj</a:t>
            </a:r>
            <a:r>
              <a:rPr lang="en-US" dirty="0" smtClean="0"/>
              <a:t> = new </a:t>
            </a:r>
            <a:r>
              <a:rPr lang="en-US" dirty="0" err="1" smtClean="0"/>
              <a:t>ClassOne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myObj.x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 }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447800"/>
            <a:ext cx="8580437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Calibri" pitchFamily="34" charset="0"/>
              </a:rPr>
              <a:t>Example Program</a:t>
            </a: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blocks of OOP are _____</a:t>
            </a:r>
          </a:p>
          <a:p>
            <a:r>
              <a:rPr lang="en-US" dirty="0" smtClean="0"/>
              <a:t>Important features of Java is ____</a:t>
            </a:r>
          </a:p>
          <a:p>
            <a:r>
              <a:rPr lang="en-US" dirty="0" smtClean="0"/>
              <a:t>Why java is platform independent?</a:t>
            </a:r>
          </a:p>
          <a:p>
            <a:r>
              <a:rPr lang="en-US" dirty="0" smtClean="0"/>
              <a:t>Command to compile a java program is _____</a:t>
            </a:r>
          </a:p>
          <a:p>
            <a:r>
              <a:rPr lang="en-US" dirty="0" smtClean="0"/>
              <a:t>Command to execute a java program is _____</a:t>
            </a:r>
          </a:p>
          <a:p>
            <a:r>
              <a:rPr lang="en-US" dirty="0" smtClean="0"/>
              <a:t>Define JDK, JRE,JVM.</a:t>
            </a:r>
          </a:p>
          <a:p>
            <a:r>
              <a:rPr lang="en-US" dirty="0" smtClean="0"/>
              <a:t>Why main function </a:t>
            </a:r>
            <a:r>
              <a:rPr lang="en-US" smtClean="0"/>
              <a:t>in java is static?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31750" y="1066800"/>
            <a:ext cx="90360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>
                <a:latin typeface="Calibri" pitchFamily="34" charset="0"/>
              </a:rPr>
              <a:t>Three access specifiers are permitted:</a:t>
            </a:r>
          </a:p>
          <a:p>
            <a:pPr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public</a:t>
            </a:r>
          </a:p>
          <a:p>
            <a:pPr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protected</a:t>
            </a:r>
          </a:p>
          <a:p>
            <a:pPr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private</a:t>
            </a:r>
          </a:p>
          <a:p>
            <a:endParaRPr lang="en-US" altLang="en-US" sz="2400">
              <a:latin typeface="Calibri" pitchFamily="34" charset="0"/>
            </a:endParaRPr>
          </a:p>
          <a:p>
            <a:r>
              <a:rPr lang="en-US" altLang="en-US" sz="2400">
                <a:latin typeface="Calibri" pitchFamily="34" charset="0"/>
              </a:rPr>
              <a:t>The coding with access specifiers for variables is illustrated as</a:t>
            </a:r>
          </a:p>
          <a:p>
            <a:r>
              <a:rPr lang="en-US" altLang="en-US" sz="2400">
                <a:latin typeface="Calibri" pitchFamily="34" charset="0"/>
              </a:rPr>
              <a:t>Access_specifier type identifier;</a:t>
            </a: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>
                <a:latin typeface="Calibri" pitchFamily="34" charset="0"/>
              </a:rPr>
              <a:t>Access Control for Class Members</a:t>
            </a: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1D1AFCD8-89C7-4122-8D4F-986C9C6DE9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Public :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is applied to variables, constructors, methods, and classes.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- If any of these data members are declared as public, they are accessible to all classes in all the packages.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Private </a:t>
            </a:r>
            <a:r>
              <a:rPr lang="en-US" altLang="en-US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It can be applied to variables, constructors, methods, and nested classes (excluding top-level classes).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- A private member is available only to the class in which it is defined and it 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be accessed by subclasses or any other external class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en-US" sz="2400" b="1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Protected :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It is applied to variables, constructors, methods, and nested classes (excluding top-level classes).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- It implies that the member can be accessed by the same class, its subclasses, and the classes in the same package.</a:t>
            </a: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Default :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It can be applied to variables, constructors, methods, and classes. When no access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specifier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is used, it implies the default access. Here, the member can be accessed by the classes within the same package.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5363" name="Title 1">
            <a:extLst>
              <a:ext uri="{FF2B5EF4-FFF2-40B4-BE49-F238E27FC236}">
                <a16:creationId xmlns:a16="http://schemas.microsoft.com/office/drawing/2014/main" xmlns="" id="{6E53503D-8396-45F7-9C1E-5BDA226826D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Calibri" panose="020F0502020204030204" pitchFamily="34" charset="0"/>
              </a:rPr>
              <a:t>Access Control to Data Variables and Methods</a:t>
            </a:r>
            <a:endParaRPr lang="en-IN" altLang="en-US" sz="36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A7E7107-8FD3-4039-99B3-3B84014C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E261-4903-44E4-A459-94910ECB25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956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2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 dirty="0">
              <a:latin typeface="Calibri" pitchFamily="34" charset="0"/>
            </a:endParaRPr>
          </a:p>
          <a:p>
            <a:pPr algn="ctr"/>
            <a:r>
              <a:rPr lang="en-US" altLang="en-US" sz="4400" b="1" dirty="0">
                <a:latin typeface="Calibri" pitchFamily="34" charset="0"/>
              </a:rPr>
              <a:t>Accessing Private Members of Class</a:t>
            </a:r>
            <a:r>
              <a:rPr lang="en-US" altLang="en-US" sz="4400" b="1" dirty="0"/>
              <a:t/>
            </a:r>
            <a:br>
              <a:rPr lang="en-US" altLang="en-US" sz="4400" b="1" dirty="0"/>
            </a:b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 dirty="0">
              <a:latin typeface="Calibri" pitchFamily="34" charset="0"/>
            </a:endParaRPr>
          </a:p>
          <a:p>
            <a:pPr algn="ctr"/>
            <a:r>
              <a:rPr lang="en-US" altLang="en-US" sz="4400" b="1" dirty="0">
                <a:latin typeface="Calibri" pitchFamily="34" charset="0"/>
              </a:rPr>
              <a:t>Accessing Private Methods of Class</a:t>
            </a:r>
            <a:r>
              <a:rPr lang="en-US" altLang="en-US" sz="4400" b="1" dirty="0"/>
              <a:t/>
            </a:r>
            <a:br>
              <a:rPr lang="en-US" altLang="en-US" sz="4400" b="1" dirty="0"/>
            </a:b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88" y="1143000"/>
            <a:ext cx="87090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>
              <a:latin typeface="Calibri" pitchFamily="34" charset="0"/>
            </a:endParaRPr>
          </a:p>
          <a:p>
            <a:pPr algn="ctr"/>
            <a:r>
              <a:rPr lang="en-US" altLang="en-US" sz="4400" b="1">
                <a:latin typeface="Calibri" pitchFamily="34" charset="0"/>
              </a:rPr>
              <a:t>Accessing Private Methods of Class</a:t>
            </a:r>
            <a:r>
              <a:rPr lang="en-US" altLang="en-US" sz="4400" b="1"/>
              <a:t/>
            </a:r>
            <a:br>
              <a:rPr lang="en-US" altLang="en-US" sz="4400" b="1"/>
            </a:b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Variables are containers for storing data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</a:t>
            </a:r>
            <a:r>
              <a:rPr lang="en-US" dirty="0"/>
              <a:t> </a:t>
            </a:r>
            <a:r>
              <a:rPr lang="en-US" b="1" dirty="0"/>
              <a:t>types</a:t>
            </a:r>
            <a:r>
              <a:rPr lang="en-US" dirty="0"/>
              <a:t> of variables, for </a:t>
            </a:r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b="1" dirty="0"/>
              <a:t>String</a:t>
            </a:r>
            <a:r>
              <a:rPr lang="en-US" dirty="0"/>
              <a:t> - stores text, such as "Hello". String values are surrounded by double quotes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 </a:t>
            </a:r>
            <a:r>
              <a:rPr lang="en-US" dirty="0"/>
              <a:t>- stores integers (whole numbers), without decimals, such as 123 or -123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 - stores floating point numbers, with decimals, such as 19.99 or -19.99</a:t>
            </a:r>
          </a:p>
          <a:p>
            <a:pPr lvl="1"/>
            <a:r>
              <a:rPr lang="en-US" b="1" dirty="0"/>
              <a:t>char </a:t>
            </a:r>
            <a:r>
              <a:rPr lang="en-US" dirty="0"/>
              <a:t>- stores single characters, such as 'a' or 'B'. Char values are surrounded by single quotes</a:t>
            </a:r>
          </a:p>
          <a:p>
            <a:pPr lvl="1"/>
            <a:r>
              <a:rPr lang="en-US" b="1" dirty="0" err="1"/>
              <a:t>boolean</a:t>
            </a:r>
            <a:r>
              <a:rPr lang="en-US" b="1" dirty="0"/>
              <a:t> </a:t>
            </a:r>
            <a:r>
              <a:rPr lang="en-US" dirty="0"/>
              <a:t>- stores values with two states: true or </a:t>
            </a:r>
            <a:r>
              <a:rPr lang="en-US" dirty="0" smtClean="0"/>
              <a:t>false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41000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Primitive Data Types</a:t>
            </a:r>
          </a:p>
          <a:p>
            <a:pPr lvl="1"/>
            <a:r>
              <a:rPr lang="en-US" dirty="0" smtClean="0"/>
              <a:t>A primitive data type specifies the size and type of variable values</a:t>
            </a:r>
          </a:p>
          <a:p>
            <a:pPr lvl="1"/>
            <a:r>
              <a:rPr lang="en-US" dirty="0" smtClean="0"/>
              <a:t>It includes byte, short, </a:t>
            </a:r>
            <a:r>
              <a:rPr lang="en-US" dirty="0" err="1" smtClean="0"/>
              <a:t>int</a:t>
            </a:r>
            <a:r>
              <a:rPr lang="en-US" dirty="0" smtClean="0"/>
              <a:t>, long, float, double, </a:t>
            </a:r>
            <a:r>
              <a:rPr lang="en-US" dirty="0" err="1" smtClean="0"/>
              <a:t>boolean</a:t>
            </a:r>
            <a:r>
              <a:rPr lang="en-US" dirty="0" smtClean="0"/>
              <a:t> and char</a:t>
            </a:r>
          </a:p>
          <a:p>
            <a:pPr lvl="1"/>
            <a:r>
              <a:rPr lang="en-US" dirty="0" smtClean="0"/>
              <a:t>A primitive type has always a value</a:t>
            </a:r>
          </a:p>
          <a:p>
            <a:pPr lvl="1"/>
            <a:r>
              <a:rPr lang="en-US" dirty="0" smtClean="0"/>
              <a:t>A primitive type starts with a lowercase letter</a:t>
            </a:r>
          </a:p>
          <a:p>
            <a:pPr lvl="1"/>
            <a:r>
              <a:rPr lang="en-US" dirty="0" smtClean="0"/>
              <a:t>The size of a primitive type depends on the data type</a:t>
            </a:r>
          </a:p>
          <a:p>
            <a:r>
              <a:rPr lang="en-US" b="1" dirty="0" smtClean="0"/>
              <a:t>Non-Primitive Data Types</a:t>
            </a:r>
          </a:p>
          <a:p>
            <a:pPr lvl="1"/>
            <a:r>
              <a:rPr lang="en-US" dirty="0" smtClean="0"/>
              <a:t>Non-primitive data types are called </a:t>
            </a:r>
            <a:r>
              <a:rPr lang="en-US" b="1" dirty="0" smtClean="0"/>
              <a:t>reference types</a:t>
            </a:r>
            <a:r>
              <a:rPr lang="en-US" dirty="0" smtClean="0"/>
              <a:t> because they refer to objects.</a:t>
            </a:r>
          </a:p>
          <a:p>
            <a:pPr lvl="1"/>
            <a:r>
              <a:rPr lang="en-US" dirty="0" smtClean="0"/>
              <a:t>Non-primitive data types - such as </a:t>
            </a:r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Arrays</a:t>
            </a:r>
            <a:r>
              <a:rPr lang="en-US" dirty="0" smtClean="0"/>
              <a:t> and </a:t>
            </a:r>
            <a:r>
              <a:rPr lang="en-US" dirty="0" smtClean="0">
                <a:hlinkClick r:id="rId4"/>
              </a:rPr>
              <a:t>Classes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Non-primitive types are created by the programmer</a:t>
            </a:r>
          </a:p>
          <a:p>
            <a:pPr lvl="1"/>
            <a:r>
              <a:rPr lang="en-US" dirty="0" smtClean="0"/>
              <a:t>Non-primitive types can be used to call methods to perform certain operations.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primitve</a:t>
            </a:r>
            <a:r>
              <a:rPr lang="en-US" dirty="0" smtClean="0"/>
              <a:t> types can be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Non-primitive types starts with an uppercase 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3962400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Java  defines eight primitive (basic) types of data </a:t>
            </a:r>
          </a:p>
          <a:p>
            <a:pPr algn="l" eaLnBrk="1" hangingPunct="1"/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1. Integral types</a:t>
            </a:r>
            <a:r>
              <a:rPr lang="en-US" altLang="en-US" sz="2800" b="1" dirty="0" smtClean="0">
                <a:solidFill>
                  <a:schemeClr val="tx1"/>
                </a:solidFill>
                <a:latin typeface="Calibri" pitchFamily="34" charset="0"/>
              </a:rPr>
              <a:t>—byte, short, 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altLang="en-US" sz="2800" b="1" dirty="0" smtClean="0">
                <a:solidFill>
                  <a:schemeClr val="tx1"/>
                </a:solidFill>
                <a:latin typeface="Calibri" pitchFamily="34" charset="0"/>
              </a:rPr>
              <a:t>, long</a:t>
            </a:r>
          </a:p>
          <a:p>
            <a:pPr algn="l" eaLnBrk="1" hangingPunct="1"/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2. Floating point types</a:t>
            </a:r>
            <a:r>
              <a:rPr lang="en-US" altLang="en-US" sz="2800" b="1" dirty="0" smtClean="0">
                <a:solidFill>
                  <a:schemeClr val="tx1"/>
                </a:solidFill>
                <a:latin typeface="Calibri" pitchFamily="34" charset="0"/>
              </a:rPr>
              <a:t>—float, double</a:t>
            </a:r>
          </a:p>
          <a:p>
            <a:pPr algn="l" eaLnBrk="1" hangingPunct="1"/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3. Character type</a:t>
            </a:r>
            <a:r>
              <a:rPr lang="en-US" altLang="en-US" sz="2800" b="1" dirty="0" smtClean="0">
                <a:solidFill>
                  <a:schemeClr val="tx1"/>
                </a:solidFill>
                <a:latin typeface="Calibri" pitchFamily="34" charset="0"/>
              </a:rPr>
              <a:t>—char</a:t>
            </a:r>
          </a:p>
          <a:p>
            <a:pPr algn="l" eaLnBrk="1" hangingPunct="1"/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4. Boolean type</a:t>
            </a:r>
            <a:r>
              <a:rPr lang="en-US" altLang="en-US" sz="2800" b="1" dirty="0" smtClean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Calibri" pitchFamily="34" charset="0"/>
              </a:rPr>
              <a:t>boolean</a:t>
            </a:r>
            <a:endParaRPr lang="en-US" altLang="en-US" sz="28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 eaLnBrk="1" hangingPunct="1"/>
            <a:endParaRPr lang="en-US" altLang="en-US" sz="2800" b="1" dirty="0" smtClean="0">
              <a:latin typeface="Calibri" pitchFamily="34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dirty="0">
                <a:latin typeface="Calibri" pitchFamily="34" charset="0"/>
              </a:rPr>
              <a:t>Data Types </a:t>
            </a:r>
            <a:r>
              <a:rPr lang="en-US" altLang="en-US" sz="4400" dirty="0" smtClean="0">
                <a:latin typeface="Calibri" pitchFamily="34" charset="0"/>
              </a:rPr>
              <a:t>- </a:t>
            </a:r>
            <a:r>
              <a:rPr lang="en-US" sz="4400" dirty="0" smtClean="0"/>
              <a:t>Primitive Data Types </a:t>
            </a:r>
            <a:endParaRPr lang="en-IN" altLang="en-US" sz="44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 Data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606" t="21887" r="27143" b="7401"/>
          <a:stretch>
            <a:fillRect/>
          </a:stretch>
        </p:blipFill>
        <p:spPr bwMode="auto">
          <a:xfrm>
            <a:off x="0" y="6096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26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Calibri" pitchFamily="34" charset="0"/>
              </a:rPr>
              <a:t> Variable Example Program Ex-1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4869712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 public class </a:t>
            </a:r>
            <a:r>
              <a:rPr lang="en-US" dirty="0" err="1" smtClean="0"/>
              <a:t>MyClassDatatype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myNum</a:t>
            </a:r>
            <a:r>
              <a:rPr lang="en-US" dirty="0" smtClean="0"/>
              <a:t> = 5;</a:t>
            </a:r>
          </a:p>
          <a:p>
            <a:pPr>
              <a:buNone/>
            </a:pPr>
            <a:r>
              <a:rPr lang="en-US" dirty="0" smtClean="0"/>
              <a:t>	float </a:t>
            </a:r>
            <a:r>
              <a:rPr lang="en-US" dirty="0" err="1" smtClean="0"/>
              <a:t>myFloat</a:t>
            </a:r>
            <a:r>
              <a:rPr lang="en-US" dirty="0" smtClean="0"/>
              <a:t> = 5.99f;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myChar</a:t>
            </a:r>
            <a:r>
              <a:rPr lang="en-US" dirty="0" smtClean="0"/>
              <a:t> = 'a';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myBool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myDouble</a:t>
            </a:r>
            <a:r>
              <a:rPr lang="en-US" dirty="0" smtClean="0"/>
              <a:t> = 5.678;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myString</a:t>
            </a:r>
            <a:r>
              <a:rPr lang="en-US" dirty="0" smtClean="0"/>
              <a:t> = "Hello";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myNum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myFloat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myChar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myBool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myDouble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600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E:\Anitha&gt;</a:t>
            </a:r>
            <a:r>
              <a:rPr lang="en-US" dirty="0" err="1" smtClean="0"/>
              <a:t>javac</a:t>
            </a:r>
            <a:r>
              <a:rPr lang="en-US" dirty="0" smtClean="0"/>
              <a:t> MyClassDatatype.java</a:t>
            </a:r>
          </a:p>
          <a:p>
            <a:endParaRPr lang="en-US" dirty="0" smtClean="0"/>
          </a:p>
          <a:p>
            <a:r>
              <a:rPr lang="en-US" dirty="0" smtClean="0"/>
              <a:t>E:\Anitha&gt;java </a:t>
            </a:r>
            <a:r>
              <a:rPr lang="en-US" dirty="0" err="1" smtClean="0"/>
              <a:t>MyClassDatatype</a:t>
            </a:r>
            <a:endParaRPr lang="en-US" dirty="0" smtClean="0"/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5.99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5.678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1430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90599"/>
            <a:ext cx="78486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 dirty="0"/>
          </a:p>
          <a:p>
            <a:pPr algn="ctr"/>
            <a:r>
              <a:rPr lang="en-US" altLang="en-US" sz="4400" b="1" dirty="0" smtClean="0">
                <a:latin typeface="Calibri" pitchFamily="34" charset="0"/>
              </a:rPr>
              <a:t>Integer Example Program  Ex-2</a:t>
            </a:r>
            <a:r>
              <a:rPr lang="en-US" altLang="en-US" sz="4400" b="1" dirty="0">
                <a:latin typeface="Calibri" pitchFamily="34" charset="0"/>
              </a:rPr>
              <a:t/>
            </a:r>
            <a:br>
              <a:rPr lang="en-US" altLang="en-US" sz="4400" b="1" dirty="0">
                <a:latin typeface="Calibri" pitchFamily="34" charset="0"/>
              </a:rPr>
            </a:b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077200" cy="1828800"/>
          </a:xfrm>
        </p:spPr>
        <p:txBody>
          <a:bodyPr/>
          <a:lstStyle/>
          <a:p>
            <a:pPr marL="609600" indent="-609600" algn="just" eaLnBrk="1" hangingPunct="1">
              <a:buFontTx/>
              <a:buChar char="•"/>
            </a:pPr>
            <a:r>
              <a:rPr lang="en-US" altLang="en-US" b="1" smtClean="0"/>
              <a:t>Double </a:t>
            </a:r>
            <a:r>
              <a:rPr lang="en-US" altLang="en-US" smtClean="0"/>
              <a:t>This type is used for double-precision decimal floating point numbers, that is, 15 digits after the decimal point.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8991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4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 dirty="0"/>
          </a:p>
          <a:p>
            <a:pPr algn="ctr"/>
            <a:endParaRPr lang="en-US" altLang="en-US" sz="4400" b="1" dirty="0" smtClean="0"/>
          </a:p>
          <a:p>
            <a:pPr algn="ctr"/>
            <a:r>
              <a:rPr lang="en-US" altLang="en-US" sz="3600" b="1" dirty="0" smtClean="0">
                <a:latin typeface="Calibri" pitchFamily="34" charset="0"/>
              </a:rPr>
              <a:t>Floating </a:t>
            </a:r>
            <a:r>
              <a:rPr lang="en-US" altLang="en-US" sz="3600" b="1" dirty="0">
                <a:latin typeface="Calibri" pitchFamily="34" charset="0"/>
              </a:rPr>
              <a:t>Point </a:t>
            </a:r>
            <a:r>
              <a:rPr lang="en-US" altLang="en-US" sz="3600" b="1" dirty="0" smtClean="0">
                <a:latin typeface="Calibri" pitchFamily="34" charset="0"/>
              </a:rPr>
              <a:t>Numbers - Program </a:t>
            </a:r>
            <a:r>
              <a:rPr lang="en-US" altLang="en-US" sz="3600" b="1" dirty="0">
                <a:latin typeface="Calibri" pitchFamily="34" charset="0"/>
              </a:rPr>
              <a:t>Ex-3</a:t>
            </a:r>
            <a:br>
              <a:rPr lang="en-US" altLang="en-US" sz="3600" b="1" dirty="0">
                <a:latin typeface="Calibri" pitchFamily="34" charset="0"/>
              </a:rPr>
            </a:br>
            <a:r>
              <a:rPr lang="en-US" altLang="en-US" sz="4400" b="1" dirty="0">
                <a:latin typeface="Calibri" pitchFamily="34" charset="0"/>
              </a:rPr>
              <a:t/>
            </a:r>
            <a:br>
              <a:rPr lang="en-US" altLang="en-US" sz="4400" b="1" dirty="0">
                <a:latin typeface="Calibri" pitchFamily="34" charset="0"/>
              </a:rPr>
            </a:b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201-3806-492F-9796-25873A1661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611</Words>
  <Application>Microsoft Office PowerPoint</Application>
  <PresentationFormat>On-screen Show (4:3)</PresentationFormat>
  <Paragraphs>177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Java</vt:lpstr>
      <vt:lpstr>Quiz</vt:lpstr>
      <vt:lpstr>Variables</vt:lpstr>
      <vt:lpstr>Data Type</vt:lpstr>
      <vt:lpstr>Slide 5</vt:lpstr>
      <vt:lpstr>Primitive Data Types</vt:lpstr>
      <vt:lpstr> Variable Example Program Ex-1</vt:lpstr>
      <vt:lpstr>Slide 8</vt:lpstr>
      <vt:lpstr>Slide 9</vt:lpstr>
      <vt:lpstr>Slide 10</vt:lpstr>
      <vt:lpstr>Slide 11</vt:lpstr>
      <vt:lpstr>Slide 12</vt:lpstr>
      <vt:lpstr>Slide 13</vt:lpstr>
      <vt:lpstr>   </vt:lpstr>
      <vt:lpstr>Slide 15</vt:lpstr>
      <vt:lpstr>Slide 16</vt:lpstr>
      <vt:lpstr>Classes &amp; Objects</vt:lpstr>
      <vt:lpstr>Example program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student</dc:creator>
  <cp:lastModifiedBy>student</cp:lastModifiedBy>
  <cp:revision>25</cp:revision>
  <dcterms:created xsi:type="dcterms:W3CDTF">2018-12-12T04:34:52Z</dcterms:created>
  <dcterms:modified xsi:type="dcterms:W3CDTF">2018-12-21T04:15:26Z</dcterms:modified>
</cp:coreProperties>
</file>