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89" r:id="rId6"/>
    <p:sldId id="262" r:id="rId7"/>
    <p:sldId id="263" r:id="rId8"/>
    <p:sldId id="264" r:id="rId9"/>
    <p:sldId id="261" r:id="rId10"/>
    <p:sldId id="265" r:id="rId11"/>
    <p:sldId id="266" r:id="rId12"/>
    <p:sldId id="267" r:id="rId13"/>
    <p:sldId id="290" r:id="rId14"/>
    <p:sldId id="268" r:id="rId15"/>
    <p:sldId id="269" r:id="rId16"/>
    <p:sldId id="277" r:id="rId17"/>
    <p:sldId id="278" r:id="rId18"/>
    <p:sldId id="279" r:id="rId19"/>
    <p:sldId id="270" r:id="rId20"/>
    <p:sldId id="271" r:id="rId21"/>
    <p:sldId id="272" r:id="rId22"/>
    <p:sldId id="273" r:id="rId23"/>
    <p:sldId id="274" r:id="rId24"/>
    <p:sldId id="275" r:id="rId25"/>
    <p:sldId id="276" r:id="rId26"/>
    <p:sldId id="282" r:id="rId27"/>
    <p:sldId id="281" r:id="rId28"/>
    <p:sldId id="283" r:id="rId29"/>
    <p:sldId id="280" r:id="rId30"/>
    <p:sldId id="291" r:id="rId31"/>
    <p:sldId id="292" r:id="rId32"/>
    <p:sldId id="293" r:id="rId33"/>
    <p:sldId id="294" r:id="rId34"/>
    <p:sldId id="285" r:id="rId35"/>
    <p:sldId id="295" r:id="rId36"/>
    <p:sldId id="286" r:id="rId37"/>
    <p:sldId id="287" r:id="rId38"/>
    <p:sldId id="288" r:id="rId39"/>
    <p:sldId id="28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180CE-A985-40EB-867C-67162D5F23A1}" type="datetimeFigureOut">
              <a:rPr lang="en-US" smtClean="0"/>
              <a:t>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738E5B-A4A7-44A3-9469-2854B6ACDE07}" type="slidenum">
              <a:rPr lang="en-US" smtClean="0"/>
              <a:t>‹#›</a:t>
            </a:fld>
            <a:endParaRPr lang="en-US"/>
          </a:p>
        </p:txBody>
      </p:sp>
    </p:spTree>
    <p:extLst>
      <p:ext uri="{BB962C8B-B14F-4D97-AF65-F5344CB8AC3E}">
        <p14:creationId xmlns:p14="http://schemas.microsoft.com/office/powerpoint/2010/main" val="3291145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738E5B-A4A7-44A3-9469-2854B6ACDE07}" type="slidenum">
              <a:rPr lang="en-US" smtClean="0"/>
              <a:t>7</a:t>
            </a:fld>
            <a:endParaRPr lang="en-US"/>
          </a:p>
        </p:txBody>
      </p:sp>
    </p:spTree>
    <p:extLst>
      <p:ext uri="{BB962C8B-B14F-4D97-AF65-F5344CB8AC3E}">
        <p14:creationId xmlns:p14="http://schemas.microsoft.com/office/powerpoint/2010/main" val="217070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4AD1CF-2498-4DCD-9289-CE72CAA9FEC9}" type="slidenum">
              <a:rPr lang="en-US" smtClean="0"/>
              <a:t>16</a:t>
            </a:fld>
            <a:endParaRPr lang="en-US"/>
          </a:p>
        </p:txBody>
      </p:sp>
    </p:spTree>
    <p:extLst>
      <p:ext uri="{BB962C8B-B14F-4D97-AF65-F5344CB8AC3E}">
        <p14:creationId xmlns:p14="http://schemas.microsoft.com/office/powerpoint/2010/main" val="102298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2738E5B-A4A7-44A3-9469-2854B6ACDE07}" type="slidenum">
              <a:rPr lang="en-US" smtClean="0"/>
              <a:t>34</a:t>
            </a:fld>
            <a:endParaRPr lang="en-US"/>
          </a:p>
        </p:txBody>
      </p:sp>
    </p:spTree>
    <p:extLst>
      <p:ext uri="{BB962C8B-B14F-4D97-AF65-F5344CB8AC3E}">
        <p14:creationId xmlns:p14="http://schemas.microsoft.com/office/powerpoint/2010/main" val="359137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934242-912D-4D05-A458-162E9B7C7AD4}"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90937-352E-49C4-A0FF-9C58E3C42B1A}"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F0D29-33E5-48A3-8F11-360FF9530A77}"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86045-BDC0-40F0-87B3-89E16E180718}"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29ACB7-A4DD-4FB6-94E3-551232DBD341}" type="datetime1">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4F93DF-E871-4A46-82E9-D1EE5D961FF4}" type="datetime1">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C24634-0E7E-467F-AFBC-F77629772525}" type="datetime1">
              <a:rPr lang="en-US" smtClean="0"/>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FA2BE0-6610-40AA-B3A6-CC7485B7FDDE}" type="datetime1">
              <a:rPr lang="en-US" smtClean="0"/>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19DE4-F916-4950-8CB1-CF50F4379221}" type="datetime1">
              <a:rPr lang="en-US" smtClean="0"/>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703B67-0887-44D6-AC03-F1F70C6C3542}" type="datetime1">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D4CD5-AC97-4082-87B4-F1D3394FF059}" type="datetime1">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8214-C0B1-4EFB-9427-75A6E8557D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48482-3299-4DBE-8324-F953ECDBA9EF}" type="datetime1">
              <a:rPr lang="en-US" smtClean="0"/>
              <a:t>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8214-C0B1-4EFB-9427-75A6E8557D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checked-vs-unchecked-exceptions-in-jav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t>Exception handling</a:t>
            </a:r>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85800" y="0"/>
            <a:ext cx="7772400" cy="1428750"/>
          </a:xfrm>
          <a:noFill/>
          <a:ln/>
        </p:spPr>
        <p:txBody>
          <a:bodyPr>
            <a:normAutofit fontScale="90000"/>
          </a:bodyPr>
          <a:lstStyle/>
          <a:p>
            <a:r>
              <a:rPr lang="en-US"/>
              <a:t>Checked Exceptions vs. Unchecked Exceptions</a:t>
            </a:r>
            <a:endParaRPr lang="en-US" b="1"/>
          </a:p>
        </p:txBody>
      </p:sp>
      <p:sp>
        <p:nvSpPr>
          <p:cNvPr id="283651"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83652" name="Text Box 4"/>
          <p:cNvSpPr txBox="1">
            <a:spLocks noChangeArrowheads="1"/>
          </p:cNvSpPr>
          <p:nvPr/>
        </p:nvSpPr>
        <p:spPr bwMode="auto">
          <a:xfrm>
            <a:off x="381000" y="1981200"/>
            <a:ext cx="8534400" cy="2528888"/>
          </a:xfrm>
          <a:prstGeom prst="rect">
            <a:avLst/>
          </a:prstGeom>
          <a:noFill/>
          <a:ln w="12700">
            <a:noFill/>
            <a:miter lim="800000"/>
            <a:headEnd type="none" w="sm" len="sm"/>
            <a:tailEnd type="none" w="sm" len="sm"/>
          </a:ln>
          <a:effectLst/>
        </p:spPr>
        <p:txBody>
          <a:bodyPr>
            <a:spAutoFit/>
          </a:bodyPr>
          <a:lstStyle/>
          <a:p>
            <a:pPr>
              <a:spcBef>
                <a:spcPct val="50000"/>
              </a:spcBef>
            </a:pPr>
            <a:r>
              <a:rPr lang="en-US" sz="3200" u="sng">
                <a:cs typeface="Times New Roman" pitchFamily="18" charset="0"/>
              </a:rPr>
              <a:t>RuntimeException</a:t>
            </a:r>
            <a:r>
              <a:rPr lang="en-US" sz="3200">
                <a:cs typeface="Times New Roman" pitchFamily="18" charset="0"/>
              </a:rPr>
              <a:t>, </a:t>
            </a:r>
            <a:r>
              <a:rPr lang="en-US" sz="3200" u="sng">
                <a:cs typeface="Times New Roman" pitchFamily="18" charset="0"/>
              </a:rPr>
              <a:t>Error</a:t>
            </a:r>
            <a:r>
              <a:rPr lang="en-US" sz="3200">
                <a:cs typeface="Times New Roman" pitchFamily="18" charset="0"/>
              </a:rPr>
              <a:t> and their subclasses are known as </a:t>
            </a:r>
            <a:r>
              <a:rPr lang="en-US" sz="3200" i="1">
                <a:cs typeface="Times New Roman" pitchFamily="18" charset="0"/>
              </a:rPr>
              <a:t>unchecked</a:t>
            </a:r>
            <a:r>
              <a:rPr lang="en-US" sz="3200">
                <a:cs typeface="Times New Roman" pitchFamily="18" charset="0"/>
              </a:rPr>
              <a:t> </a:t>
            </a:r>
            <a:r>
              <a:rPr lang="en-US" sz="3200" i="1">
                <a:cs typeface="Times New Roman" pitchFamily="18" charset="0"/>
              </a:rPr>
              <a:t>exceptions</a:t>
            </a:r>
            <a:r>
              <a:rPr lang="en-US" sz="3200">
                <a:cs typeface="Times New Roman" pitchFamily="18" charset="0"/>
              </a:rPr>
              <a:t>. All other exceptions are known as </a:t>
            </a:r>
            <a:r>
              <a:rPr lang="en-US" sz="3200" i="1">
                <a:cs typeface="Times New Roman" pitchFamily="18" charset="0"/>
              </a:rPr>
              <a:t>checked exceptions</a:t>
            </a:r>
            <a:r>
              <a:rPr lang="en-US" sz="3200">
                <a:cs typeface="Times New Roman" pitchFamily="18" charset="0"/>
              </a:rPr>
              <a:t>, meaning that the compiler forces the programmer to check and deal with the exceptions.</a:t>
            </a:r>
            <a:r>
              <a:rPr lang="en-US" sz="3200">
                <a:latin typeface="Courier" pitchFamily="49" charset="0"/>
                <a:cs typeface="Times New Roman" pitchFamily="18" charset="0"/>
              </a:rPr>
              <a:t> </a:t>
            </a:r>
          </a:p>
        </p:txBody>
      </p:sp>
      <p:sp>
        <p:nvSpPr>
          <p:cNvPr id="2" name="Slide Number Placeholder 1"/>
          <p:cNvSpPr>
            <a:spLocks noGrp="1"/>
          </p:cNvSpPr>
          <p:nvPr>
            <p:ph type="sldNum" sz="quarter" idx="12"/>
          </p:nvPr>
        </p:nvSpPr>
        <p:spPr/>
        <p:txBody>
          <a:bodyPr/>
          <a:lstStyle/>
          <a:p>
            <a:fld id="{934A8214-C0B1-4EFB-9427-75A6E8557D00}"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762000" y="152400"/>
            <a:ext cx="7772400" cy="666750"/>
          </a:xfrm>
          <a:noFill/>
          <a:ln/>
        </p:spPr>
        <p:txBody>
          <a:bodyPr>
            <a:normAutofit fontScale="90000"/>
          </a:bodyPr>
          <a:lstStyle/>
          <a:p>
            <a:r>
              <a:rPr lang="en-US"/>
              <a:t>Unchecked Exceptions</a:t>
            </a:r>
            <a:endParaRPr lang="en-US" b="1"/>
          </a:p>
        </p:txBody>
      </p:sp>
      <p:sp>
        <p:nvSpPr>
          <p:cNvPr id="275459"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5460" name="Text Box 4"/>
          <p:cNvSpPr txBox="1">
            <a:spLocks noChangeArrowheads="1"/>
          </p:cNvSpPr>
          <p:nvPr/>
        </p:nvSpPr>
        <p:spPr bwMode="auto">
          <a:xfrm>
            <a:off x="304800" y="1066800"/>
            <a:ext cx="8610600" cy="4893647"/>
          </a:xfrm>
          <a:prstGeom prst="rect">
            <a:avLst/>
          </a:prstGeom>
          <a:noFill/>
          <a:ln w="12700">
            <a:noFill/>
            <a:miter lim="800000"/>
            <a:headEnd type="none" w="sm" len="sm"/>
            <a:tailEnd type="none" w="sm" len="sm"/>
          </a:ln>
          <a:effectLst/>
        </p:spPr>
        <p:txBody>
          <a:bodyPr wrap="square">
            <a:spAutoFit/>
          </a:bodyPr>
          <a:lstStyle/>
          <a:p>
            <a:pPr>
              <a:spcBef>
                <a:spcPct val="50000"/>
              </a:spcBef>
              <a:buFont typeface="Arial" pitchFamily="34" charset="0"/>
              <a:buChar char="•"/>
            </a:pPr>
            <a:r>
              <a:rPr lang="en-US" sz="2400" dirty="0">
                <a:cs typeface="Times New Roman" pitchFamily="18" charset="0"/>
              </a:rPr>
              <a:t>In most cases, unchecked exceptions reflect programming logic errors that are not recoverable. </a:t>
            </a:r>
            <a:endParaRPr lang="en-US" sz="2400" dirty="0" smtClean="0">
              <a:cs typeface="Times New Roman" pitchFamily="18" charset="0"/>
            </a:endParaRPr>
          </a:p>
          <a:p>
            <a:pPr lvl="1">
              <a:spcBef>
                <a:spcPct val="50000"/>
              </a:spcBef>
              <a:buFont typeface="Arial" pitchFamily="34" charset="0"/>
              <a:buChar char="•"/>
            </a:pPr>
            <a:r>
              <a:rPr lang="en-US" sz="2400" dirty="0" smtClean="0">
                <a:cs typeface="Times New Roman" pitchFamily="18" charset="0"/>
              </a:rPr>
              <a:t>For </a:t>
            </a:r>
            <a:r>
              <a:rPr lang="en-US" sz="2400" dirty="0">
                <a:cs typeface="Times New Roman" pitchFamily="18" charset="0"/>
              </a:rPr>
              <a:t>example, a </a:t>
            </a:r>
            <a:r>
              <a:rPr lang="en-US" sz="2400" u="sng" dirty="0" err="1">
                <a:cs typeface="Times New Roman" pitchFamily="18" charset="0"/>
              </a:rPr>
              <a:t>NullPointerException</a:t>
            </a:r>
            <a:r>
              <a:rPr lang="en-US" sz="2400" dirty="0">
                <a:cs typeface="Times New Roman" pitchFamily="18" charset="0"/>
              </a:rPr>
              <a:t> is thrown if you access an object through a reference variable before an object is assigned to it; </a:t>
            </a:r>
            <a:endParaRPr lang="en-US" sz="2400" dirty="0" smtClean="0">
              <a:cs typeface="Times New Roman" pitchFamily="18" charset="0"/>
            </a:endParaRPr>
          </a:p>
          <a:p>
            <a:pPr lvl="1">
              <a:spcBef>
                <a:spcPct val="50000"/>
              </a:spcBef>
              <a:buFont typeface="Arial" pitchFamily="34" charset="0"/>
              <a:buChar char="•"/>
            </a:pPr>
            <a:r>
              <a:rPr lang="en-US" sz="2400" dirty="0" smtClean="0">
                <a:cs typeface="Times New Roman" pitchFamily="18" charset="0"/>
              </a:rPr>
              <a:t>An </a:t>
            </a:r>
            <a:r>
              <a:rPr lang="en-US" sz="2400" u="sng" dirty="0" err="1">
                <a:cs typeface="Times New Roman" pitchFamily="18" charset="0"/>
              </a:rPr>
              <a:t>IndexOutOfBoundsException</a:t>
            </a:r>
            <a:r>
              <a:rPr lang="en-US" sz="2400" dirty="0">
                <a:cs typeface="Times New Roman" pitchFamily="18" charset="0"/>
              </a:rPr>
              <a:t> is thrown if you access an element in an array outside the bounds of the array. </a:t>
            </a:r>
            <a:endParaRPr lang="en-US" sz="2400" dirty="0" smtClean="0">
              <a:cs typeface="Times New Roman" pitchFamily="18" charset="0"/>
            </a:endParaRPr>
          </a:p>
          <a:p>
            <a:pPr>
              <a:spcBef>
                <a:spcPct val="50000"/>
              </a:spcBef>
              <a:buFont typeface="Arial" pitchFamily="34" charset="0"/>
              <a:buChar char="•"/>
            </a:pPr>
            <a:r>
              <a:rPr lang="en-US" sz="2400" dirty="0" smtClean="0">
                <a:cs typeface="Times New Roman" pitchFamily="18" charset="0"/>
              </a:rPr>
              <a:t>These </a:t>
            </a:r>
            <a:r>
              <a:rPr lang="en-US" sz="2400" dirty="0">
                <a:cs typeface="Times New Roman" pitchFamily="18" charset="0"/>
              </a:rPr>
              <a:t>are the logic errors that should be corrected in the program. Unchecked exceptions can occur anywhere in the program. </a:t>
            </a:r>
            <a:endParaRPr lang="en-US" sz="2400" dirty="0" smtClean="0">
              <a:cs typeface="Times New Roman" pitchFamily="18" charset="0"/>
            </a:endParaRPr>
          </a:p>
          <a:p>
            <a:pPr>
              <a:spcBef>
                <a:spcPct val="50000"/>
              </a:spcBef>
              <a:buFont typeface="Arial" pitchFamily="34" charset="0"/>
              <a:buChar char="•"/>
            </a:pPr>
            <a:r>
              <a:rPr lang="en-US" sz="2400" dirty="0" smtClean="0">
                <a:cs typeface="Times New Roman" pitchFamily="18" charset="0"/>
              </a:rPr>
              <a:t>To </a:t>
            </a:r>
            <a:r>
              <a:rPr lang="en-US" sz="2400" dirty="0">
                <a:cs typeface="Times New Roman" pitchFamily="18" charset="0"/>
              </a:rPr>
              <a:t>avoid cumbersome overuse of try-catch blocks, Java does not mandate you to write code to catch unchecked exceptions.</a:t>
            </a:r>
          </a:p>
        </p:txBody>
      </p:sp>
      <p:sp>
        <p:nvSpPr>
          <p:cNvPr id="2" name="Slide Number Placeholder 1"/>
          <p:cNvSpPr>
            <a:spLocks noGrp="1"/>
          </p:cNvSpPr>
          <p:nvPr>
            <p:ph type="sldNum" sz="quarter" idx="12"/>
          </p:nvPr>
        </p:nvSpPr>
        <p:spPr/>
        <p:txBody>
          <a:bodyPr/>
          <a:lstStyle/>
          <a:p>
            <a:fld id="{934A8214-C0B1-4EFB-9427-75A6E8557D00}"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7BD316D3-289C-4260-94CD-775695F4A214}" type="slidenum">
              <a:rPr lang="en-US"/>
              <a:pPr/>
              <a:t>12</a:t>
            </a:fld>
            <a:endParaRPr lang="en-US"/>
          </a:p>
        </p:txBody>
      </p:sp>
      <p:graphicFrame>
        <p:nvGraphicFramePr>
          <p:cNvPr id="289795" name="Object 3"/>
          <p:cNvGraphicFramePr>
            <a:graphicFrameLocks noChangeAspect="1"/>
          </p:cNvGraphicFramePr>
          <p:nvPr/>
        </p:nvGraphicFramePr>
        <p:xfrm>
          <a:off x="384175" y="990600"/>
          <a:ext cx="8447088" cy="5110163"/>
        </p:xfrm>
        <a:graphic>
          <a:graphicData uri="http://schemas.openxmlformats.org/presentationml/2006/ole">
            <mc:AlternateContent xmlns:mc="http://schemas.openxmlformats.org/markup-compatibility/2006">
              <mc:Choice xmlns:v="urn:schemas-microsoft-com:vml" Requires="v">
                <p:oleObj spid="_x0000_s4107" name="Picture" r:id="rId3" imgW="8077320" imgH="3657600" progId="Word.Picture.8">
                  <p:embed/>
                </p:oleObj>
              </mc:Choice>
              <mc:Fallback>
                <p:oleObj name="Picture" r:id="rId3" imgW="8077320" imgH="36576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1019" t="2000" r="31018" b="4500"/>
                      <a:stretch>
                        <a:fillRect/>
                      </a:stretch>
                    </p:blipFill>
                    <p:spPr bwMode="auto">
                      <a:xfrm>
                        <a:off x="384175" y="990600"/>
                        <a:ext cx="8447088" cy="51101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89794" name="Rectangle 2"/>
          <p:cNvSpPr>
            <a:spLocks noGrp="1" noChangeArrowheads="1"/>
          </p:cNvSpPr>
          <p:nvPr>
            <p:ph type="title"/>
          </p:nvPr>
        </p:nvSpPr>
        <p:spPr>
          <a:xfrm>
            <a:off x="304800" y="228600"/>
            <a:ext cx="8610600" cy="533400"/>
          </a:xfrm>
          <a:noFill/>
          <a:ln/>
        </p:spPr>
        <p:txBody>
          <a:bodyPr>
            <a:normAutofit fontScale="90000"/>
          </a:bodyPr>
          <a:lstStyle/>
          <a:p>
            <a:r>
              <a:rPr lang="en-US"/>
              <a:t>Checked or Unchecked Exceptions</a:t>
            </a:r>
            <a:endParaRPr lang="en-US" b="1"/>
          </a:p>
        </p:txBody>
      </p:sp>
      <p:sp>
        <p:nvSpPr>
          <p:cNvPr id="289796" name="Line 4"/>
          <p:cNvSpPr>
            <a:spLocks noChangeShapeType="1"/>
          </p:cNvSpPr>
          <p:nvPr/>
        </p:nvSpPr>
        <p:spPr bwMode="auto">
          <a:xfrm>
            <a:off x="5867400" y="1752600"/>
            <a:ext cx="0" cy="914400"/>
          </a:xfrm>
          <a:prstGeom prst="line">
            <a:avLst/>
          </a:prstGeom>
          <a:noFill/>
          <a:ln w="12700">
            <a:solidFill>
              <a:schemeClr val="tx1"/>
            </a:solidFill>
            <a:round/>
            <a:headEnd type="none" w="sm" len="sm"/>
            <a:tailEnd type="none" w="sm" len="sm"/>
          </a:ln>
          <a:effectLst/>
        </p:spPr>
        <p:txBody>
          <a:bodyPr/>
          <a:lstStyle/>
          <a:p>
            <a:endParaRPr lang="en-US"/>
          </a:p>
        </p:txBody>
      </p:sp>
      <p:sp>
        <p:nvSpPr>
          <p:cNvPr id="289797" name="Line 5"/>
          <p:cNvSpPr>
            <a:spLocks noChangeShapeType="1"/>
          </p:cNvSpPr>
          <p:nvPr/>
        </p:nvSpPr>
        <p:spPr bwMode="auto">
          <a:xfrm>
            <a:off x="5867400" y="17526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9799" name="Line 7"/>
          <p:cNvSpPr>
            <a:spLocks noChangeShapeType="1"/>
          </p:cNvSpPr>
          <p:nvPr/>
        </p:nvSpPr>
        <p:spPr bwMode="auto">
          <a:xfrm>
            <a:off x="5867400" y="44958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9800" name="Line 8"/>
          <p:cNvSpPr>
            <a:spLocks noChangeShapeType="1"/>
          </p:cNvSpPr>
          <p:nvPr/>
        </p:nvSpPr>
        <p:spPr bwMode="auto">
          <a:xfrm flipH="1" flipV="1">
            <a:off x="6096000" y="4343400"/>
            <a:ext cx="0" cy="457200"/>
          </a:xfrm>
          <a:prstGeom prst="line">
            <a:avLst/>
          </a:prstGeom>
          <a:noFill/>
          <a:ln w="12700">
            <a:solidFill>
              <a:schemeClr val="tx1"/>
            </a:solidFill>
            <a:round/>
            <a:headEnd type="none" w="sm" len="sm"/>
            <a:tailEnd type="stealth" w="sm" len="sm"/>
          </a:ln>
          <a:effectLst/>
        </p:spPr>
        <p:txBody>
          <a:bodyPr/>
          <a:lstStyle/>
          <a:p>
            <a:endParaRPr lang="en-US"/>
          </a:p>
        </p:txBody>
      </p:sp>
      <p:sp>
        <p:nvSpPr>
          <p:cNvPr id="289802" name="Line 10"/>
          <p:cNvSpPr>
            <a:spLocks noChangeShapeType="1"/>
          </p:cNvSpPr>
          <p:nvPr/>
        </p:nvSpPr>
        <p:spPr bwMode="auto">
          <a:xfrm>
            <a:off x="3352800" y="26670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9803" name="Line 11"/>
          <p:cNvSpPr>
            <a:spLocks noChangeShapeType="1"/>
          </p:cNvSpPr>
          <p:nvPr/>
        </p:nvSpPr>
        <p:spPr bwMode="auto">
          <a:xfrm>
            <a:off x="3352800" y="32766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9804" name="Line 12"/>
          <p:cNvSpPr>
            <a:spLocks noChangeShapeType="1"/>
          </p:cNvSpPr>
          <p:nvPr/>
        </p:nvSpPr>
        <p:spPr bwMode="auto">
          <a:xfrm>
            <a:off x="5867400" y="3276600"/>
            <a:ext cx="0" cy="1219200"/>
          </a:xfrm>
          <a:prstGeom prst="line">
            <a:avLst/>
          </a:prstGeom>
          <a:noFill/>
          <a:ln w="12700">
            <a:solidFill>
              <a:schemeClr val="tx1"/>
            </a:solidFill>
            <a:round/>
            <a:headEnd type="none" w="sm" len="sm"/>
            <a:tailEnd type="none" w="sm" len="sm"/>
          </a:ln>
          <a:effectLst/>
        </p:spPr>
        <p:txBody>
          <a:bodyPr/>
          <a:lstStyle/>
          <a:p>
            <a:endParaRPr lang="en-US"/>
          </a:p>
        </p:txBody>
      </p:sp>
      <p:sp>
        <p:nvSpPr>
          <p:cNvPr id="289805" name="Line 13"/>
          <p:cNvSpPr>
            <a:spLocks noChangeShapeType="1"/>
          </p:cNvSpPr>
          <p:nvPr/>
        </p:nvSpPr>
        <p:spPr bwMode="auto">
          <a:xfrm>
            <a:off x="3352800" y="2667000"/>
            <a:ext cx="0" cy="609600"/>
          </a:xfrm>
          <a:prstGeom prst="line">
            <a:avLst/>
          </a:prstGeom>
          <a:noFill/>
          <a:ln w="12700">
            <a:solidFill>
              <a:schemeClr val="tx1"/>
            </a:solidFill>
            <a:round/>
            <a:headEnd type="none" w="sm" len="sm"/>
            <a:tailEnd type="none" w="sm" len="sm"/>
          </a:ln>
          <a:effectLst/>
        </p:spPr>
        <p:txBody>
          <a:bodyPr/>
          <a:lstStyle/>
          <a:p>
            <a:endParaRPr lang="en-US"/>
          </a:p>
        </p:txBody>
      </p:sp>
      <p:sp>
        <p:nvSpPr>
          <p:cNvPr id="289807" name="Line 15"/>
          <p:cNvSpPr>
            <a:spLocks noChangeShapeType="1"/>
          </p:cNvSpPr>
          <p:nvPr/>
        </p:nvSpPr>
        <p:spPr bwMode="auto">
          <a:xfrm flipH="1" flipV="1">
            <a:off x="5562600" y="4953000"/>
            <a:ext cx="304800" cy="0"/>
          </a:xfrm>
          <a:prstGeom prst="line">
            <a:avLst/>
          </a:prstGeom>
          <a:noFill/>
          <a:ln w="12700">
            <a:solidFill>
              <a:schemeClr val="tx1"/>
            </a:solidFill>
            <a:round/>
            <a:headEnd type="none" w="sm" len="sm"/>
            <a:tailEnd type="stealth" w="sm" len="sm"/>
          </a:ln>
          <a:effectLst/>
        </p:spPr>
        <p:txBody>
          <a:bodyPr/>
          <a:lstStyle/>
          <a:p>
            <a:endParaRPr lang="en-US"/>
          </a:p>
        </p:txBody>
      </p:sp>
      <p:sp>
        <p:nvSpPr>
          <p:cNvPr id="289808" name="Text Box 16"/>
          <p:cNvSpPr txBox="1">
            <a:spLocks noChangeArrowheads="1"/>
          </p:cNvSpPr>
          <p:nvPr/>
        </p:nvSpPr>
        <p:spPr bwMode="auto">
          <a:xfrm>
            <a:off x="6705600" y="4876800"/>
            <a:ext cx="1676400" cy="51752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Unchecked exception.</a:t>
            </a:r>
          </a:p>
        </p:txBody>
      </p:sp>
      <p:sp>
        <p:nvSpPr>
          <p:cNvPr id="289809" name="Rectangle 17"/>
          <p:cNvSpPr>
            <a:spLocks noChangeArrowheads="1"/>
          </p:cNvSpPr>
          <p:nvPr/>
        </p:nvSpPr>
        <p:spPr bwMode="auto">
          <a:xfrm>
            <a:off x="2971800" y="2819400"/>
            <a:ext cx="3276600" cy="533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9810" name="Rectangle 18"/>
          <p:cNvSpPr>
            <a:spLocks noChangeArrowheads="1"/>
          </p:cNvSpPr>
          <p:nvPr/>
        </p:nvSpPr>
        <p:spPr bwMode="auto">
          <a:xfrm>
            <a:off x="6248400" y="2057400"/>
            <a:ext cx="2514600" cy="23622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9811" name="Rectangle 19"/>
          <p:cNvSpPr>
            <a:spLocks noChangeArrowheads="1"/>
          </p:cNvSpPr>
          <p:nvPr/>
        </p:nvSpPr>
        <p:spPr bwMode="auto">
          <a:xfrm>
            <a:off x="2971800" y="3962400"/>
            <a:ext cx="3276600" cy="2057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9808"/>
                                        </p:tgtEl>
                                        <p:attrNameLst>
                                          <p:attrName>style.visibility</p:attrName>
                                        </p:attrNameLst>
                                      </p:cBhvr>
                                      <p:to>
                                        <p:strVal val="visible"/>
                                      </p:to>
                                    </p:set>
                                    <p:anim calcmode="lin" valueType="num">
                                      <p:cBhvr additive="base">
                                        <p:cTn id="7" dur="500" fill="hold"/>
                                        <p:tgtEl>
                                          <p:spTgt spid="289808"/>
                                        </p:tgtEl>
                                        <p:attrNameLst>
                                          <p:attrName>ppt_x</p:attrName>
                                        </p:attrNameLst>
                                      </p:cBhvr>
                                      <p:tavLst>
                                        <p:tav tm="0">
                                          <p:val>
                                            <p:strVal val="0-#ppt_w/2"/>
                                          </p:val>
                                        </p:tav>
                                        <p:tav tm="100000">
                                          <p:val>
                                            <p:strVal val="#ppt_x"/>
                                          </p:val>
                                        </p:tav>
                                      </p:tavLst>
                                    </p:anim>
                                    <p:anim calcmode="lin" valueType="num">
                                      <p:cBhvr additive="base">
                                        <p:cTn id="8" dur="500" fill="hold"/>
                                        <p:tgtEl>
                                          <p:spTgt spid="28980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9810"/>
                                        </p:tgtEl>
                                        <p:attrNameLst>
                                          <p:attrName>style.visibility</p:attrName>
                                        </p:attrNameLst>
                                      </p:cBhvr>
                                      <p:to>
                                        <p:strVal val="visible"/>
                                      </p:to>
                                    </p:set>
                                    <p:anim calcmode="lin" valueType="num">
                                      <p:cBhvr additive="base">
                                        <p:cTn id="11" dur="500" fill="hold"/>
                                        <p:tgtEl>
                                          <p:spTgt spid="289810"/>
                                        </p:tgtEl>
                                        <p:attrNameLst>
                                          <p:attrName>ppt_x</p:attrName>
                                        </p:attrNameLst>
                                      </p:cBhvr>
                                      <p:tavLst>
                                        <p:tav tm="0">
                                          <p:val>
                                            <p:strVal val="0-#ppt_w/2"/>
                                          </p:val>
                                        </p:tav>
                                        <p:tav tm="100000">
                                          <p:val>
                                            <p:strVal val="#ppt_x"/>
                                          </p:val>
                                        </p:tav>
                                      </p:tavLst>
                                    </p:anim>
                                    <p:anim calcmode="lin" valueType="num">
                                      <p:cBhvr additive="base">
                                        <p:cTn id="12" dur="500" fill="hold"/>
                                        <p:tgtEl>
                                          <p:spTgt spid="2898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9809"/>
                                        </p:tgtEl>
                                        <p:attrNameLst>
                                          <p:attrName>style.visibility</p:attrName>
                                        </p:attrNameLst>
                                      </p:cBhvr>
                                      <p:to>
                                        <p:strVal val="visible"/>
                                      </p:to>
                                    </p:set>
                                    <p:anim calcmode="lin" valueType="num">
                                      <p:cBhvr additive="base">
                                        <p:cTn id="15" dur="500" fill="hold"/>
                                        <p:tgtEl>
                                          <p:spTgt spid="289809"/>
                                        </p:tgtEl>
                                        <p:attrNameLst>
                                          <p:attrName>ppt_x</p:attrName>
                                        </p:attrNameLst>
                                      </p:cBhvr>
                                      <p:tavLst>
                                        <p:tav tm="0">
                                          <p:val>
                                            <p:strVal val="0-#ppt_w/2"/>
                                          </p:val>
                                        </p:tav>
                                        <p:tav tm="100000">
                                          <p:val>
                                            <p:strVal val="#ppt_x"/>
                                          </p:val>
                                        </p:tav>
                                      </p:tavLst>
                                    </p:anim>
                                    <p:anim calcmode="lin" valueType="num">
                                      <p:cBhvr additive="base">
                                        <p:cTn id="16" dur="500" fill="hold"/>
                                        <p:tgtEl>
                                          <p:spTgt spid="28980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9811"/>
                                        </p:tgtEl>
                                        <p:attrNameLst>
                                          <p:attrName>style.visibility</p:attrName>
                                        </p:attrNameLst>
                                      </p:cBhvr>
                                      <p:to>
                                        <p:strVal val="visible"/>
                                      </p:to>
                                    </p:set>
                                    <p:anim calcmode="lin" valueType="num">
                                      <p:cBhvr additive="base">
                                        <p:cTn id="19" dur="500" fill="hold"/>
                                        <p:tgtEl>
                                          <p:spTgt spid="289811"/>
                                        </p:tgtEl>
                                        <p:attrNameLst>
                                          <p:attrName>ppt_x</p:attrName>
                                        </p:attrNameLst>
                                      </p:cBhvr>
                                      <p:tavLst>
                                        <p:tav tm="0">
                                          <p:val>
                                            <p:strVal val="0-#ppt_w/2"/>
                                          </p:val>
                                        </p:tav>
                                        <p:tav tm="100000">
                                          <p:val>
                                            <p:strVal val="#ppt_x"/>
                                          </p:val>
                                        </p:tav>
                                      </p:tavLst>
                                    </p:anim>
                                    <p:anim calcmode="lin" valueType="num">
                                      <p:cBhvr additive="base">
                                        <p:cTn id="20" dur="500" fill="hold"/>
                                        <p:tgtEl>
                                          <p:spTgt spid="289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8" grpId="0" animBg="1"/>
      <p:bldP spid="289809" grpId="0" animBg="1"/>
      <p:bldP spid="289810" grpId="0" animBg="1"/>
      <p:bldP spid="2898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Exception Keywords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4671402"/>
              </p:ext>
            </p:extLst>
          </p:nvPr>
        </p:nvGraphicFramePr>
        <p:xfrm>
          <a:off x="761999" y="1143001"/>
          <a:ext cx="7467600" cy="5065486"/>
        </p:xfrm>
        <a:graphic>
          <a:graphicData uri="http://schemas.openxmlformats.org/drawingml/2006/table">
            <a:tbl>
              <a:tblPr/>
              <a:tblGrid>
                <a:gridCol w="1219201"/>
                <a:gridCol w="6248399"/>
              </a:tblGrid>
              <a:tr h="319309">
                <a:tc>
                  <a:txBody>
                    <a:bodyPr/>
                    <a:lstStyle/>
                    <a:p>
                      <a:pPr algn="l" fontAlgn="t"/>
                      <a:r>
                        <a:rPr lang="en-US" sz="1600" dirty="0">
                          <a:solidFill>
                            <a:srgbClr val="000000"/>
                          </a:solidFill>
                          <a:effectLst/>
                          <a:latin typeface="times new roman"/>
                        </a:rPr>
                        <a:t>Keyword</a:t>
                      </a:r>
                    </a:p>
                  </a:txBody>
                  <a:tcPr marL="65912" marR="65912" marT="65912" marB="65912">
                    <a:lnL w="9525" cap="flat" cmpd="sng" algn="ctr">
                      <a:solidFill>
                        <a:srgbClr val="E02196"/>
                      </a:solidFill>
                      <a:prstDash val="solid"/>
                      <a:round/>
                      <a:headEnd type="none" w="med" len="med"/>
                      <a:tailEnd type="none" w="med" len="med"/>
                    </a:lnL>
                    <a:lnR w="9525" cap="flat" cmpd="sng" algn="ctr">
                      <a:solidFill>
                        <a:srgbClr val="E02196"/>
                      </a:solidFill>
                      <a:prstDash val="solid"/>
                      <a:round/>
                      <a:headEnd type="none" w="med" len="med"/>
                      <a:tailEnd type="none" w="med" len="med"/>
                    </a:lnR>
                    <a:lnT w="9525" cap="flat" cmpd="sng" algn="ctr">
                      <a:solidFill>
                        <a:srgbClr val="E021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a:rPr>
                        <a:t>Description</a:t>
                      </a:r>
                    </a:p>
                  </a:txBody>
                  <a:tcPr marL="65912" marR="65912" marT="65912" marB="65912">
                    <a:lnL w="9525" cap="flat" cmpd="sng" algn="ctr">
                      <a:solidFill>
                        <a:srgbClr val="E02196"/>
                      </a:solidFill>
                      <a:prstDash val="solid"/>
                      <a:round/>
                      <a:headEnd type="none" w="med" len="med"/>
                      <a:tailEnd type="none" w="med" len="med"/>
                    </a:lnL>
                    <a:lnR w="9525" cap="flat" cmpd="sng" algn="ctr">
                      <a:solidFill>
                        <a:srgbClr val="E02196"/>
                      </a:solidFill>
                      <a:prstDash val="solid"/>
                      <a:round/>
                      <a:headEnd type="none" w="med" len="med"/>
                      <a:tailEnd type="none" w="med" len="med"/>
                    </a:lnR>
                    <a:lnT w="9525" cap="flat" cmpd="sng" algn="ctr">
                      <a:solidFill>
                        <a:srgbClr val="E021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41774">
                <a:tc>
                  <a:txBody>
                    <a:bodyPr/>
                    <a:lstStyle/>
                    <a:p>
                      <a:pPr algn="l" fontAlgn="t"/>
                      <a:r>
                        <a:rPr lang="en-US" sz="1600" dirty="0">
                          <a:solidFill>
                            <a:srgbClr val="000000"/>
                          </a:solidFill>
                          <a:effectLst/>
                          <a:latin typeface="verdana"/>
                        </a:rPr>
                        <a:t>try</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a:rPr>
                        <a:t>The "try" keyword is used to specify a block where we should place exception code. The try block must be followed by either catch or finally. It means, we can't use try block alone.</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41774">
                <a:tc>
                  <a:txBody>
                    <a:bodyPr/>
                    <a:lstStyle/>
                    <a:p>
                      <a:pPr algn="l" fontAlgn="t"/>
                      <a:r>
                        <a:rPr lang="en-US" sz="1600">
                          <a:solidFill>
                            <a:srgbClr val="000000"/>
                          </a:solidFill>
                          <a:effectLst/>
                          <a:latin typeface="verdana"/>
                        </a:rPr>
                        <a:t>catch</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a:rPr>
                        <a:t>The "catch" block is used to handle the exception. It must be preceded by try block which means we can't use catch block alone. It can be followed by finally block later.</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3435">
                <a:tc>
                  <a:txBody>
                    <a:bodyPr/>
                    <a:lstStyle/>
                    <a:p>
                      <a:pPr algn="l" fontAlgn="t"/>
                      <a:r>
                        <a:rPr lang="en-US" sz="1600">
                          <a:solidFill>
                            <a:srgbClr val="000000"/>
                          </a:solidFill>
                          <a:effectLst/>
                          <a:latin typeface="verdana"/>
                        </a:rPr>
                        <a:t>finally</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a:rPr>
                        <a:t>The "finally" block is used to execute the important code of the program. It is executed whether an exception is handled or not.</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5098">
                <a:tc>
                  <a:txBody>
                    <a:bodyPr/>
                    <a:lstStyle/>
                    <a:p>
                      <a:pPr algn="l" fontAlgn="t"/>
                      <a:r>
                        <a:rPr lang="en-US" sz="1600">
                          <a:solidFill>
                            <a:srgbClr val="000000"/>
                          </a:solidFill>
                          <a:effectLst/>
                          <a:latin typeface="verdana"/>
                        </a:rPr>
                        <a:t>throw</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a:rPr>
                        <a:t>The "throw" keyword is used to throw an exception.</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41774">
                <a:tc>
                  <a:txBody>
                    <a:bodyPr/>
                    <a:lstStyle/>
                    <a:p>
                      <a:pPr algn="l" fontAlgn="t"/>
                      <a:r>
                        <a:rPr lang="en-US" sz="1600">
                          <a:solidFill>
                            <a:srgbClr val="000000"/>
                          </a:solidFill>
                          <a:effectLst/>
                          <a:latin typeface="verdana"/>
                        </a:rPr>
                        <a:t>throws</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a:rPr>
                        <a:t>The "throws" keyword is used to declare exceptions. It doesn't throw an exception. It specifies that there may occur an exception in the method. It is always used with method signature.</a:t>
                      </a:r>
                    </a:p>
                  </a:txBody>
                  <a:tcPr marL="43941" marR="43941" marT="43941" marB="43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2"/>
          </p:nvPr>
        </p:nvSpPr>
        <p:spPr/>
        <p:txBody>
          <a:bodyPr/>
          <a:lstStyle/>
          <a:p>
            <a:fld id="{934A8214-C0B1-4EFB-9427-75A6E8557D00}" type="slidenum">
              <a:rPr lang="en-US" smtClean="0"/>
              <a:t>13</a:t>
            </a:fld>
            <a:endParaRPr lang="en-US"/>
          </a:p>
        </p:txBody>
      </p:sp>
    </p:spTree>
    <p:extLst>
      <p:ext uri="{BB962C8B-B14F-4D97-AF65-F5344CB8AC3E}">
        <p14:creationId xmlns:p14="http://schemas.microsoft.com/office/powerpoint/2010/main" val="1102572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dirty="0" smtClean="0"/>
              <a:t>Declaring and Catching Exceptions</a:t>
            </a:r>
            <a:endParaRPr lang="en-US" dirty="0"/>
          </a:p>
        </p:txBody>
      </p:sp>
      <p:pic>
        <p:nvPicPr>
          <p:cNvPr id="5" name="Content Placeholder 4" descr="download.jpg"/>
          <p:cNvPicPr>
            <a:picLocks noGrp="1" noChangeAspect="1"/>
          </p:cNvPicPr>
          <p:nvPr>
            <p:ph idx="1"/>
          </p:nvPr>
        </p:nvPicPr>
        <p:blipFill>
          <a:blip r:embed="rId2" cstate="print"/>
          <a:stretch>
            <a:fillRect/>
          </a:stretch>
        </p:blipFill>
        <p:spPr>
          <a:xfrm>
            <a:off x="457200" y="1066800"/>
            <a:ext cx="6797263" cy="4851792"/>
          </a:xfrm>
        </p:spPr>
      </p:pic>
      <p:sp>
        <p:nvSpPr>
          <p:cNvPr id="5122" name="AutoShape 2" descr="Image result for try catch block java pp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p:cNvSpPr>
            <a:spLocks noGrp="1"/>
          </p:cNvSpPr>
          <p:nvPr>
            <p:ph type="sldNum" sz="quarter" idx="12"/>
          </p:nvPr>
        </p:nvSpPr>
        <p:spPr/>
        <p:txBody>
          <a:bodyPr/>
          <a:lstStyle/>
          <a:p>
            <a:fld id="{934A8214-C0B1-4EFB-9427-75A6E8557D00}"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subTitle" idx="1"/>
          </p:nvPr>
        </p:nvSpPr>
        <p:spPr/>
        <p:txBody>
          <a:bodyPr/>
          <a:lstStyle/>
          <a:p>
            <a:pPr eaLnBrk="1" hangingPunct="1"/>
            <a:endParaRPr lang="en-US" altLang="en-US" smtClean="0"/>
          </a:p>
        </p:txBody>
      </p:sp>
      <p:pic>
        <p:nvPicPr>
          <p:cNvPr id="21507" name="Picture 5"/>
          <p:cNvPicPr>
            <a:picLocks noChangeAspect="1" noChangeArrowheads="1"/>
          </p:cNvPicPr>
          <p:nvPr/>
        </p:nvPicPr>
        <p:blipFill>
          <a:blip r:embed="rId2" cstate="print"/>
          <a:srcRect/>
          <a:stretch>
            <a:fillRect/>
          </a:stretch>
        </p:blipFill>
        <p:spPr bwMode="auto">
          <a:xfrm>
            <a:off x="471488" y="1066800"/>
            <a:ext cx="8223250" cy="4895850"/>
          </a:xfrm>
          <a:prstGeom prst="rect">
            <a:avLst/>
          </a:prstGeom>
          <a:noFill/>
          <a:ln w="9525">
            <a:noFill/>
            <a:miter lim="800000"/>
            <a:headEnd/>
            <a:tailEnd/>
          </a:ln>
          <a:effectLst/>
        </p:spPr>
      </p:pic>
      <p:sp>
        <p:nvSpPr>
          <p:cNvPr id="21508" name="Title 1"/>
          <p:cNvSpPr txBox="1">
            <a:spLocks/>
          </p:cNvSpPr>
          <p:nvPr/>
        </p:nvSpPr>
        <p:spPr bwMode="auto">
          <a:xfrm>
            <a:off x="11113" y="0"/>
            <a:ext cx="9144000" cy="981075"/>
          </a:xfrm>
          <a:prstGeom prst="rect">
            <a:avLst/>
          </a:prstGeom>
          <a:noFill/>
          <a:ln w="9525">
            <a:noFill/>
            <a:miter lim="800000"/>
            <a:headEnd/>
            <a:tailEnd/>
          </a:ln>
        </p:spPr>
        <p:txBody>
          <a:bodyPr anchor="ctr"/>
          <a:lstStyle/>
          <a:p>
            <a:pPr algn="ctr"/>
            <a:r>
              <a:rPr lang="en-US" altLang="en-US" sz="4400" b="1">
                <a:latin typeface="Calibri" pitchFamily="34" charset="0"/>
              </a:rPr>
              <a:t>try, catch and finally Block</a:t>
            </a:r>
            <a:endParaRPr lang="en-IN" altLang="en-US" sz="4400" b="1">
              <a:solidFill>
                <a:srgbClr val="002060"/>
              </a:solidFill>
              <a:latin typeface="Calibri" pitchFamily="34" charset="0"/>
            </a:endParaRPr>
          </a:p>
        </p:txBody>
      </p:sp>
      <p:sp>
        <p:nvSpPr>
          <p:cNvPr id="2" name="Slide Number Placeholder 1"/>
          <p:cNvSpPr>
            <a:spLocks noGrp="1"/>
          </p:cNvSpPr>
          <p:nvPr>
            <p:ph type="sldNum" sz="quarter" idx="12"/>
          </p:nvPr>
        </p:nvSpPr>
        <p:spPr/>
        <p:txBody>
          <a:bodyPr/>
          <a:lstStyle/>
          <a:p>
            <a:fld id="{934A8214-C0B1-4EFB-9427-75A6E8557D00}"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subTitle" idx="1"/>
          </p:nvPr>
        </p:nvSpPr>
        <p:spPr>
          <a:xfrm>
            <a:off x="152400" y="1006475"/>
            <a:ext cx="8839200" cy="4343400"/>
          </a:xfrm>
        </p:spPr>
        <p:txBody>
          <a:bodyPr>
            <a:normAutofit lnSpcReduction="10000"/>
          </a:bodyPr>
          <a:lstStyle/>
          <a:p>
            <a:pPr marL="533400" indent="-533400" algn="just" eaLnBrk="1" hangingPunct="1">
              <a:lnSpc>
                <a:spcPct val="90000"/>
              </a:lnSpc>
              <a:buFontTx/>
              <a:buChar char="•"/>
            </a:pPr>
            <a:r>
              <a:rPr lang="en-US" altLang="en-US" sz="2400" dirty="0" smtClean="0">
                <a:solidFill>
                  <a:schemeClr val="tx1"/>
                </a:solidFill>
                <a:latin typeface="Calibri" pitchFamily="34" charset="0"/>
              </a:rPr>
              <a:t>The program code that is most likely to create exceptions is kept in the try block, which is followed by the catch block to handle the exception. </a:t>
            </a:r>
          </a:p>
          <a:p>
            <a:pPr marL="533400" indent="-533400" algn="just" eaLnBrk="1" hangingPunct="1">
              <a:lnSpc>
                <a:spcPct val="90000"/>
              </a:lnSpc>
              <a:buFontTx/>
              <a:buChar char="•"/>
            </a:pPr>
            <a:r>
              <a:rPr lang="en-US" altLang="en-US" sz="2400" dirty="0" smtClean="0">
                <a:solidFill>
                  <a:schemeClr val="tx1"/>
                </a:solidFill>
                <a:latin typeface="Calibri" pitchFamily="34" charset="0"/>
              </a:rPr>
              <a:t>In normal execution, the statements are executed and if there are no exceptions, the program flow goes to the code line after the catch blocks. </a:t>
            </a:r>
          </a:p>
          <a:p>
            <a:pPr marL="533400" indent="-533400" algn="just" eaLnBrk="1" hangingPunct="1">
              <a:lnSpc>
                <a:spcPct val="90000"/>
              </a:lnSpc>
              <a:buFontTx/>
              <a:buChar char="•"/>
            </a:pPr>
            <a:r>
              <a:rPr lang="en-US" altLang="en-US" sz="2400" dirty="0" smtClean="0">
                <a:solidFill>
                  <a:schemeClr val="tx1"/>
                </a:solidFill>
                <a:latin typeface="Calibri" pitchFamily="34" charset="0"/>
              </a:rPr>
              <a:t>However, if there is an exception, an exception object is thrown from the try block. </a:t>
            </a:r>
          </a:p>
          <a:p>
            <a:pPr marL="533400" indent="-533400" algn="just" eaLnBrk="1" hangingPunct="1">
              <a:lnSpc>
                <a:spcPct val="90000"/>
              </a:lnSpc>
              <a:buFontTx/>
              <a:buChar char="•"/>
            </a:pPr>
            <a:r>
              <a:rPr lang="en-US" altLang="en-US" sz="2400" dirty="0" smtClean="0">
                <a:solidFill>
                  <a:schemeClr val="tx1"/>
                </a:solidFill>
                <a:latin typeface="Calibri" pitchFamily="34" charset="0"/>
              </a:rPr>
              <a:t>Its data members keep the information about the </a:t>
            </a:r>
            <a:r>
              <a:rPr lang="en-US" altLang="en-US" sz="2400" i="1" dirty="0" smtClean="0">
                <a:solidFill>
                  <a:schemeClr val="tx1"/>
                </a:solidFill>
                <a:latin typeface="Calibri" pitchFamily="34" charset="0"/>
              </a:rPr>
              <a:t>type </a:t>
            </a:r>
            <a:r>
              <a:rPr lang="en-US" altLang="en-US" sz="2400" dirty="0" smtClean="0">
                <a:solidFill>
                  <a:schemeClr val="tx1"/>
                </a:solidFill>
                <a:latin typeface="Calibri" pitchFamily="34" charset="0"/>
              </a:rPr>
              <a:t>of</a:t>
            </a:r>
          </a:p>
          <a:p>
            <a:pPr marL="533400" indent="-533400" algn="just" eaLnBrk="1" hangingPunct="1">
              <a:lnSpc>
                <a:spcPct val="90000"/>
              </a:lnSpc>
            </a:pPr>
            <a:r>
              <a:rPr lang="en-US" altLang="en-US" sz="2400" dirty="0" smtClean="0">
                <a:solidFill>
                  <a:schemeClr val="tx1"/>
                </a:solidFill>
                <a:latin typeface="Calibri" pitchFamily="34" charset="0"/>
              </a:rPr>
              <a:t>        exception thrown. </a:t>
            </a:r>
          </a:p>
          <a:p>
            <a:pPr marL="533400" indent="-533400" algn="just" eaLnBrk="1" hangingPunct="1">
              <a:lnSpc>
                <a:spcPct val="90000"/>
              </a:lnSpc>
              <a:buFontTx/>
              <a:buChar char="•"/>
            </a:pPr>
            <a:r>
              <a:rPr lang="en-US" altLang="en-US" sz="2400" dirty="0" smtClean="0">
                <a:solidFill>
                  <a:schemeClr val="tx1"/>
                </a:solidFill>
                <a:latin typeface="Calibri" pitchFamily="34" charset="0"/>
              </a:rPr>
              <a:t>The program flow comes out of the try block and searches for an appropriate catch block with the same </a:t>
            </a:r>
            <a:r>
              <a:rPr lang="en-US" altLang="en-US" sz="2400" i="1" dirty="0" smtClean="0">
                <a:solidFill>
                  <a:schemeClr val="tx1"/>
                </a:solidFill>
                <a:latin typeface="Calibri" pitchFamily="34" charset="0"/>
              </a:rPr>
              <a:t>type </a:t>
            </a:r>
            <a:r>
              <a:rPr lang="en-US" altLang="en-US" sz="2400" dirty="0" smtClean="0">
                <a:solidFill>
                  <a:schemeClr val="tx1"/>
                </a:solidFill>
                <a:latin typeface="Calibri" pitchFamily="34" charset="0"/>
              </a:rPr>
              <a:t>as its argument.</a:t>
            </a:r>
          </a:p>
        </p:txBody>
      </p:sp>
      <p:sp>
        <p:nvSpPr>
          <p:cNvPr id="20483" name="Title 1"/>
          <p:cNvSpPr txBox="1">
            <a:spLocks/>
          </p:cNvSpPr>
          <p:nvPr/>
        </p:nvSpPr>
        <p:spPr bwMode="auto">
          <a:xfrm>
            <a:off x="11113" y="0"/>
            <a:ext cx="9144000" cy="981075"/>
          </a:xfrm>
          <a:prstGeom prst="rect">
            <a:avLst/>
          </a:prstGeom>
          <a:solidFill>
            <a:srgbClr val="00B0F0"/>
          </a:solidFill>
          <a:ln w="9525">
            <a:noFill/>
            <a:miter lim="800000"/>
            <a:headEnd/>
            <a:tailEnd/>
          </a:ln>
        </p:spPr>
        <p:txBody>
          <a:bodyPr anchor="ctr"/>
          <a:lstStyle/>
          <a:p>
            <a:pPr algn="ctr"/>
            <a:r>
              <a:rPr lang="en-US" altLang="en-US" sz="4400" b="1">
                <a:latin typeface="Calibri" pitchFamily="34" charset="0"/>
              </a:rPr>
              <a:t>try {} Block</a:t>
            </a:r>
            <a:endParaRPr lang="en-IN" altLang="en-US" sz="4400" b="1">
              <a:solidFill>
                <a:srgbClr val="002060"/>
              </a:solidFill>
              <a:latin typeface="Calibri" pitchFamily="34" charset="0"/>
            </a:endParaRPr>
          </a:p>
        </p:txBody>
      </p:sp>
      <p:sp>
        <p:nvSpPr>
          <p:cNvPr id="2" name="Slide Number Placeholder 1"/>
          <p:cNvSpPr>
            <a:spLocks noGrp="1"/>
          </p:cNvSpPr>
          <p:nvPr>
            <p:ph type="sldNum" sz="quarter" idx="12"/>
          </p:nvPr>
        </p:nvSpPr>
        <p:spPr/>
        <p:txBody>
          <a:bodyPr/>
          <a:lstStyle/>
          <a:p>
            <a:fld id="{934A8214-C0B1-4EFB-9427-75A6E8557D00}"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subTitle" idx="1"/>
          </p:nvPr>
        </p:nvSpPr>
        <p:spPr>
          <a:xfrm>
            <a:off x="152400" y="990600"/>
            <a:ext cx="8839200" cy="3124200"/>
          </a:xfrm>
        </p:spPr>
        <p:txBody>
          <a:bodyPr/>
          <a:lstStyle/>
          <a:p>
            <a:pPr marL="533400" indent="-533400" algn="just" eaLnBrk="1" hangingPunct="1">
              <a:lnSpc>
                <a:spcPct val="90000"/>
              </a:lnSpc>
              <a:buFontTx/>
              <a:buChar char="•"/>
            </a:pPr>
            <a:r>
              <a:rPr lang="en-US" altLang="en-US" sz="2400" dirty="0" smtClean="0">
                <a:solidFill>
                  <a:schemeClr val="tx1"/>
                </a:solidFill>
                <a:latin typeface="Calibri" pitchFamily="34" charset="0"/>
              </a:rPr>
              <a:t>A catch block is meant to catch the exception if the </a:t>
            </a:r>
            <a:r>
              <a:rPr lang="en-US" altLang="en-US" sz="2400" i="1" dirty="0" smtClean="0">
                <a:solidFill>
                  <a:schemeClr val="tx1"/>
                </a:solidFill>
                <a:latin typeface="Calibri" pitchFamily="34" charset="0"/>
              </a:rPr>
              <a:t>type </a:t>
            </a:r>
            <a:r>
              <a:rPr lang="en-US" altLang="en-US" sz="2400" dirty="0" smtClean="0">
                <a:solidFill>
                  <a:schemeClr val="tx1"/>
                </a:solidFill>
                <a:latin typeface="Calibri" pitchFamily="34" charset="0"/>
              </a:rPr>
              <a:t>of its argument matches with the </a:t>
            </a:r>
            <a:r>
              <a:rPr lang="en-US" altLang="en-US" sz="2400" i="1" dirty="0" smtClean="0">
                <a:solidFill>
                  <a:schemeClr val="tx1"/>
                </a:solidFill>
                <a:latin typeface="Calibri" pitchFamily="34" charset="0"/>
              </a:rPr>
              <a:t>type </a:t>
            </a:r>
            <a:r>
              <a:rPr lang="en-US" altLang="en-US" sz="2400" dirty="0" smtClean="0">
                <a:solidFill>
                  <a:schemeClr val="tx1"/>
                </a:solidFill>
                <a:latin typeface="Calibri" pitchFamily="34" charset="0"/>
              </a:rPr>
              <a:t>of exception thrown.</a:t>
            </a:r>
          </a:p>
          <a:p>
            <a:pPr marL="533400" indent="-533400" algn="just" eaLnBrk="1" hangingPunct="1">
              <a:lnSpc>
                <a:spcPct val="90000"/>
              </a:lnSpc>
              <a:buFontTx/>
              <a:buChar char="•"/>
            </a:pPr>
            <a:r>
              <a:rPr lang="en-US" altLang="en-US" sz="2400" dirty="0" smtClean="0">
                <a:solidFill>
                  <a:schemeClr val="tx1"/>
                </a:solidFill>
                <a:latin typeface="Calibri" pitchFamily="34" charset="0"/>
              </a:rPr>
              <a:t>If the </a:t>
            </a:r>
            <a:r>
              <a:rPr lang="en-US" altLang="en-US" sz="2400" i="1" dirty="0" smtClean="0">
                <a:solidFill>
                  <a:schemeClr val="tx1"/>
                </a:solidFill>
                <a:latin typeface="Calibri" pitchFamily="34" charset="0"/>
              </a:rPr>
              <a:t>type </a:t>
            </a:r>
            <a:r>
              <a:rPr lang="en-US" altLang="en-US" sz="2400" dirty="0" smtClean="0">
                <a:solidFill>
                  <a:schemeClr val="tx1"/>
                </a:solidFill>
                <a:latin typeface="Calibri" pitchFamily="34" charset="0"/>
              </a:rPr>
              <a:t>of exception does not match the </a:t>
            </a:r>
            <a:r>
              <a:rPr lang="en-US" altLang="en-US" sz="2400" i="1" dirty="0" smtClean="0">
                <a:solidFill>
                  <a:schemeClr val="tx1"/>
                </a:solidFill>
                <a:latin typeface="Calibri" pitchFamily="34" charset="0"/>
              </a:rPr>
              <a:t>type </a:t>
            </a:r>
            <a:r>
              <a:rPr lang="en-US" altLang="en-US" sz="2400" dirty="0" smtClean="0">
                <a:solidFill>
                  <a:schemeClr val="tx1"/>
                </a:solidFill>
                <a:latin typeface="Calibri" pitchFamily="34" charset="0"/>
              </a:rPr>
              <a:t>of the first catch block, the program flow checks the other catch blocks one by one. </a:t>
            </a:r>
          </a:p>
          <a:p>
            <a:pPr marL="533400" indent="-533400" algn="just" eaLnBrk="1" hangingPunct="1">
              <a:lnSpc>
                <a:spcPct val="90000"/>
              </a:lnSpc>
              <a:buFontTx/>
              <a:buChar char="•"/>
            </a:pPr>
            <a:r>
              <a:rPr lang="en-US" altLang="en-US" sz="2400" dirty="0" smtClean="0">
                <a:solidFill>
                  <a:schemeClr val="tx1"/>
                </a:solidFill>
                <a:latin typeface="Calibri" pitchFamily="34" charset="0"/>
              </a:rPr>
              <a:t>If the </a:t>
            </a:r>
            <a:r>
              <a:rPr lang="en-US" altLang="en-US" sz="2400" i="1" dirty="0" smtClean="0">
                <a:solidFill>
                  <a:schemeClr val="tx1"/>
                </a:solidFill>
                <a:latin typeface="Calibri" pitchFamily="34" charset="0"/>
              </a:rPr>
              <a:t>type </a:t>
            </a:r>
            <a:r>
              <a:rPr lang="en-US" altLang="en-US" sz="2400" dirty="0" smtClean="0">
                <a:solidFill>
                  <a:schemeClr val="tx1"/>
                </a:solidFill>
                <a:latin typeface="Calibri" pitchFamily="34" charset="0"/>
              </a:rPr>
              <a:t>of a catch block matches, its statements are executed. </a:t>
            </a:r>
          </a:p>
          <a:p>
            <a:pPr marL="533400" indent="-533400" algn="just" eaLnBrk="1" hangingPunct="1">
              <a:lnSpc>
                <a:spcPct val="90000"/>
              </a:lnSpc>
              <a:buFontTx/>
              <a:buChar char="•"/>
            </a:pPr>
            <a:r>
              <a:rPr lang="en-US" altLang="en-US" sz="2400" dirty="0" smtClean="0">
                <a:solidFill>
                  <a:schemeClr val="tx1"/>
                </a:solidFill>
                <a:latin typeface="Calibri" pitchFamily="34" charset="0"/>
              </a:rPr>
              <a:t>If none matches, the program flow records the </a:t>
            </a:r>
            <a:r>
              <a:rPr lang="en-US" altLang="en-US" sz="2400" i="1" dirty="0" smtClean="0">
                <a:solidFill>
                  <a:schemeClr val="tx1"/>
                </a:solidFill>
                <a:latin typeface="Calibri" pitchFamily="34" charset="0"/>
              </a:rPr>
              <a:t>type </a:t>
            </a:r>
            <a:r>
              <a:rPr lang="en-US" altLang="en-US" sz="2400" dirty="0" smtClean="0">
                <a:solidFill>
                  <a:schemeClr val="tx1"/>
                </a:solidFill>
                <a:latin typeface="Calibri" pitchFamily="34" charset="0"/>
              </a:rPr>
              <a:t>of exception, executes the finally block, and terminates the program.</a:t>
            </a:r>
          </a:p>
        </p:txBody>
      </p:sp>
      <p:sp>
        <p:nvSpPr>
          <p:cNvPr id="22531" name="Title 1"/>
          <p:cNvSpPr txBox="1">
            <a:spLocks/>
          </p:cNvSpPr>
          <p:nvPr/>
        </p:nvSpPr>
        <p:spPr bwMode="auto">
          <a:xfrm>
            <a:off x="11113" y="0"/>
            <a:ext cx="9144000" cy="981075"/>
          </a:xfrm>
          <a:prstGeom prst="rect">
            <a:avLst/>
          </a:prstGeom>
          <a:solidFill>
            <a:srgbClr val="00B0F0"/>
          </a:solidFill>
          <a:ln w="9525">
            <a:noFill/>
            <a:miter lim="800000"/>
            <a:headEnd/>
            <a:tailEnd/>
          </a:ln>
        </p:spPr>
        <p:txBody>
          <a:bodyPr anchor="ctr"/>
          <a:lstStyle/>
          <a:p>
            <a:pPr algn="ctr"/>
            <a:r>
              <a:rPr lang="en-US" altLang="en-US" sz="4400" b="1">
                <a:latin typeface="Calibri" pitchFamily="34" charset="0"/>
              </a:rPr>
              <a:t>catch {} Block</a:t>
            </a:r>
            <a:endParaRPr lang="en-IN" altLang="en-US" sz="4400" b="1">
              <a:solidFill>
                <a:srgbClr val="002060"/>
              </a:solidFill>
              <a:latin typeface="Calibri" pitchFamily="34" charset="0"/>
            </a:endParaRPr>
          </a:p>
        </p:txBody>
      </p:sp>
      <p:sp>
        <p:nvSpPr>
          <p:cNvPr id="2" name="Slide Number Placeholder 1"/>
          <p:cNvSpPr>
            <a:spLocks noGrp="1"/>
          </p:cNvSpPr>
          <p:nvPr>
            <p:ph type="sldNum" sz="quarter" idx="12"/>
          </p:nvPr>
        </p:nvSpPr>
        <p:spPr/>
        <p:txBody>
          <a:bodyPr/>
          <a:lstStyle/>
          <a:p>
            <a:fld id="{934A8214-C0B1-4EFB-9427-75A6E8557D00}"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subTitle" idx="1"/>
          </p:nvPr>
        </p:nvSpPr>
        <p:spPr>
          <a:xfrm>
            <a:off x="76200" y="1017588"/>
            <a:ext cx="8991600" cy="3429000"/>
          </a:xfrm>
        </p:spPr>
        <p:txBody>
          <a:bodyPr/>
          <a:lstStyle/>
          <a:p>
            <a:pPr marL="533400" indent="-533400" algn="just" eaLnBrk="1" hangingPunct="1">
              <a:lnSpc>
                <a:spcPct val="90000"/>
              </a:lnSpc>
              <a:buFontTx/>
              <a:buChar char="•"/>
            </a:pPr>
            <a:r>
              <a:rPr lang="en-US" altLang="en-US" sz="2400" dirty="0" smtClean="0">
                <a:solidFill>
                  <a:schemeClr val="tx1"/>
                </a:solidFill>
                <a:latin typeface="Calibri" pitchFamily="34" charset="0"/>
              </a:rPr>
              <a:t>This is the block of statements that is always executed even when there is an exceptional condition, which may or may not have been caught or dealt with. </a:t>
            </a:r>
          </a:p>
          <a:p>
            <a:pPr marL="533400" indent="-533400" algn="just" eaLnBrk="1" hangingPunct="1">
              <a:lnSpc>
                <a:spcPct val="90000"/>
              </a:lnSpc>
              <a:buFontTx/>
              <a:buChar char="•"/>
            </a:pPr>
            <a:r>
              <a:rPr lang="en-US" altLang="en-US" sz="2400" dirty="0" smtClean="0">
                <a:solidFill>
                  <a:schemeClr val="tx1"/>
                </a:solidFill>
                <a:latin typeface="Calibri" pitchFamily="34" charset="0"/>
              </a:rPr>
              <a:t>Thus, finally block can be used as a tool for the clean up operations and for recovering the memory resources. </a:t>
            </a:r>
          </a:p>
          <a:p>
            <a:pPr marL="533400" indent="-533400" algn="just" eaLnBrk="1" hangingPunct="1">
              <a:lnSpc>
                <a:spcPct val="90000"/>
              </a:lnSpc>
              <a:buFontTx/>
              <a:buChar char="•"/>
            </a:pPr>
            <a:r>
              <a:rPr lang="en-US" altLang="en-US" sz="2400" dirty="0" smtClean="0">
                <a:solidFill>
                  <a:schemeClr val="tx1"/>
                </a:solidFill>
                <a:latin typeface="Calibri" pitchFamily="34" charset="0"/>
              </a:rPr>
              <a:t>For this, the resources should be closed in the finally block. </a:t>
            </a:r>
          </a:p>
          <a:p>
            <a:pPr marL="533400" indent="-533400" algn="just" eaLnBrk="1" hangingPunct="1">
              <a:lnSpc>
                <a:spcPct val="90000"/>
              </a:lnSpc>
              <a:buFontTx/>
              <a:buChar char="•"/>
            </a:pPr>
            <a:r>
              <a:rPr lang="en-US" altLang="en-US" sz="2400" dirty="0" smtClean="0">
                <a:solidFill>
                  <a:schemeClr val="tx1"/>
                </a:solidFill>
                <a:latin typeface="Calibri" pitchFamily="34" charset="0"/>
              </a:rPr>
              <a:t>This will also guard against situations when the closing operations are bypassed by statements such as continue, break, or return.</a:t>
            </a:r>
          </a:p>
        </p:txBody>
      </p:sp>
      <p:sp>
        <p:nvSpPr>
          <p:cNvPr id="24579" name="Title 1"/>
          <p:cNvSpPr txBox="1">
            <a:spLocks/>
          </p:cNvSpPr>
          <p:nvPr/>
        </p:nvSpPr>
        <p:spPr bwMode="auto">
          <a:xfrm>
            <a:off x="11113" y="0"/>
            <a:ext cx="9144000" cy="981075"/>
          </a:xfrm>
          <a:prstGeom prst="rect">
            <a:avLst/>
          </a:prstGeom>
          <a:solidFill>
            <a:srgbClr val="00B0F0"/>
          </a:solidFill>
          <a:ln w="9525">
            <a:noFill/>
            <a:miter lim="800000"/>
            <a:headEnd/>
            <a:tailEnd/>
          </a:ln>
        </p:spPr>
        <p:txBody>
          <a:bodyPr anchor="ctr"/>
          <a:lstStyle/>
          <a:p>
            <a:pPr algn="ctr"/>
            <a:r>
              <a:rPr lang="en-US" altLang="en-US" sz="4400" b="1">
                <a:latin typeface="Calibri" pitchFamily="34" charset="0"/>
              </a:rPr>
              <a:t>finally {} Block</a:t>
            </a:r>
            <a:endParaRPr lang="en-IN" altLang="en-US" sz="4400" b="1">
              <a:solidFill>
                <a:srgbClr val="002060"/>
              </a:solidFill>
              <a:latin typeface="Calibri" pitchFamily="34" charset="0"/>
            </a:endParaRPr>
          </a:p>
        </p:txBody>
      </p:sp>
      <p:sp>
        <p:nvSpPr>
          <p:cNvPr id="2" name="Slide Number Placeholder 1"/>
          <p:cNvSpPr>
            <a:spLocks noGrp="1"/>
          </p:cNvSpPr>
          <p:nvPr>
            <p:ph type="sldNum" sz="quarter" idx="12"/>
          </p:nvPr>
        </p:nvSpPr>
        <p:spPr/>
        <p:txBody>
          <a:bodyPr/>
          <a:lstStyle/>
          <a:p>
            <a:fld id="{934A8214-C0B1-4EFB-9427-75A6E8557D00}"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C5AB459E-A563-4392-A43B-9462F627E63F}" type="slidenum">
              <a:rPr lang="en-US"/>
              <a:pPr/>
              <a:t>19</a:t>
            </a:fld>
            <a:endParaRPr lang="en-US"/>
          </a:p>
        </p:txBody>
      </p:sp>
      <p:sp>
        <p:nvSpPr>
          <p:cNvPr id="291842"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184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1850" name="Rectangle 10"/>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a:solidFill>
                  <a:schemeClr val="bg2"/>
                </a:solidFill>
                <a:latin typeface="Courier New" pitchFamily="49" charset="0"/>
              </a:rPr>
              <a:t>try {  </a:t>
            </a:r>
          </a:p>
          <a:p>
            <a:pPr>
              <a:lnSpc>
                <a:spcPct val="80000"/>
              </a:lnSpc>
              <a:buFont typeface="Monotype Sorts" pitchFamily="2" charset="2"/>
              <a:buNone/>
            </a:pPr>
            <a:r>
              <a:rPr lang="en-US" sz="2400">
                <a:solidFill>
                  <a:schemeClr val="bg2"/>
                </a:solidFill>
                <a:latin typeface="Courier New" pitchFamily="49" charset="0"/>
              </a:rPr>
              <a:t>  statements;</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catch(TheException ex) { </a:t>
            </a:r>
          </a:p>
          <a:p>
            <a:pPr>
              <a:lnSpc>
                <a:spcPct val="80000"/>
              </a:lnSpc>
              <a:buFont typeface="Monotype Sorts" pitchFamily="2" charset="2"/>
              <a:buNone/>
            </a:pPr>
            <a:r>
              <a:rPr lang="en-US" sz="2400">
                <a:solidFill>
                  <a:schemeClr val="bg2"/>
                </a:solidFill>
                <a:latin typeface="Courier New" pitchFamily="49" charset="0"/>
              </a:rPr>
              <a:t>  handling ex;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finally { </a:t>
            </a:r>
          </a:p>
          <a:p>
            <a:pPr>
              <a:lnSpc>
                <a:spcPct val="80000"/>
              </a:lnSpc>
              <a:buFont typeface="Monotype Sorts" pitchFamily="2" charset="2"/>
              <a:buNone/>
            </a:pPr>
            <a:r>
              <a:rPr lang="en-US" sz="2400">
                <a:solidFill>
                  <a:schemeClr val="bg2"/>
                </a:solidFill>
                <a:latin typeface="Courier New" pitchFamily="49" charset="0"/>
              </a:rPr>
              <a:t>  finalStatements;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endParaRPr lang="en-US" sz="2400">
              <a:solidFill>
                <a:schemeClr val="bg2"/>
              </a:solidFill>
              <a:latin typeface="Courier New" pitchFamily="49" charset="0"/>
            </a:endParaRPr>
          </a:p>
          <a:p>
            <a:pPr>
              <a:lnSpc>
                <a:spcPct val="80000"/>
              </a:lnSpc>
              <a:buFont typeface="Monotype Sorts" pitchFamily="2" charset="2"/>
              <a:buNone/>
            </a:pPr>
            <a:r>
              <a:rPr lang="en-US" sz="2400">
                <a:solidFill>
                  <a:schemeClr val="bg2"/>
                </a:solidFill>
                <a:latin typeface="Courier New" pitchFamily="49" charset="0"/>
              </a:rPr>
              <a:t>Next statement;</a:t>
            </a:r>
          </a:p>
        </p:txBody>
      </p:sp>
      <p:sp>
        <p:nvSpPr>
          <p:cNvPr id="291846" name="Rectangle 6"/>
          <p:cNvSpPr>
            <a:spLocks noChangeArrowheads="1"/>
          </p:cNvSpPr>
          <p:nvPr/>
        </p:nvSpPr>
        <p:spPr bwMode="auto">
          <a:xfrm>
            <a:off x="609600" y="2286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1847" name="AutoShape 7"/>
          <p:cNvSpPr>
            <a:spLocks noChangeArrowheads="1"/>
          </p:cNvSpPr>
          <p:nvPr/>
        </p:nvSpPr>
        <p:spPr bwMode="auto">
          <a:xfrm>
            <a:off x="5715000" y="8937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 </a:t>
            </a:r>
            <a:r>
              <a:rPr lang="en-US" dirty="0" smtClean="0"/>
              <a:t>Exceptions</a:t>
            </a:r>
            <a:endParaRPr lang="en-US" dirty="0"/>
          </a:p>
        </p:txBody>
      </p:sp>
      <p:sp>
        <p:nvSpPr>
          <p:cNvPr id="3" name="Content Placeholder 2"/>
          <p:cNvSpPr>
            <a:spLocks noGrp="1"/>
          </p:cNvSpPr>
          <p:nvPr>
            <p:ph idx="1"/>
          </p:nvPr>
        </p:nvSpPr>
        <p:spPr/>
        <p:txBody>
          <a:bodyPr/>
          <a:lstStyle/>
          <a:p>
            <a:r>
              <a:rPr lang="en-US" dirty="0"/>
              <a:t>An exception is an unwanted or unexpected event, which occurs during the execution of a program</a:t>
            </a:r>
            <a:r>
              <a:rPr lang="en-US" dirty="0" smtClean="0"/>
              <a:t>. </a:t>
            </a:r>
          </a:p>
          <a:p>
            <a:r>
              <a:rPr lang="en-US" dirty="0" smtClean="0"/>
              <a:t>When </a:t>
            </a:r>
            <a:r>
              <a:rPr lang="en-US" dirty="0"/>
              <a:t>an </a:t>
            </a:r>
            <a:r>
              <a:rPr lang="en-US" b="1" dirty="0"/>
              <a:t>Exception</a:t>
            </a:r>
            <a:r>
              <a:rPr lang="en-US" dirty="0"/>
              <a:t> occurs the normal flow of the program is disrupted and the program/Application terminates abnormally, which is not recommended, therefore, these exceptions are to be handled.</a:t>
            </a:r>
          </a:p>
        </p:txBody>
      </p:sp>
      <p:sp>
        <p:nvSpPr>
          <p:cNvPr id="4" name="Slide Number Placeholder 3"/>
          <p:cNvSpPr>
            <a:spLocks noGrp="1"/>
          </p:cNvSpPr>
          <p:nvPr>
            <p:ph type="sldNum" sz="quarter" idx="12"/>
          </p:nvPr>
        </p:nvSpPr>
        <p:spPr/>
        <p:txBody>
          <a:bodyPr/>
          <a:lstStyle/>
          <a:p>
            <a:fld id="{934A8214-C0B1-4EFB-9427-75A6E8557D00}"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0FBDBA2-A163-4B02-9BEA-F823AE2B5A94}" type="slidenum">
              <a:rPr lang="en-US"/>
              <a:pPr/>
              <a:t>20</a:t>
            </a:fld>
            <a:endParaRPr lang="en-US"/>
          </a:p>
        </p:txBody>
      </p:sp>
      <p:sp>
        <p:nvSpPr>
          <p:cNvPr id="292866"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2867"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2868" name="Rectangle 4"/>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dirty="0">
                <a:solidFill>
                  <a:schemeClr val="bg2"/>
                </a:solidFill>
                <a:latin typeface="Courier New" pitchFamily="49" charset="0"/>
              </a:rPr>
              <a:t>try {  </a:t>
            </a:r>
          </a:p>
          <a:p>
            <a:pPr>
              <a:lnSpc>
                <a:spcPct val="80000"/>
              </a:lnSpc>
              <a:buFont typeface="Monotype Sorts" pitchFamily="2" charset="2"/>
              <a:buNone/>
            </a:pPr>
            <a:r>
              <a:rPr lang="en-US" sz="2400" dirty="0">
                <a:solidFill>
                  <a:schemeClr val="bg2"/>
                </a:solidFill>
                <a:latin typeface="Courier New" pitchFamily="49" charset="0"/>
              </a:rPr>
              <a:t>  statements;</a:t>
            </a:r>
          </a:p>
          <a:p>
            <a:pPr>
              <a:lnSpc>
                <a:spcPct val="80000"/>
              </a:lnSpc>
              <a:buFont typeface="Monotype Sorts" pitchFamily="2" charset="2"/>
              <a:buNone/>
            </a:pPr>
            <a:r>
              <a:rPr lang="en-US" sz="2400" dirty="0">
                <a:solidFill>
                  <a:schemeClr val="bg2"/>
                </a:solidFill>
                <a:latin typeface="Courier New" pitchFamily="49" charset="0"/>
              </a:rPr>
              <a:t>}</a:t>
            </a:r>
          </a:p>
          <a:p>
            <a:pPr>
              <a:lnSpc>
                <a:spcPct val="80000"/>
              </a:lnSpc>
              <a:buFont typeface="Monotype Sorts" pitchFamily="2" charset="2"/>
              <a:buNone/>
            </a:pPr>
            <a:r>
              <a:rPr lang="en-US" sz="2400" dirty="0">
                <a:solidFill>
                  <a:schemeClr val="bg2"/>
                </a:solidFill>
                <a:latin typeface="Courier New" pitchFamily="49" charset="0"/>
              </a:rPr>
              <a:t>catch(</a:t>
            </a:r>
            <a:r>
              <a:rPr lang="en-US" sz="2400" dirty="0" err="1">
                <a:solidFill>
                  <a:schemeClr val="bg2"/>
                </a:solidFill>
                <a:latin typeface="Courier New" pitchFamily="49" charset="0"/>
              </a:rPr>
              <a:t>TheException</a:t>
            </a:r>
            <a:r>
              <a:rPr lang="en-US" sz="2400" dirty="0">
                <a:solidFill>
                  <a:schemeClr val="bg2"/>
                </a:solidFill>
                <a:latin typeface="Courier New" pitchFamily="49" charset="0"/>
              </a:rPr>
              <a:t> ex) { </a:t>
            </a:r>
          </a:p>
          <a:p>
            <a:pPr>
              <a:lnSpc>
                <a:spcPct val="80000"/>
              </a:lnSpc>
              <a:buFont typeface="Monotype Sorts" pitchFamily="2" charset="2"/>
              <a:buNone/>
            </a:pPr>
            <a:r>
              <a:rPr lang="en-US" sz="2400" dirty="0">
                <a:solidFill>
                  <a:schemeClr val="bg2"/>
                </a:solidFill>
                <a:latin typeface="Courier New" pitchFamily="49" charset="0"/>
              </a:rPr>
              <a:t>  handling ex; </a:t>
            </a:r>
          </a:p>
          <a:p>
            <a:pPr>
              <a:lnSpc>
                <a:spcPct val="80000"/>
              </a:lnSpc>
              <a:buFont typeface="Monotype Sorts" pitchFamily="2" charset="2"/>
              <a:buNone/>
            </a:pPr>
            <a:r>
              <a:rPr lang="en-US" sz="2400" dirty="0">
                <a:solidFill>
                  <a:schemeClr val="bg2"/>
                </a:solidFill>
                <a:latin typeface="Courier New" pitchFamily="49" charset="0"/>
              </a:rPr>
              <a:t>}</a:t>
            </a:r>
          </a:p>
          <a:p>
            <a:pPr>
              <a:lnSpc>
                <a:spcPct val="80000"/>
              </a:lnSpc>
              <a:buFont typeface="Monotype Sorts" pitchFamily="2" charset="2"/>
              <a:buNone/>
            </a:pPr>
            <a:r>
              <a:rPr lang="en-US" sz="2400" dirty="0">
                <a:solidFill>
                  <a:schemeClr val="bg2"/>
                </a:solidFill>
                <a:latin typeface="Courier New" pitchFamily="49" charset="0"/>
              </a:rPr>
              <a:t>finally { </a:t>
            </a:r>
          </a:p>
          <a:p>
            <a:pPr>
              <a:lnSpc>
                <a:spcPct val="80000"/>
              </a:lnSpc>
              <a:buFont typeface="Monotype Sorts" pitchFamily="2" charset="2"/>
              <a:buNone/>
            </a:pPr>
            <a:r>
              <a:rPr lang="en-US" sz="2400" dirty="0">
                <a:solidFill>
                  <a:schemeClr val="bg2"/>
                </a:solidFill>
                <a:latin typeface="Courier New" pitchFamily="49" charset="0"/>
              </a:rPr>
              <a:t>  </a:t>
            </a:r>
            <a:r>
              <a:rPr lang="en-US" sz="2400" dirty="0" err="1">
                <a:solidFill>
                  <a:schemeClr val="bg2"/>
                </a:solidFill>
                <a:latin typeface="Courier New" pitchFamily="49" charset="0"/>
              </a:rPr>
              <a:t>finalStatements</a:t>
            </a:r>
            <a:r>
              <a:rPr lang="en-US" sz="2400" dirty="0">
                <a:solidFill>
                  <a:schemeClr val="bg2"/>
                </a:solidFill>
                <a:latin typeface="Courier New" pitchFamily="49" charset="0"/>
              </a:rPr>
              <a:t>; </a:t>
            </a:r>
          </a:p>
          <a:p>
            <a:pPr>
              <a:lnSpc>
                <a:spcPct val="80000"/>
              </a:lnSpc>
              <a:buFont typeface="Monotype Sorts" pitchFamily="2" charset="2"/>
              <a:buNone/>
            </a:pPr>
            <a:r>
              <a:rPr lang="en-US" sz="2400" dirty="0">
                <a:solidFill>
                  <a:schemeClr val="bg2"/>
                </a:solidFill>
                <a:latin typeface="Courier New" pitchFamily="49" charset="0"/>
              </a:rPr>
              <a:t>}</a:t>
            </a:r>
          </a:p>
          <a:p>
            <a:pPr>
              <a:lnSpc>
                <a:spcPct val="80000"/>
              </a:lnSpc>
              <a:buFont typeface="Monotype Sorts" pitchFamily="2" charset="2"/>
              <a:buNone/>
            </a:pPr>
            <a:endParaRPr lang="en-US" sz="2400" dirty="0">
              <a:solidFill>
                <a:schemeClr val="bg2"/>
              </a:solidFill>
              <a:latin typeface="Courier New" pitchFamily="49" charset="0"/>
            </a:endParaRPr>
          </a:p>
          <a:p>
            <a:pPr>
              <a:lnSpc>
                <a:spcPct val="80000"/>
              </a:lnSpc>
              <a:buFont typeface="Monotype Sorts" pitchFamily="2" charset="2"/>
              <a:buNone/>
            </a:pPr>
            <a:r>
              <a:rPr lang="en-US" sz="2400" dirty="0">
                <a:solidFill>
                  <a:schemeClr val="bg2"/>
                </a:solidFill>
                <a:latin typeface="Courier New" pitchFamily="49" charset="0"/>
              </a:rPr>
              <a:t>Next statement;</a:t>
            </a:r>
          </a:p>
        </p:txBody>
      </p:sp>
      <p:sp>
        <p:nvSpPr>
          <p:cNvPr id="292870" name="AutoShape 6"/>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67EDC01-8FA8-4B41-910C-584258EAD5AD}" type="slidenum">
              <a:rPr lang="en-US"/>
              <a:pPr/>
              <a:t>21</a:t>
            </a:fld>
            <a:endParaRPr lang="en-US"/>
          </a:p>
        </p:txBody>
      </p:sp>
      <p:sp>
        <p:nvSpPr>
          <p:cNvPr id="29389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3891"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3892" name="Rectangle 4"/>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a:solidFill>
                  <a:schemeClr val="bg2"/>
                </a:solidFill>
                <a:latin typeface="Courier New" pitchFamily="49" charset="0"/>
              </a:rPr>
              <a:t>try {  </a:t>
            </a:r>
          </a:p>
          <a:p>
            <a:pPr>
              <a:lnSpc>
                <a:spcPct val="80000"/>
              </a:lnSpc>
              <a:buFont typeface="Monotype Sorts" pitchFamily="2" charset="2"/>
              <a:buNone/>
            </a:pPr>
            <a:r>
              <a:rPr lang="en-US" sz="2400">
                <a:solidFill>
                  <a:schemeClr val="bg2"/>
                </a:solidFill>
                <a:latin typeface="Courier New" pitchFamily="49" charset="0"/>
              </a:rPr>
              <a:t>  statements;</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catch(TheException ex) { </a:t>
            </a:r>
          </a:p>
          <a:p>
            <a:pPr>
              <a:lnSpc>
                <a:spcPct val="80000"/>
              </a:lnSpc>
              <a:buFont typeface="Monotype Sorts" pitchFamily="2" charset="2"/>
              <a:buNone/>
            </a:pPr>
            <a:r>
              <a:rPr lang="en-US" sz="2400">
                <a:solidFill>
                  <a:schemeClr val="bg2"/>
                </a:solidFill>
                <a:latin typeface="Courier New" pitchFamily="49" charset="0"/>
              </a:rPr>
              <a:t>  handling ex;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finally { </a:t>
            </a:r>
          </a:p>
          <a:p>
            <a:pPr>
              <a:lnSpc>
                <a:spcPct val="80000"/>
              </a:lnSpc>
              <a:buFont typeface="Monotype Sorts" pitchFamily="2" charset="2"/>
              <a:buNone/>
            </a:pPr>
            <a:r>
              <a:rPr lang="en-US" sz="2400">
                <a:solidFill>
                  <a:schemeClr val="bg2"/>
                </a:solidFill>
                <a:latin typeface="Courier New" pitchFamily="49" charset="0"/>
              </a:rPr>
              <a:t>  finalStatements;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endParaRPr lang="en-US" sz="2400">
              <a:solidFill>
                <a:schemeClr val="bg2"/>
              </a:solidFill>
              <a:latin typeface="Courier New" pitchFamily="49" charset="0"/>
            </a:endParaRPr>
          </a:p>
          <a:p>
            <a:pPr>
              <a:lnSpc>
                <a:spcPct val="80000"/>
              </a:lnSpc>
              <a:buFont typeface="Monotype Sorts" pitchFamily="2" charset="2"/>
              <a:buNone/>
            </a:pPr>
            <a:r>
              <a:rPr lang="en-US" sz="2400">
                <a:solidFill>
                  <a:schemeClr val="bg2"/>
                </a:solidFill>
                <a:latin typeface="Courier New" pitchFamily="49" charset="0"/>
              </a:rPr>
              <a:t>Next statement;</a:t>
            </a:r>
          </a:p>
        </p:txBody>
      </p:sp>
      <p:sp>
        <p:nvSpPr>
          <p:cNvPr id="293893" name="AutoShape 5"/>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Next statement in the method is executed</a:t>
            </a:r>
          </a:p>
        </p:txBody>
      </p:sp>
      <p:sp>
        <p:nvSpPr>
          <p:cNvPr id="293894" name="Rectangle 6"/>
          <p:cNvSpPr>
            <a:spLocks noChangeArrowheads="1"/>
          </p:cNvSpPr>
          <p:nvPr/>
        </p:nvSpPr>
        <p:spPr bwMode="auto">
          <a:xfrm>
            <a:off x="381000" y="55626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44453D1-AFB5-4FB1-AB46-DE427A4D3FA2}" type="slidenum">
              <a:rPr lang="en-US"/>
              <a:pPr/>
              <a:t>22</a:t>
            </a:fld>
            <a:endParaRPr lang="en-US"/>
          </a:p>
        </p:txBody>
      </p:sp>
      <p:sp>
        <p:nvSpPr>
          <p:cNvPr id="29491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4915"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4916"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294917" name="Rectangle 5"/>
          <p:cNvSpPr>
            <a:spLocks noChangeArrowheads="1"/>
          </p:cNvSpPr>
          <p:nvPr/>
        </p:nvSpPr>
        <p:spPr bwMode="auto">
          <a:xfrm>
            <a:off x="609600" y="2057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4918" name="AutoShape 6"/>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2E068C4-5D93-48A4-9561-1754AEB28613}" type="slidenum">
              <a:rPr lang="en-US"/>
              <a:pPr/>
              <a:t>23</a:t>
            </a:fld>
            <a:endParaRPr lang="en-US"/>
          </a:p>
        </p:txBody>
      </p:sp>
      <p:sp>
        <p:nvSpPr>
          <p:cNvPr id="29901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9011"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9012"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299013" name="Rectangle 5"/>
          <p:cNvSpPr>
            <a:spLocks noChangeArrowheads="1"/>
          </p:cNvSpPr>
          <p:nvPr/>
        </p:nvSpPr>
        <p:spPr bwMode="auto">
          <a:xfrm>
            <a:off x="609600" y="32004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9014" name="AutoShape 6"/>
          <p:cNvSpPr>
            <a:spLocks noChangeArrowheads="1"/>
          </p:cNvSpPr>
          <p:nvPr/>
        </p:nvSpPr>
        <p:spPr bwMode="auto">
          <a:xfrm>
            <a:off x="5715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304FA26-5AE3-426A-8854-DBC7A963C401}" type="slidenum">
              <a:rPr lang="en-US"/>
              <a:pPr/>
              <a:t>24</a:t>
            </a:fld>
            <a:endParaRPr lang="en-US"/>
          </a:p>
        </p:txBody>
      </p:sp>
      <p:sp>
        <p:nvSpPr>
          <p:cNvPr id="30003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0035"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0036"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300037" name="Rectangle 5"/>
          <p:cNvSpPr>
            <a:spLocks noChangeArrowheads="1"/>
          </p:cNvSpPr>
          <p:nvPr/>
        </p:nvSpPr>
        <p:spPr bwMode="auto">
          <a:xfrm>
            <a:off x="685800" y="41910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0038" name="AutoShape 6"/>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08C090E-F904-464C-9F17-E9584CBE0A34}" type="slidenum">
              <a:rPr lang="en-US"/>
              <a:pPr/>
              <a:t>25</a:t>
            </a:fld>
            <a:endParaRPr lang="en-US"/>
          </a:p>
        </p:txBody>
      </p:sp>
      <p:sp>
        <p:nvSpPr>
          <p:cNvPr id="301058"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1059"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1060"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301061" name="Rectangle 5"/>
          <p:cNvSpPr>
            <a:spLocks noChangeArrowheads="1"/>
          </p:cNvSpPr>
          <p:nvPr/>
        </p:nvSpPr>
        <p:spPr bwMode="auto">
          <a:xfrm>
            <a:off x="381000" y="50292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1062" name="AutoShape 6"/>
          <p:cNvSpPr>
            <a:spLocks noChangeArrowheads="1"/>
          </p:cNvSpPr>
          <p:nvPr/>
        </p:nvSpPr>
        <p:spPr bwMode="auto">
          <a:xfrm>
            <a:off x="5715000" y="13716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7791"/>
          </a:xfrm>
        </p:spPr>
        <p:txBody>
          <a:bodyPr/>
          <a:lstStyle/>
          <a:p>
            <a:r>
              <a:rPr lang="en-US" dirty="0" smtClean="0"/>
              <a:t>Program Example -1 </a:t>
            </a:r>
            <a:endParaRPr lang="en-US" dirty="0"/>
          </a:p>
        </p:txBody>
      </p:sp>
      <p:sp>
        <p:nvSpPr>
          <p:cNvPr id="3" name="Content Placeholder 2"/>
          <p:cNvSpPr>
            <a:spLocks noGrp="1"/>
          </p:cNvSpPr>
          <p:nvPr>
            <p:ph idx="1"/>
          </p:nvPr>
        </p:nvSpPr>
        <p:spPr>
          <a:xfrm>
            <a:off x="0" y="762000"/>
            <a:ext cx="9144000" cy="6032695"/>
          </a:xfrm>
        </p:spPr>
        <p:txBody>
          <a:bodyPr>
            <a:normAutofit/>
          </a:bodyPr>
          <a:lstStyle/>
          <a:p>
            <a:pPr>
              <a:buNone/>
            </a:pPr>
            <a:r>
              <a:rPr lang="en-US" dirty="0" smtClean="0"/>
              <a:t>import java.io.*;</a:t>
            </a:r>
          </a:p>
          <a:p>
            <a:pPr>
              <a:buNone/>
            </a:pPr>
            <a:r>
              <a:rPr lang="en-US" dirty="0" smtClean="0"/>
              <a:t>public class </a:t>
            </a:r>
            <a:r>
              <a:rPr lang="en-US" dirty="0" err="1" smtClean="0"/>
              <a:t>Unchecked_Demo</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r>
              <a:rPr lang="en-US" dirty="0" err="1" smtClean="0"/>
              <a:t>int</a:t>
            </a:r>
            <a:r>
              <a:rPr lang="en-US" dirty="0" smtClean="0"/>
              <a:t> num[] = {1, 2, 3, 4};</a:t>
            </a:r>
          </a:p>
          <a:p>
            <a:pPr>
              <a:buNone/>
            </a:pPr>
            <a:r>
              <a:rPr lang="en-US" dirty="0" smtClean="0"/>
              <a:t>	          </a:t>
            </a:r>
            <a:r>
              <a:rPr lang="en-US" dirty="0" err="1" smtClean="0"/>
              <a:t>System.out.println</a:t>
            </a:r>
            <a:r>
              <a:rPr lang="en-US" dirty="0" smtClean="0"/>
              <a:t>(num[5]);</a:t>
            </a:r>
          </a:p>
          <a:p>
            <a:pPr>
              <a:buNone/>
            </a:pPr>
            <a:r>
              <a:rPr lang="en-US" dirty="0" smtClean="0"/>
              <a:t>	          </a:t>
            </a:r>
            <a:r>
              <a:rPr lang="en-US" dirty="0" err="1" smtClean="0"/>
              <a:t>System.out.println</a:t>
            </a:r>
            <a:r>
              <a:rPr lang="en-US" dirty="0" smtClean="0"/>
              <a:t>("</a:t>
            </a:r>
            <a:r>
              <a:rPr lang="en-US" dirty="0" err="1" smtClean="0"/>
              <a:t>Progfor</a:t>
            </a:r>
            <a:r>
              <a:rPr lang="en-US" dirty="0" smtClean="0"/>
              <a:t> Unchecked Exception");</a:t>
            </a:r>
          </a:p>
          <a:p>
            <a:pPr>
              <a:buNone/>
            </a:pPr>
            <a:r>
              <a:rPr lang="en-US" dirty="0" smtClean="0"/>
              <a:t>   	}</a:t>
            </a:r>
          </a:p>
          <a:p>
            <a:pPr>
              <a:buNone/>
            </a:pPr>
            <a:r>
              <a:rPr lang="en-US" dirty="0" smtClean="0"/>
              <a:t>}</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7791"/>
          </a:xfrm>
        </p:spPr>
        <p:txBody>
          <a:bodyPr/>
          <a:lstStyle/>
          <a:p>
            <a:r>
              <a:rPr lang="en-US" dirty="0" smtClean="0"/>
              <a:t>Program Example- 2 </a:t>
            </a:r>
            <a:endParaRPr lang="en-US" dirty="0"/>
          </a:p>
        </p:txBody>
      </p:sp>
      <p:sp>
        <p:nvSpPr>
          <p:cNvPr id="3" name="Content Placeholder 2"/>
          <p:cNvSpPr>
            <a:spLocks noGrp="1"/>
          </p:cNvSpPr>
          <p:nvPr>
            <p:ph idx="1"/>
          </p:nvPr>
        </p:nvSpPr>
        <p:spPr>
          <a:xfrm>
            <a:off x="0" y="762000"/>
            <a:ext cx="9144000" cy="6032695"/>
          </a:xfrm>
        </p:spPr>
        <p:txBody>
          <a:bodyPr>
            <a:normAutofit fontScale="77500" lnSpcReduction="20000"/>
          </a:bodyPr>
          <a:lstStyle/>
          <a:p>
            <a:pPr>
              <a:buNone/>
            </a:pPr>
            <a:r>
              <a:rPr lang="en-US" dirty="0" smtClean="0"/>
              <a:t>import java.io.*;</a:t>
            </a:r>
          </a:p>
          <a:p>
            <a:pPr>
              <a:buNone/>
            </a:pPr>
            <a:r>
              <a:rPr lang="en-US" dirty="0" smtClean="0"/>
              <a:t>public class </a:t>
            </a:r>
            <a:r>
              <a:rPr lang="en-US" dirty="0" err="1" smtClean="0"/>
              <a:t>Exception_Demo</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r>
              <a:rPr lang="en-US" dirty="0" err="1" smtClean="0"/>
              <a:t>System.out.println</a:t>
            </a:r>
            <a:r>
              <a:rPr lang="en-US" dirty="0" smtClean="0"/>
              <a:t>("Program for Exception handling");</a:t>
            </a:r>
          </a:p>
          <a:p>
            <a:pPr>
              <a:buNone/>
            </a:pPr>
            <a:r>
              <a:rPr lang="en-US" dirty="0" smtClean="0"/>
              <a:t>	     try {</a:t>
            </a:r>
          </a:p>
          <a:p>
            <a:pPr>
              <a:buNone/>
            </a:pPr>
            <a:r>
              <a:rPr lang="en-US" dirty="0" smtClean="0"/>
              <a:t>       	      </a:t>
            </a:r>
            <a:r>
              <a:rPr lang="en-US" dirty="0" err="1" smtClean="0"/>
              <a:t>int</a:t>
            </a:r>
            <a:r>
              <a:rPr lang="en-US" dirty="0" smtClean="0"/>
              <a:t> num[] = {1, 2, 3, 4};</a:t>
            </a:r>
          </a:p>
          <a:p>
            <a:pPr>
              <a:buNone/>
            </a:pPr>
            <a:r>
              <a:rPr lang="en-US" dirty="0" smtClean="0"/>
              <a:t>	             </a:t>
            </a:r>
            <a:r>
              <a:rPr lang="en-US" dirty="0" err="1" smtClean="0"/>
              <a:t>System.out.println</a:t>
            </a:r>
            <a:r>
              <a:rPr lang="en-US" dirty="0" smtClean="0"/>
              <a:t>("Accessing 5th element: "+num[5]);</a:t>
            </a:r>
          </a:p>
          <a:p>
            <a:pPr>
              <a:buNone/>
            </a:pPr>
            <a:r>
              <a:rPr lang="en-US" dirty="0" smtClean="0"/>
              <a:t>	           }</a:t>
            </a:r>
          </a:p>
          <a:p>
            <a:pPr>
              <a:buNone/>
            </a:pPr>
            <a:r>
              <a:rPr lang="en-US" dirty="0" smtClean="0"/>
              <a:t>	    catch(</a:t>
            </a:r>
            <a:r>
              <a:rPr lang="en-US" dirty="0" err="1" smtClean="0"/>
              <a:t>ArrayIndexOutOfBoundsException</a:t>
            </a:r>
            <a:r>
              <a:rPr lang="en-US" dirty="0" smtClean="0"/>
              <a:t> e)</a:t>
            </a:r>
          </a:p>
          <a:p>
            <a:pPr>
              <a:buNone/>
            </a:pPr>
            <a:r>
              <a:rPr lang="en-US" dirty="0" smtClean="0"/>
              <a:t>	    {</a:t>
            </a:r>
          </a:p>
          <a:p>
            <a:pPr>
              <a:buNone/>
            </a:pPr>
            <a:r>
              <a:rPr lang="en-US" dirty="0" smtClean="0"/>
              <a:t>	         </a:t>
            </a:r>
            <a:r>
              <a:rPr lang="en-US" dirty="0" err="1" smtClean="0"/>
              <a:t>System.out.println</a:t>
            </a:r>
            <a:r>
              <a:rPr lang="en-US" dirty="0" smtClean="0"/>
              <a:t>("Exception thrown  :" + e);</a:t>
            </a:r>
          </a:p>
          <a:p>
            <a:pPr>
              <a:buNone/>
            </a:pPr>
            <a:r>
              <a:rPr lang="en-US" dirty="0" smtClean="0"/>
              <a:t>	      }</a:t>
            </a:r>
          </a:p>
          <a:p>
            <a:pPr>
              <a:buNone/>
            </a:pPr>
            <a:r>
              <a:rPr lang="en-US" dirty="0" smtClean="0"/>
              <a:t>	      </a:t>
            </a:r>
            <a:r>
              <a:rPr lang="en-US" dirty="0" err="1" smtClean="0"/>
              <a:t>System.out.println</a:t>
            </a:r>
            <a:r>
              <a:rPr lang="en-US" dirty="0" smtClean="0"/>
              <a:t>("Out of the try catch block");</a:t>
            </a:r>
          </a:p>
          <a:p>
            <a:pPr>
              <a:buNone/>
            </a:pPr>
            <a:r>
              <a:rPr lang="en-US" dirty="0" smtClean="0"/>
              <a:t>   	}</a:t>
            </a:r>
          </a:p>
          <a:p>
            <a:pPr>
              <a:buNone/>
            </a:pPr>
            <a:r>
              <a:rPr lang="en-US" dirty="0" smtClean="0"/>
              <a:t>}</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7791"/>
          </a:xfrm>
        </p:spPr>
        <p:txBody>
          <a:bodyPr/>
          <a:lstStyle/>
          <a:p>
            <a:r>
              <a:rPr lang="en-US" dirty="0" smtClean="0"/>
              <a:t>Program Example- 3 </a:t>
            </a:r>
            <a:endParaRPr lang="en-US" dirty="0"/>
          </a:p>
        </p:txBody>
      </p:sp>
      <p:sp>
        <p:nvSpPr>
          <p:cNvPr id="3" name="Content Placeholder 2"/>
          <p:cNvSpPr>
            <a:spLocks noGrp="1"/>
          </p:cNvSpPr>
          <p:nvPr>
            <p:ph idx="1"/>
          </p:nvPr>
        </p:nvSpPr>
        <p:spPr>
          <a:xfrm>
            <a:off x="0" y="762000"/>
            <a:ext cx="9144000" cy="6032695"/>
          </a:xfrm>
        </p:spPr>
        <p:txBody>
          <a:bodyPr>
            <a:normAutofit fontScale="62500" lnSpcReduction="20000"/>
          </a:bodyPr>
          <a:lstStyle/>
          <a:p>
            <a:pPr>
              <a:buNone/>
            </a:pPr>
            <a:r>
              <a:rPr lang="en-US" dirty="0" smtClean="0"/>
              <a:t>import java.io.*;</a:t>
            </a:r>
          </a:p>
          <a:p>
            <a:pPr>
              <a:buNone/>
            </a:pPr>
            <a:r>
              <a:rPr lang="en-US" dirty="0" smtClean="0"/>
              <a:t>public class </a:t>
            </a:r>
            <a:r>
              <a:rPr lang="en-US" dirty="0" err="1" smtClean="0"/>
              <a:t>Exception_Demo</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r>
              <a:rPr lang="en-US" dirty="0" err="1" smtClean="0"/>
              <a:t>System.out.println</a:t>
            </a:r>
            <a:r>
              <a:rPr lang="en-US" dirty="0" smtClean="0"/>
              <a:t>("Program for Exception handling");</a:t>
            </a:r>
          </a:p>
          <a:p>
            <a:pPr>
              <a:buNone/>
            </a:pPr>
            <a:r>
              <a:rPr lang="en-US" dirty="0" smtClean="0"/>
              <a:t>	     try {</a:t>
            </a:r>
          </a:p>
          <a:p>
            <a:pPr>
              <a:buNone/>
            </a:pPr>
            <a:r>
              <a:rPr lang="en-US" dirty="0" smtClean="0"/>
              <a:t>       	      </a:t>
            </a:r>
            <a:r>
              <a:rPr lang="en-US" dirty="0" err="1" smtClean="0"/>
              <a:t>int</a:t>
            </a:r>
            <a:r>
              <a:rPr lang="en-US" dirty="0" smtClean="0"/>
              <a:t> num[] = {1, 2, 3, 4};</a:t>
            </a:r>
          </a:p>
          <a:p>
            <a:pPr>
              <a:buNone/>
            </a:pPr>
            <a:r>
              <a:rPr lang="en-US" dirty="0" smtClean="0"/>
              <a:t>	             </a:t>
            </a:r>
            <a:r>
              <a:rPr lang="en-US" dirty="0" err="1" smtClean="0"/>
              <a:t>System.out.println</a:t>
            </a:r>
            <a:r>
              <a:rPr lang="en-US" dirty="0" smtClean="0"/>
              <a:t>("Accessing 5th element: "+num[5]);</a:t>
            </a:r>
          </a:p>
          <a:p>
            <a:pPr>
              <a:buNone/>
            </a:pPr>
            <a:r>
              <a:rPr lang="en-US" dirty="0" smtClean="0"/>
              <a:t>	           }</a:t>
            </a:r>
          </a:p>
          <a:p>
            <a:pPr>
              <a:buNone/>
            </a:pPr>
            <a:r>
              <a:rPr lang="en-US" dirty="0" smtClean="0"/>
              <a:t>	    catch(</a:t>
            </a:r>
            <a:r>
              <a:rPr lang="en-US" dirty="0" err="1" smtClean="0"/>
              <a:t>ArrayIndexOutOfBoundsException</a:t>
            </a:r>
            <a:r>
              <a:rPr lang="en-US" dirty="0" smtClean="0"/>
              <a:t> e)</a:t>
            </a:r>
          </a:p>
          <a:p>
            <a:pPr>
              <a:buNone/>
            </a:pPr>
            <a:r>
              <a:rPr lang="en-US" dirty="0" smtClean="0"/>
              <a:t>	    {</a:t>
            </a:r>
          </a:p>
          <a:p>
            <a:pPr>
              <a:buNone/>
            </a:pPr>
            <a:r>
              <a:rPr lang="en-US" dirty="0" smtClean="0"/>
              <a:t>	         </a:t>
            </a:r>
            <a:r>
              <a:rPr lang="en-US" dirty="0" err="1" smtClean="0"/>
              <a:t>System.out.println</a:t>
            </a:r>
            <a:r>
              <a:rPr lang="en-US" dirty="0" smtClean="0"/>
              <a:t>("Exception thrown  :" + e);</a:t>
            </a:r>
          </a:p>
          <a:p>
            <a:pPr>
              <a:buNone/>
            </a:pPr>
            <a:r>
              <a:rPr lang="en-US" dirty="0" smtClean="0"/>
              <a:t>	      }</a:t>
            </a:r>
          </a:p>
          <a:p>
            <a:pPr>
              <a:buNone/>
            </a:pPr>
            <a:r>
              <a:rPr lang="en-US" dirty="0" smtClean="0"/>
              <a:t>	    finally {</a:t>
            </a:r>
          </a:p>
          <a:p>
            <a:pPr>
              <a:buNone/>
            </a:pPr>
            <a:r>
              <a:rPr lang="en-US" dirty="0" smtClean="0"/>
              <a:t>	         </a:t>
            </a:r>
            <a:r>
              <a:rPr lang="en-US" dirty="0" err="1" smtClean="0"/>
              <a:t>System.out.println</a:t>
            </a:r>
            <a:r>
              <a:rPr lang="en-US" dirty="0" smtClean="0"/>
              <a:t>("The finally statement is executed");</a:t>
            </a:r>
          </a:p>
          <a:p>
            <a:pPr>
              <a:buNone/>
            </a:pPr>
            <a:r>
              <a:rPr lang="en-US" dirty="0" smtClean="0"/>
              <a:t>          }</a:t>
            </a:r>
          </a:p>
          <a:p>
            <a:pPr>
              <a:buNone/>
            </a:pPr>
            <a:r>
              <a:rPr lang="en-US" dirty="0" smtClean="0"/>
              <a:t>	      </a:t>
            </a:r>
            <a:r>
              <a:rPr lang="en-US" dirty="0" err="1" smtClean="0"/>
              <a:t>System.out.println</a:t>
            </a:r>
            <a:r>
              <a:rPr lang="en-US" dirty="0" smtClean="0"/>
              <a:t>("Out of the try catch block");</a:t>
            </a:r>
          </a:p>
          <a:p>
            <a:pPr>
              <a:buNone/>
            </a:pPr>
            <a:r>
              <a:rPr lang="en-US" dirty="0" smtClean="0"/>
              <a:t>   	}</a:t>
            </a:r>
          </a:p>
          <a:p>
            <a:pPr>
              <a:buNone/>
            </a:pPr>
            <a:r>
              <a:rPr lang="en-US" dirty="0" smtClean="0"/>
              <a:t>}</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p:cNvPicPr>
            <a:picLocks noChangeAspect="1" noChangeArrowheads="1"/>
          </p:cNvPicPr>
          <p:nvPr/>
        </p:nvPicPr>
        <p:blipFill>
          <a:blip r:embed="rId2" cstate="print"/>
          <a:srcRect/>
          <a:stretch>
            <a:fillRect/>
          </a:stretch>
        </p:blipFill>
        <p:spPr bwMode="auto">
          <a:xfrm>
            <a:off x="533399" y="1066800"/>
            <a:ext cx="9115865" cy="5486400"/>
          </a:xfrm>
          <a:prstGeom prst="rect">
            <a:avLst/>
          </a:prstGeom>
          <a:noFill/>
          <a:ln w="9525">
            <a:noFill/>
            <a:miter lim="800000"/>
            <a:headEnd/>
            <a:tailEnd/>
          </a:ln>
          <a:effectLst/>
        </p:spPr>
      </p:pic>
      <p:sp>
        <p:nvSpPr>
          <p:cNvPr id="30723" name="Title 1"/>
          <p:cNvSpPr txBox="1">
            <a:spLocks/>
          </p:cNvSpPr>
          <p:nvPr/>
        </p:nvSpPr>
        <p:spPr bwMode="auto">
          <a:xfrm>
            <a:off x="11113" y="0"/>
            <a:ext cx="9144000" cy="981075"/>
          </a:xfrm>
          <a:prstGeom prst="rect">
            <a:avLst/>
          </a:prstGeom>
          <a:solidFill>
            <a:srgbClr val="00B0F0"/>
          </a:solidFill>
          <a:ln w="9525">
            <a:noFill/>
            <a:miter lim="800000"/>
            <a:headEnd/>
            <a:tailEnd/>
          </a:ln>
        </p:spPr>
        <p:txBody>
          <a:bodyPr anchor="ctr"/>
          <a:lstStyle/>
          <a:p>
            <a:pPr algn="ctr"/>
            <a:r>
              <a:rPr lang="en-US" altLang="en-US" sz="4400" b="1" dirty="0">
                <a:latin typeface="Calibri" pitchFamily="34" charset="0"/>
              </a:rPr>
              <a:t>Program </a:t>
            </a:r>
            <a:r>
              <a:rPr lang="en-US" altLang="en-US" sz="4400" b="1" dirty="0" smtClean="0">
                <a:latin typeface="Calibri" pitchFamily="34" charset="0"/>
              </a:rPr>
              <a:t>Example 4 – Multiple catch</a:t>
            </a:r>
            <a:endParaRPr lang="en-IN" altLang="en-US" sz="4400" b="1" dirty="0">
              <a:solidFill>
                <a:srgbClr val="002060"/>
              </a:solidFill>
              <a:latin typeface="Calibri" pitchFamily="34" charset="0"/>
            </a:endParaRPr>
          </a:p>
        </p:txBody>
      </p:sp>
      <p:sp>
        <p:nvSpPr>
          <p:cNvPr id="2" name="Slide Number Placeholder 1"/>
          <p:cNvSpPr>
            <a:spLocks noGrp="1"/>
          </p:cNvSpPr>
          <p:nvPr>
            <p:ph type="sldNum" sz="quarter" idx="12"/>
          </p:nvPr>
        </p:nvSpPr>
        <p:spPr/>
        <p:txBody>
          <a:bodyPr/>
          <a:lstStyle/>
          <a:p>
            <a:fld id="{934A8214-C0B1-4EFB-9427-75A6E8557D00}" type="slidenum">
              <a:rPr lang="en-US" smtClean="0"/>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Error </a:t>
            </a:r>
            <a:r>
              <a:rPr lang="en-US" b="1" dirty="0" err="1"/>
              <a:t>vs</a:t>
            </a:r>
            <a:r>
              <a:rPr lang="en-US" b="1" dirty="0"/>
              <a:t> </a:t>
            </a:r>
            <a:r>
              <a:rPr lang="en-US" b="1" dirty="0" smtClean="0"/>
              <a:t>Exception</a:t>
            </a:r>
            <a:endParaRPr lang="en-US" dirty="0"/>
          </a:p>
        </p:txBody>
      </p:sp>
      <p:sp>
        <p:nvSpPr>
          <p:cNvPr id="3" name="Content Placeholder 2"/>
          <p:cNvSpPr>
            <a:spLocks noGrp="1"/>
          </p:cNvSpPr>
          <p:nvPr>
            <p:ph idx="1"/>
          </p:nvPr>
        </p:nvSpPr>
        <p:spPr/>
        <p:txBody>
          <a:bodyPr>
            <a:noAutofit/>
          </a:bodyPr>
          <a:lstStyle/>
          <a:p>
            <a:pPr algn="just" fontAlgn="base"/>
            <a:r>
              <a:rPr lang="en-US" sz="2200" b="1" dirty="0"/>
              <a:t>Error: </a:t>
            </a:r>
            <a:r>
              <a:rPr lang="en-US" sz="2200" dirty="0"/>
              <a:t>An Error indicates serious problem that a reasonable application should not try to catch</a:t>
            </a:r>
            <a:r>
              <a:rPr lang="en-US" sz="2200" dirty="0" smtClean="0"/>
              <a:t>.</a:t>
            </a:r>
          </a:p>
          <a:p>
            <a:pPr algn="just" fontAlgn="base"/>
            <a:r>
              <a:rPr lang="en-US" sz="2200" dirty="0">
                <a:cs typeface="Times New Roman" pitchFamily="18" charset="0"/>
              </a:rPr>
              <a:t>T</a:t>
            </a:r>
            <a:r>
              <a:rPr lang="en-US" sz="2200" dirty="0" smtClean="0">
                <a:cs typeface="Times New Roman" pitchFamily="18" charset="0"/>
              </a:rPr>
              <a:t>hree categories of errors are:</a:t>
            </a:r>
          </a:p>
          <a:p>
            <a:pPr lvl="1" algn="just" fontAlgn="base"/>
            <a:r>
              <a:rPr lang="en-US" sz="2200" b="1" i="1" dirty="0" smtClean="0">
                <a:cs typeface="Times New Roman" pitchFamily="18" charset="0"/>
              </a:rPr>
              <a:t>Syntax</a:t>
            </a:r>
            <a:r>
              <a:rPr lang="en-US" sz="2200" b="1" dirty="0" smtClean="0">
                <a:cs typeface="Times New Roman" pitchFamily="18" charset="0"/>
              </a:rPr>
              <a:t> </a:t>
            </a:r>
            <a:r>
              <a:rPr lang="en-US" sz="2200" b="1" i="1" dirty="0" smtClean="0">
                <a:cs typeface="Times New Roman" pitchFamily="18" charset="0"/>
              </a:rPr>
              <a:t>errors</a:t>
            </a:r>
            <a:r>
              <a:rPr lang="en-US" sz="2200" b="1" dirty="0" smtClean="0">
                <a:cs typeface="Times New Roman" pitchFamily="18" charset="0"/>
              </a:rPr>
              <a:t> </a:t>
            </a:r>
            <a:r>
              <a:rPr lang="en-US" sz="2200" dirty="0" smtClean="0">
                <a:cs typeface="Times New Roman" pitchFamily="18" charset="0"/>
              </a:rPr>
              <a:t>arise because the rules of the language have not been followed. They are detected by the compiler. </a:t>
            </a:r>
          </a:p>
          <a:p>
            <a:pPr lvl="1" algn="just" fontAlgn="base"/>
            <a:r>
              <a:rPr lang="en-US" sz="2200" b="1" i="1" dirty="0" smtClean="0">
                <a:cs typeface="Times New Roman" pitchFamily="18" charset="0"/>
              </a:rPr>
              <a:t>Runtime errors</a:t>
            </a:r>
            <a:r>
              <a:rPr lang="en-US" sz="2200" b="1" dirty="0" smtClean="0">
                <a:cs typeface="Times New Roman" pitchFamily="18" charset="0"/>
              </a:rPr>
              <a:t> </a:t>
            </a:r>
            <a:r>
              <a:rPr lang="en-US" sz="2200" dirty="0" smtClean="0">
                <a:cs typeface="Times New Roman" pitchFamily="18" charset="0"/>
              </a:rPr>
              <a:t>occur while the program is running if the environment detects an operation that is impossible to carry out. </a:t>
            </a:r>
          </a:p>
          <a:p>
            <a:pPr lvl="1" algn="just" fontAlgn="base"/>
            <a:r>
              <a:rPr lang="en-US" sz="2200" b="1" i="1" dirty="0" smtClean="0">
                <a:cs typeface="Times New Roman" pitchFamily="18" charset="0"/>
              </a:rPr>
              <a:t>Logic errors</a:t>
            </a:r>
            <a:r>
              <a:rPr lang="en-US" sz="2200" b="1" dirty="0" smtClean="0">
                <a:cs typeface="Times New Roman" pitchFamily="18" charset="0"/>
              </a:rPr>
              <a:t> </a:t>
            </a:r>
            <a:r>
              <a:rPr lang="en-US" sz="2200" dirty="0" smtClean="0">
                <a:cs typeface="Times New Roman" pitchFamily="18" charset="0"/>
              </a:rPr>
              <a:t>occur when a program doesn't perform the way it was intended </a:t>
            </a:r>
            <a:endParaRPr lang="en-US" sz="2200" dirty="0" smtClean="0"/>
          </a:p>
          <a:p>
            <a:pPr algn="just" fontAlgn="base"/>
            <a:r>
              <a:rPr lang="en-US" sz="2200" b="1" dirty="0" smtClean="0"/>
              <a:t>Exception: </a:t>
            </a:r>
            <a:r>
              <a:rPr lang="en-US" sz="2200" dirty="0" smtClean="0"/>
              <a:t>Exception indicates conditions that a reasonable application might try to catch.</a:t>
            </a:r>
          </a:p>
          <a:p>
            <a:pPr algn="just">
              <a:buNone/>
            </a:pPr>
            <a:r>
              <a:rPr lang="en-US" sz="2200" dirty="0" smtClean="0"/>
              <a:t/>
            </a:r>
            <a:br>
              <a:rPr lang="en-US" sz="2200" dirty="0" smtClean="0"/>
            </a:br>
            <a:endParaRPr lang="en-US" sz="2200" dirty="0"/>
          </a:p>
        </p:txBody>
      </p:sp>
      <p:sp>
        <p:nvSpPr>
          <p:cNvPr id="4" name="Slide Number Placeholder 3"/>
          <p:cNvSpPr>
            <a:spLocks noGrp="1"/>
          </p:cNvSpPr>
          <p:nvPr>
            <p:ph type="sldNum" sz="quarter" idx="12"/>
          </p:nvPr>
        </p:nvSpPr>
        <p:spPr/>
        <p:txBody>
          <a:bodyPr/>
          <a:lstStyle/>
          <a:p>
            <a:fld id="{934A8214-C0B1-4EFB-9427-75A6E8557D00}" type="slidenum">
              <a:rPr lang="en-US" smtClean="0"/>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Exception Handling </a:t>
            </a:r>
            <a:r>
              <a:rPr lang="en-US" dirty="0" smtClean="0"/>
              <a:t>Example 5</a:t>
            </a:r>
            <a:r>
              <a:rPr lang="en-US" dirty="0"/>
              <a:t/>
            </a:r>
            <a:br>
              <a:rPr lang="en-US" dirty="0"/>
            </a:br>
            <a:endParaRPr lang="en-US" dirty="0"/>
          </a:p>
        </p:txBody>
      </p:sp>
      <p:sp>
        <p:nvSpPr>
          <p:cNvPr id="3" name="Content Placeholder 2"/>
          <p:cNvSpPr>
            <a:spLocks noGrp="1"/>
          </p:cNvSpPr>
          <p:nvPr>
            <p:ph idx="1"/>
          </p:nvPr>
        </p:nvSpPr>
        <p:spPr>
          <a:xfrm>
            <a:off x="228600" y="1295400"/>
            <a:ext cx="8763000" cy="4830763"/>
          </a:xfrm>
        </p:spPr>
        <p:txBody>
          <a:bodyPr>
            <a:normAutofit/>
          </a:bodyPr>
          <a:lstStyle/>
          <a:p>
            <a:pPr marL="0" indent="0">
              <a:buNone/>
            </a:pPr>
            <a:r>
              <a:rPr lang="en-US" sz="2400" b="1" i="0" dirty="0" smtClean="0">
                <a:solidFill>
                  <a:srgbClr val="006699"/>
                </a:solidFill>
                <a:effectLst/>
                <a:latin typeface="verdana"/>
              </a:rPr>
              <a:t>public</a:t>
            </a:r>
            <a:r>
              <a:rPr lang="en-US" sz="2400" b="0" i="0" dirty="0" smtClean="0">
                <a:solidFill>
                  <a:srgbClr val="000000"/>
                </a:solidFill>
                <a:effectLst/>
                <a:latin typeface="verdana"/>
              </a:rPr>
              <a:t> </a:t>
            </a:r>
            <a:r>
              <a:rPr lang="en-US" sz="2400" b="1" i="0" dirty="0" smtClean="0">
                <a:solidFill>
                  <a:srgbClr val="006699"/>
                </a:solidFill>
                <a:effectLst/>
                <a:latin typeface="verdana"/>
              </a:rPr>
              <a:t>class</a:t>
            </a:r>
            <a:r>
              <a:rPr lang="en-US" sz="2400" b="0" i="0" dirty="0" smtClean="0">
                <a:solidFill>
                  <a:srgbClr val="000000"/>
                </a:solidFill>
                <a:effectLst/>
                <a:latin typeface="verdana"/>
              </a:rPr>
              <a:t> </a:t>
            </a:r>
            <a:r>
              <a:rPr lang="en-US" sz="2400" b="0" i="0" dirty="0" err="1" smtClean="0">
                <a:solidFill>
                  <a:srgbClr val="000000"/>
                </a:solidFill>
                <a:effectLst/>
                <a:latin typeface="verdana"/>
              </a:rPr>
              <a:t>JavaExceptionExample</a:t>
            </a:r>
            <a:r>
              <a:rPr lang="en-US" sz="2400" b="0" i="0" dirty="0" smtClean="0">
                <a:solidFill>
                  <a:srgbClr val="000000"/>
                </a:solidFill>
                <a:effectLst/>
                <a:latin typeface="verdana"/>
              </a:rPr>
              <a:t>{  </a:t>
            </a:r>
          </a:p>
          <a:p>
            <a:pPr marL="0" indent="0">
              <a:buNone/>
            </a:pPr>
            <a:r>
              <a:rPr lang="en-US" sz="2400" b="0" i="0" dirty="0" smtClean="0">
                <a:solidFill>
                  <a:srgbClr val="000000"/>
                </a:solidFill>
                <a:effectLst/>
                <a:latin typeface="verdana"/>
              </a:rPr>
              <a:t>  </a:t>
            </a:r>
            <a:r>
              <a:rPr lang="en-US" sz="2400" b="1" i="0" dirty="0" smtClean="0">
                <a:solidFill>
                  <a:srgbClr val="006699"/>
                </a:solidFill>
                <a:effectLst/>
                <a:latin typeface="verdana"/>
              </a:rPr>
              <a:t>public</a:t>
            </a:r>
            <a:r>
              <a:rPr lang="en-US" sz="2400" b="0" i="0" dirty="0" smtClean="0">
                <a:solidFill>
                  <a:srgbClr val="000000"/>
                </a:solidFill>
                <a:effectLst/>
                <a:latin typeface="verdana"/>
              </a:rPr>
              <a:t> </a:t>
            </a:r>
            <a:r>
              <a:rPr lang="en-US" sz="2400" b="1" i="0" dirty="0" smtClean="0">
                <a:solidFill>
                  <a:srgbClr val="006699"/>
                </a:solidFill>
                <a:effectLst/>
                <a:latin typeface="verdana"/>
              </a:rPr>
              <a:t>static</a:t>
            </a:r>
            <a:r>
              <a:rPr lang="en-US" sz="2400" b="0" i="0" dirty="0" smtClean="0">
                <a:solidFill>
                  <a:srgbClr val="000000"/>
                </a:solidFill>
                <a:effectLst/>
                <a:latin typeface="verdana"/>
              </a:rPr>
              <a:t> </a:t>
            </a:r>
            <a:r>
              <a:rPr lang="en-US" sz="2400" b="1" i="0" dirty="0" smtClean="0">
                <a:solidFill>
                  <a:srgbClr val="006699"/>
                </a:solidFill>
                <a:effectLst/>
                <a:latin typeface="verdana"/>
              </a:rPr>
              <a:t>void</a:t>
            </a:r>
            <a:r>
              <a:rPr lang="en-US" sz="2400" b="0" i="0" dirty="0" smtClean="0">
                <a:solidFill>
                  <a:srgbClr val="000000"/>
                </a:solidFill>
                <a:effectLst/>
                <a:latin typeface="verdana"/>
              </a:rPr>
              <a:t> main(String </a:t>
            </a:r>
            <a:r>
              <a:rPr lang="en-US" sz="2400" b="0" i="0" dirty="0" err="1" smtClean="0">
                <a:solidFill>
                  <a:srgbClr val="000000"/>
                </a:solidFill>
                <a:effectLst/>
                <a:latin typeface="verdana"/>
              </a:rPr>
              <a:t>args</a:t>
            </a:r>
            <a:r>
              <a:rPr lang="en-US" sz="2400" b="0" i="0" dirty="0" smtClean="0">
                <a:solidFill>
                  <a:srgbClr val="000000"/>
                </a:solidFill>
                <a:effectLst/>
                <a:latin typeface="verdana"/>
              </a:rPr>
              <a:t>[]){  </a:t>
            </a:r>
          </a:p>
          <a:p>
            <a:pPr marL="0" indent="0">
              <a:buNone/>
            </a:pPr>
            <a:r>
              <a:rPr lang="en-US" sz="2400" b="0" i="0" dirty="0" smtClean="0">
                <a:solidFill>
                  <a:srgbClr val="000000"/>
                </a:solidFill>
                <a:effectLst/>
                <a:latin typeface="verdana"/>
              </a:rPr>
              <a:t>   </a:t>
            </a:r>
            <a:r>
              <a:rPr lang="en-US" sz="2400" b="1" i="0" dirty="0" smtClean="0">
                <a:solidFill>
                  <a:srgbClr val="006699"/>
                </a:solidFill>
                <a:effectLst/>
                <a:latin typeface="verdana"/>
              </a:rPr>
              <a:t>try</a:t>
            </a:r>
            <a:r>
              <a:rPr lang="en-US" sz="2400" b="0" i="0" dirty="0" smtClean="0">
                <a:solidFill>
                  <a:srgbClr val="000000"/>
                </a:solidFill>
                <a:effectLst/>
                <a:latin typeface="verdana"/>
              </a:rPr>
              <a:t>{  </a:t>
            </a:r>
          </a:p>
          <a:p>
            <a:pPr marL="0" indent="0">
              <a:buNone/>
            </a:pPr>
            <a:r>
              <a:rPr lang="en-US" sz="2400" b="0" i="0" dirty="0" smtClean="0">
                <a:solidFill>
                  <a:srgbClr val="000000"/>
                </a:solidFill>
                <a:effectLst/>
                <a:latin typeface="verdana"/>
              </a:rPr>
              <a:t>      </a:t>
            </a:r>
            <a:r>
              <a:rPr lang="en-US" sz="2400" b="0" i="0" dirty="0" smtClean="0">
                <a:solidFill>
                  <a:srgbClr val="008200"/>
                </a:solidFill>
                <a:effectLst/>
                <a:latin typeface="verdana"/>
              </a:rPr>
              <a:t>//code that may raise exception</a:t>
            </a:r>
            <a:r>
              <a:rPr lang="en-US" sz="2400" b="0" i="0" dirty="0" smtClean="0">
                <a:solidFill>
                  <a:srgbClr val="000000"/>
                </a:solidFill>
                <a:effectLst/>
                <a:latin typeface="verdana"/>
              </a:rPr>
              <a:t>  </a:t>
            </a:r>
          </a:p>
          <a:p>
            <a:pPr marL="0" indent="0">
              <a:buNone/>
            </a:pPr>
            <a:r>
              <a:rPr lang="en-US" sz="2400" b="0" i="0" dirty="0" smtClean="0">
                <a:solidFill>
                  <a:srgbClr val="000000"/>
                </a:solidFill>
                <a:effectLst/>
                <a:latin typeface="verdana"/>
              </a:rPr>
              <a:t>      </a:t>
            </a:r>
            <a:r>
              <a:rPr lang="en-US" sz="2400" b="1" i="0" dirty="0" err="1" smtClean="0">
                <a:solidFill>
                  <a:srgbClr val="006699"/>
                </a:solidFill>
                <a:effectLst/>
                <a:latin typeface="verdana"/>
              </a:rPr>
              <a:t>int</a:t>
            </a:r>
            <a:r>
              <a:rPr lang="en-US" sz="2400" b="0" i="0" dirty="0" smtClean="0">
                <a:solidFill>
                  <a:srgbClr val="000000"/>
                </a:solidFill>
                <a:effectLst/>
                <a:latin typeface="verdana"/>
              </a:rPr>
              <a:t> data=</a:t>
            </a:r>
            <a:r>
              <a:rPr lang="en-US" sz="2400" b="0" i="0" dirty="0" smtClean="0">
                <a:solidFill>
                  <a:srgbClr val="C00000"/>
                </a:solidFill>
                <a:effectLst/>
                <a:latin typeface="verdana"/>
              </a:rPr>
              <a:t>100</a:t>
            </a:r>
            <a:r>
              <a:rPr lang="en-US" sz="2400" b="0" i="0" dirty="0" smtClean="0">
                <a:solidFill>
                  <a:srgbClr val="000000"/>
                </a:solidFill>
                <a:effectLst/>
                <a:latin typeface="verdana"/>
              </a:rPr>
              <a:t>/</a:t>
            </a:r>
            <a:r>
              <a:rPr lang="en-US" sz="2400" b="0" i="0" dirty="0" smtClean="0">
                <a:solidFill>
                  <a:srgbClr val="C00000"/>
                </a:solidFill>
                <a:effectLst/>
                <a:latin typeface="verdana"/>
              </a:rPr>
              <a:t>0</a:t>
            </a:r>
            <a:r>
              <a:rPr lang="en-US" sz="2400" b="0" i="0" dirty="0" smtClean="0">
                <a:solidFill>
                  <a:srgbClr val="000000"/>
                </a:solidFill>
                <a:effectLst/>
                <a:latin typeface="verdana"/>
              </a:rPr>
              <a:t>;  </a:t>
            </a:r>
          </a:p>
          <a:p>
            <a:pPr marL="0" indent="0">
              <a:buNone/>
            </a:pPr>
            <a:r>
              <a:rPr lang="en-US" sz="2400" b="0" i="0" dirty="0" smtClean="0">
                <a:solidFill>
                  <a:srgbClr val="000000"/>
                </a:solidFill>
                <a:effectLst/>
                <a:latin typeface="verdana"/>
              </a:rPr>
              <a:t>   }</a:t>
            </a:r>
            <a:r>
              <a:rPr lang="en-US" sz="2400" b="1" i="0" dirty="0" smtClean="0">
                <a:solidFill>
                  <a:srgbClr val="006699"/>
                </a:solidFill>
                <a:effectLst/>
                <a:latin typeface="verdana"/>
              </a:rPr>
              <a:t>catch</a:t>
            </a:r>
            <a:r>
              <a:rPr lang="en-US" sz="2400" b="0" i="0" dirty="0" smtClean="0">
                <a:solidFill>
                  <a:srgbClr val="000000"/>
                </a:solidFill>
                <a:effectLst/>
                <a:latin typeface="verdana"/>
              </a:rPr>
              <a:t>(</a:t>
            </a:r>
            <a:r>
              <a:rPr lang="en-US" sz="2400" b="0" i="0" dirty="0" err="1" smtClean="0">
                <a:solidFill>
                  <a:srgbClr val="000000"/>
                </a:solidFill>
                <a:effectLst/>
                <a:latin typeface="verdana"/>
              </a:rPr>
              <a:t>ArithmeticException</a:t>
            </a:r>
            <a:r>
              <a:rPr lang="en-US" sz="2400" b="0" i="0" dirty="0" smtClean="0">
                <a:solidFill>
                  <a:srgbClr val="000000"/>
                </a:solidFill>
                <a:effectLst/>
                <a:latin typeface="verdana"/>
              </a:rPr>
              <a:t> e){</a:t>
            </a:r>
            <a:r>
              <a:rPr lang="en-US" sz="2400" b="0" i="0" dirty="0" err="1" smtClean="0">
                <a:solidFill>
                  <a:srgbClr val="000000"/>
                </a:solidFill>
                <a:effectLst/>
                <a:latin typeface="verdana"/>
              </a:rPr>
              <a:t>System.out.println</a:t>
            </a:r>
            <a:r>
              <a:rPr lang="en-US" sz="2400" b="0" i="0" dirty="0" smtClean="0">
                <a:solidFill>
                  <a:srgbClr val="000000"/>
                </a:solidFill>
                <a:effectLst/>
                <a:latin typeface="verdana"/>
              </a:rPr>
              <a:t>(e);}  </a:t>
            </a:r>
          </a:p>
          <a:p>
            <a:pPr marL="0" indent="0">
              <a:buNone/>
            </a:pPr>
            <a:r>
              <a:rPr lang="en-US" sz="2400" b="0" i="0" dirty="0" smtClean="0">
                <a:solidFill>
                  <a:srgbClr val="000000"/>
                </a:solidFill>
                <a:effectLst/>
                <a:latin typeface="verdana"/>
              </a:rPr>
              <a:t>   </a:t>
            </a:r>
            <a:r>
              <a:rPr lang="en-US" sz="2400" b="0" i="0" dirty="0" smtClean="0">
                <a:solidFill>
                  <a:srgbClr val="008200"/>
                </a:solidFill>
                <a:effectLst/>
                <a:latin typeface="verdana"/>
              </a:rPr>
              <a:t>//rest code of the program </a:t>
            </a:r>
            <a:r>
              <a:rPr lang="en-US" sz="2400" b="0" i="0" dirty="0" smtClean="0">
                <a:solidFill>
                  <a:srgbClr val="000000"/>
                </a:solidFill>
                <a:effectLst/>
                <a:latin typeface="verdana"/>
              </a:rPr>
              <a:t>  </a:t>
            </a:r>
          </a:p>
          <a:p>
            <a:pPr marL="0" indent="0">
              <a:buNone/>
            </a:pPr>
            <a:r>
              <a:rPr lang="en-US" sz="2400" b="0" i="0" dirty="0" smtClean="0">
                <a:solidFill>
                  <a:srgbClr val="000000"/>
                </a:solidFill>
                <a:effectLst/>
                <a:latin typeface="verdana"/>
              </a:rPr>
              <a:t>   </a:t>
            </a:r>
            <a:r>
              <a:rPr lang="en-US" sz="2400" b="0" i="0" dirty="0" err="1" smtClean="0">
                <a:solidFill>
                  <a:srgbClr val="000000"/>
                </a:solidFill>
                <a:effectLst/>
                <a:latin typeface="verdana"/>
              </a:rPr>
              <a:t>System.out.println</a:t>
            </a:r>
            <a:r>
              <a:rPr lang="en-US" sz="2400" b="0" i="0" dirty="0" smtClean="0">
                <a:solidFill>
                  <a:srgbClr val="000000"/>
                </a:solidFill>
                <a:effectLst/>
                <a:latin typeface="verdana"/>
              </a:rPr>
              <a:t>(</a:t>
            </a:r>
            <a:r>
              <a:rPr lang="en-US" sz="2400" b="0" i="0" dirty="0" smtClean="0">
                <a:solidFill>
                  <a:srgbClr val="0000FF"/>
                </a:solidFill>
                <a:effectLst/>
                <a:latin typeface="verdana"/>
              </a:rPr>
              <a:t>"rest of the code..."</a:t>
            </a:r>
            <a:r>
              <a:rPr lang="en-US" sz="2400" b="0" i="0" dirty="0" smtClean="0">
                <a:solidFill>
                  <a:srgbClr val="000000"/>
                </a:solidFill>
                <a:effectLst/>
                <a:latin typeface="verdana"/>
              </a:rPr>
              <a:t>);  </a:t>
            </a:r>
          </a:p>
          <a:p>
            <a:pPr marL="0" indent="0">
              <a:buNone/>
            </a:pPr>
            <a:r>
              <a:rPr lang="en-US" sz="2400" b="0" i="0" dirty="0" smtClean="0">
                <a:solidFill>
                  <a:srgbClr val="000000"/>
                </a:solidFill>
                <a:effectLst/>
                <a:latin typeface="verdana"/>
              </a:rPr>
              <a:t>  }  </a:t>
            </a:r>
          </a:p>
          <a:p>
            <a:pPr marL="0" indent="0">
              <a:buNone/>
            </a:pPr>
            <a:r>
              <a:rPr lang="en-US" sz="2400" b="0" i="0" dirty="0" smtClean="0">
                <a:solidFill>
                  <a:srgbClr val="000000"/>
                </a:solidFill>
                <a:effectLst/>
                <a:latin typeface="verdana"/>
              </a:rPr>
              <a:t>}  </a:t>
            </a:r>
          </a:p>
          <a:p>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30</a:t>
            </a:fld>
            <a:endParaRPr lang="en-US"/>
          </a:p>
        </p:txBody>
      </p:sp>
    </p:spTree>
    <p:extLst>
      <p:ext uri="{BB962C8B-B14F-4D97-AF65-F5344CB8AC3E}">
        <p14:creationId xmlns:p14="http://schemas.microsoft.com/office/powerpoint/2010/main" val="545004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457200" y="1600201"/>
            <a:ext cx="8229600" cy="1905000"/>
          </a:xfrm>
        </p:spPr>
        <p:txBody>
          <a:bodyPr/>
          <a:lstStyle/>
          <a:p>
            <a:pPr marL="0" indent="0">
              <a:buNone/>
            </a:pPr>
            <a:r>
              <a:rPr lang="en-US" dirty="0" smtClean="0"/>
              <a:t>Exception in thread main </a:t>
            </a:r>
            <a:r>
              <a:rPr lang="en-US" dirty="0" err="1" smtClean="0"/>
              <a:t>java.lang.ArithmeticException</a:t>
            </a:r>
            <a:r>
              <a:rPr lang="en-US" dirty="0" smtClean="0"/>
              <a:t>:/ by zero </a:t>
            </a:r>
            <a:endParaRPr lang="en-US" dirty="0"/>
          </a:p>
          <a:p>
            <a:pPr marL="0" indent="0">
              <a:buNone/>
            </a:pPr>
            <a:r>
              <a:rPr lang="en-US" dirty="0" smtClean="0"/>
              <a:t>rest of the code...</a:t>
            </a:r>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31</a:t>
            </a:fld>
            <a:endParaRPr lang="en-US"/>
          </a:p>
        </p:txBody>
      </p:sp>
    </p:spTree>
    <p:extLst>
      <p:ext uri="{BB962C8B-B14F-4D97-AF65-F5344CB8AC3E}">
        <p14:creationId xmlns:p14="http://schemas.microsoft.com/office/powerpoint/2010/main" val="8395997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Scenarios of Java Exceptions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1) A scenario where </a:t>
            </a:r>
            <a:r>
              <a:rPr lang="en-US" dirty="0" err="1"/>
              <a:t>ArithmeticException</a:t>
            </a:r>
            <a:r>
              <a:rPr lang="en-US" dirty="0"/>
              <a:t> occurs</a:t>
            </a:r>
          </a:p>
          <a:p>
            <a:pPr marL="0" indent="0">
              <a:buNone/>
            </a:pPr>
            <a:r>
              <a:rPr lang="en-US" b="1" dirty="0" smtClean="0"/>
              <a:t>	</a:t>
            </a:r>
            <a:r>
              <a:rPr lang="en-US" b="1" dirty="0" err="1" smtClean="0"/>
              <a:t>int</a:t>
            </a:r>
            <a:r>
              <a:rPr lang="en-US" dirty="0"/>
              <a:t> a=50/0;//</a:t>
            </a:r>
            <a:r>
              <a:rPr lang="en-US" dirty="0" err="1"/>
              <a:t>ArithmeticException</a:t>
            </a:r>
            <a:r>
              <a:rPr lang="en-US" dirty="0"/>
              <a:t>  </a:t>
            </a:r>
          </a:p>
          <a:p>
            <a:pPr marL="0" indent="0">
              <a:buNone/>
            </a:pPr>
            <a:r>
              <a:rPr lang="en-US" dirty="0" smtClean="0"/>
              <a:t> 2)A </a:t>
            </a:r>
            <a:r>
              <a:rPr lang="en-US" dirty="0"/>
              <a:t>scenario where </a:t>
            </a:r>
            <a:r>
              <a:rPr lang="en-US" dirty="0" err="1"/>
              <a:t>NullPointerException</a:t>
            </a:r>
            <a:r>
              <a:rPr lang="en-US" dirty="0"/>
              <a:t> occurs</a:t>
            </a:r>
          </a:p>
          <a:p>
            <a:pPr marL="0" indent="0">
              <a:buNone/>
            </a:pPr>
            <a:r>
              <a:rPr lang="en-US" dirty="0" smtClean="0"/>
              <a:t>	String</a:t>
            </a:r>
            <a:r>
              <a:rPr lang="en-US" dirty="0"/>
              <a:t> s=</a:t>
            </a:r>
            <a:r>
              <a:rPr lang="en-US" b="1" dirty="0"/>
              <a:t>null</a:t>
            </a:r>
            <a:r>
              <a:rPr lang="en-US" dirty="0"/>
              <a:t>;  </a:t>
            </a:r>
          </a:p>
          <a:p>
            <a:pPr marL="0" indent="0">
              <a:buNone/>
            </a:pPr>
            <a:r>
              <a:rPr lang="en-US" dirty="0" smtClean="0"/>
              <a:t>	</a:t>
            </a:r>
            <a:r>
              <a:rPr lang="en-US" dirty="0" err="1" smtClean="0"/>
              <a:t>System.out.println</a:t>
            </a:r>
            <a:r>
              <a:rPr lang="en-US" dirty="0" smtClean="0"/>
              <a:t>(</a:t>
            </a:r>
            <a:r>
              <a:rPr lang="en-US" dirty="0" err="1" smtClean="0"/>
              <a:t>s.length</a:t>
            </a:r>
            <a:r>
              <a:rPr lang="en-US" dirty="0" smtClean="0"/>
              <a:t>());</a:t>
            </a:r>
          </a:p>
          <a:p>
            <a:pPr marL="0" indent="0">
              <a:buNone/>
            </a:pPr>
            <a:r>
              <a:rPr lang="en-US" dirty="0" smtClean="0"/>
              <a:t>	//</a:t>
            </a:r>
            <a:r>
              <a:rPr lang="en-US" dirty="0" err="1" smtClean="0"/>
              <a:t>NullPointerException</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32</a:t>
            </a:fld>
            <a:endParaRPr lang="en-US"/>
          </a:p>
        </p:txBody>
      </p:sp>
    </p:spTree>
    <p:extLst>
      <p:ext uri="{BB962C8B-B14F-4D97-AF65-F5344CB8AC3E}">
        <p14:creationId xmlns:p14="http://schemas.microsoft.com/office/powerpoint/2010/main" val="871428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t>3) A scenario where </a:t>
            </a:r>
            <a:r>
              <a:rPr lang="en-US" dirty="0" err="1"/>
              <a:t>NumberFormatException</a:t>
            </a:r>
            <a:r>
              <a:rPr lang="en-US" dirty="0"/>
              <a:t> </a:t>
            </a:r>
            <a:r>
              <a:rPr lang="en-US" dirty="0" smtClean="0"/>
              <a:t>occurs</a:t>
            </a:r>
          </a:p>
          <a:p>
            <a:pPr marL="457200" lvl="1" indent="0">
              <a:buNone/>
            </a:pPr>
            <a:r>
              <a:rPr lang="en-US" dirty="0" smtClean="0"/>
              <a:t>String</a:t>
            </a:r>
            <a:r>
              <a:rPr lang="en-US" dirty="0"/>
              <a:t> s="</a:t>
            </a:r>
            <a:r>
              <a:rPr lang="en-US" dirty="0" err="1"/>
              <a:t>abc</a:t>
            </a:r>
            <a:r>
              <a:rPr lang="en-US" dirty="0"/>
              <a:t>";  </a:t>
            </a:r>
            <a:endParaRPr lang="en-US" dirty="0" smtClean="0"/>
          </a:p>
          <a:p>
            <a:pPr marL="457200" lvl="1" indent="0">
              <a:buNone/>
            </a:pPr>
            <a:r>
              <a:rPr lang="en-US" b="1" dirty="0" err="1" smtClean="0"/>
              <a:t>int</a:t>
            </a:r>
            <a:r>
              <a:rPr lang="en-US" dirty="0"/>
              <a:t> </a:t>
            </a:r>
            <a:r>
              <a:rPr lang="en-US" dirty="0" err="1"/>
              <a:t>i</a:t>
            </a:r>
            <a:r>
              <a:rPr lang="en-US" dirty="0"/>
              <a:t>=</a:t>
            </a:r>
            <a:r>
              <a:rPr lang="en-US" dirty="0" err="1"/>
              <a:t>Integer.parseInt</a:t>
            </a:r>
            <a:r>
              <a:rPr lang="en-US" dirty="0"/>
              <a:t>(s);//</a:t>
            </a:r>
            <a:r>
              <a:rPr lang="en-US" dirty="0" err="1"/>
              <a:t>NumberFormatException</a:t>
            </a:r>
            <a:r>
              <a:rPr lang="en-US" dirty="0"/>
              <a:t>  </a:t>
            </a:r>
          </a:p>
          <a:p>
            <a:pPr marL="0" indent="0">
              <a:buNone/>
            </a:pPr>
            <a:r>
              <a:rPr lang="en-US" dirty="0"/>
              <a:t>4) A scenario where </a:t>
            </a:r>
            <a:r>
              <a:rPr lang="en-US" dirty="0" err="1"/>
              <a:t>ArrayIndexOutOfBoundsException</a:t>
            </a:r>
            <a:r>
              <a:rPr lang="en-US" dirty="0"/>
              <a:t> </a:t>
            </a:r>
            <a:r>
              <a:rPr lang="en-US" dirty="0" smtClean="0"/>
              <a:t>occurs</a:t>
            </a:r>
          </a:p>
          <a:p>
            <a:pPr marL="0" indent="0">
              <a:buNone/>
            </a:pPr>
            <a:r>
              <a:rPr lang="en-US" b="1" dirty="0" err="1"/>
              <a:t>int</a:t>
            </a:r>
            <a:r>
              <a:rPr lang="en-US" dirty="0"/>
              <a:t> a[]=</a:t>
            </a:r>
            <a:r>
              <a:rPr lang="en-US" b="1" dirty="0"/>
              <a:t>new</a:t>
            </a:r>
            <a:r>
              <a:rPr lang="en-US" dirty="0"/>
              <a:t> </a:t>
            </a:r>
            <a:r>
              <a:rPr lang="en-US" b="1" dirty="0" err="1"/>
              <a:t>int</a:t>
            </a:r>
            <a:r>
              <a:rPr lang="en-US" dirty="0"/>
              <a:t>[5];  </a:t>
            </a:r>
          </a:p>
          <a:p>
            <a:pPr marL="0" indent="0">
              <a:buNone/>
            </a:pPr>
            <a:r>
              <a:rPr lang="en-US" dirty="0" smtClean="0"/>
              <a:t>a[10</a:t>
            </a:r>
            <a:r>
              <a:rPr lang="en-US" dirty="0"/>
              <a:t>]=50; //</a:t>
            </a:r>
            <a:r>
              <a:rPr lang="en-US" dirty="0" err="1"/>
              <a:t>ArrayIndexOutOfBoundsException</a:t>
            </a:r>
            <a:r>
              <a:rPr lang="en-US" dirty="0"/>
              <a:t>  </a:t>
            </a:r>
          </a:p>
          <a:p>
            <a:pPr marL="0" indent="0">
              <a:buNone/>
            </a:pPr>
            <a:endParaRPr lang="en-US" dirty="0"/>
          </a:p>
          <a:p>
            <a:endParaRPr lang="en-US" dirty="0"/>
          </a:p>
        </p:txBody>
      </p:sp>
      <p:sp>
        <p:nvSpPr>
          <p:cNvPr id="2" name="Slide Number Placeholder 1"/>
          <p:cNvSpPr>
            <a:spLocks noGrp="1"/>
          </p:cNvSpPr>
          <p:nvPr>
            <p:ph type="sldNum" sz="quarter" idx="12"/>
          </p:nvPr>
        </p:nvSpPr>
        <p:spPr/>
        <p:txBody>
          <a:bodyPr/>
          <a:lstStyle/>
          <a:p>
            <a:fld id="{934A8214-C0B1-4EFB-9427-75A6E8557D00}" type="slidenum">
              <a:rPr lang="en-US" smtClean="0"/>
              <a:t>33</a:t>
            </a:fld>
            <a:endParaRPr lang="en-US"/>
          </a:p>
        </p:txBody>
      </p:sp>
    </p:spTree>
    <p:extLst>
      <p:ext uri="{BB962C8B-B14F-4D97-AF65-F5344CB8AC3E}">
        <p14:creationId xmlns:p14="http://schemas.microsoft.com/office/powerpoint/2010/main" val="4198773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throw and throws in </a:t>
            </a:r>
            <a:r>
              <a:rPr lang="en-US" dirty="0" smtClean="0"/>
              <a:t>Java</a:t>
            </a:r>
            <a:endParaRPr lang="en-US" dirty="0"/>
          </a:p>
        </p:txBody>
      </p:sp>
      <p:sp>
        <p:nvSpPr>
          <p:cNvPr id="3" name="Content Placeholder 2"/>
          <p:cNvSpPr>
            <a:spLocks noGrp="1"/>
          </p:cNvSpPr>
          <p:nvPr>
            <p:ph idx="1"/>
          </p:nvPr>
        </p:nvSpPr>
        <p:spPr/>
        <p:txBody>
          <a:bodyPr/>
          <a:lstStyle/>
          <a:p>
            <a:r>
              <a:rPr lang="en-US" dirty="0"/>
              <a:t>The </a:t>
            </a:r>
            <a:r>
              <a:rPr lang="en-US" b="1" u="sng" dirty="0"/>
              <a:t>throw</a:t>
            </a:r>
            <a:r>
              <a:rPr lang="en-US" dirty="0"/>
              <a:t> keyword in Java is used to explicitly throw an exception from a method or any block of code. </a:t>
            </a:r>
            <a:endParaRPr lang="en-US" dirty="0" smtClean="0"/>
          </a:p>
          <a:p>
            <a:r>
              <a:rPr lang="en-US" dirty="0" smtClean="0"/>
              <a:t>We </a:t>
            </a:r>
            <a:r>
              <a:rPr lang="en-US" dirty="0"/>
              <a:t>can throw either </a:t>
            </a:r>
            <a:r>
              <a:rPr lang="en-US" dirty="0">
                <a:hlinkClick r:id="rId3"/>
              </a:rPr>
              <a:t>checked or unchecked exception</a:t>
            </a:r>
            <a:r>
              <a:rPr lang="en-US" dirty="0"/>
              <a:t>. </a:t>
            </a:r>
            <a:endParaRPr lang="en-US" dirty="0" smtClean="0"/>
          </a:p>
          <a:p>
            <a:r>
              <a:rPr lang="en-US" dirty="0" smtClean="0"/>
              <a:t>The </a:t>
            </a:r>
            <a:r>
              <a:rPr lang="en-US" dirty="0"/>
              <a:t>throw keyword is mainly used to throw custom exceptions.</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indent="0">
              <a:buNone/>
            </a:pPr>
            <a:r>
              <a:rPr lang="en-US" b="1" dirty="0"/>
              <a:t>public</a:t>
            </a:r>
            <a:r>
              <a:rPr lang="en-US" dirty="0"/>
              <a:t> </a:t>
            </a:r>
            <a:r>
              <a:rPr lang="en-US" b="1" dirty="0"/>
              <a:t>class</a:t>
            </a:r>
            <a:r>
              <a:rPr lang="en-US" dirty="0"/>
              <a:t> TestThrow1{  </a:t>
            </a:r>
          </a:p>
          <a:p>
            <a:pPr marL="0" indent="0">
              <a:buNone/>
            </a:pPr>
            <a:r>
              <a:rPr lang="en-US" dirty="0"/>
              <a:t>   </a:t>
            </a:r>
            <a:r>
              <a:rPr lang="en-US" b="1" dirty="0"/>
              <a:t>static</a:t>
            </a:r>
            <a:r>
              <a:rPr lang="en-US" dirty="0"/>
              <a:t> </a:t>
            </a:r>
            <a:r>
              <a:rPr lang="en-US" b="1" dirty="0"/>
              <a:t>void</a:t>
            </a:r>
            <a:r>
              <a:rPr lang="en-US" dirty="0"/>
              <a:t> validate(</a:t>
            </a:r>
            <a:r>
              <a:rPr lang="en-US" b="1" dirty="0" err="1"/>
              <a:t>int</a:t>
            </a:r>
            <a:r>
              <a:rPr lang="en-US" dirty="0"/>
              <a:t> age){  </a:t>
            </a:r>
          </a:p>
          <a:p>
            <a:pPr marL="0" indent="0">
              <a:buNone/>
            </a:pPr>
            <a:r>
              <a:rPr lang="en-US" dirty="0"/>
              <a:t>     </a:t>
            </a:r>
            <a:r>
              <a:rPr lang="en-US" b="1" dirty="0"/>
              <a:t>if</a:t>
            </a:r>
            <a:r>
              <a:rPr lang="en-US" dirty="0"/>
              <a:t>(age&lt;18)  </a:t>
            </a:r>
          </a:p>
          <a:p>
            <a:pPr marL="0" indent="0">
              <a:buNone/>
            </a:pPr>
            <a:r>
              <a:rPr lang="en-US" dirty="0"/>
              <a:t>      </a:t>
            </a:r>
            <a:r>
              <a:rPr lang="en-US" b="1" dirty="0"/>
              <a:t>throw</a:t>
            </a:r>
            <a:r>
              <a:rPr lang="en-US" dirty="0"/>
              <a:t> </a:t>
            </a:r>
            <a:r>
              <a:rPr lang="en-US" b="1" dirty="0"/>
              <a:t>new</a:t>
            </a:r>
            <a:r>
              <a:rPr lang="en-US" dirty="0"/>
              <a:t> </a:t>
            </a:r>
            <a:r>
              <a:rPr lang="en-US" dirty="0" err="1"/>
              <a:t>ArithmeticException</a:t>
            </a:r>
            <a:r>
              <a:rPr lang="en-US" dirty="0"/>
              <a:t>("not valid");  </a:t>
            </a:r>
          </a:p>
          <a:p>
            <a:pPr marL="0" indent="0">
              <a:buNone/>
            </a:pPr>
            <a:r>
              <a:rPr lang="en-US" dirty="0"/>
              <a:t>     </a:t>
            </a:r>
            <a:r>
              <a:rPr lang="en-US" b="1" dirty="0"/>
              <a:t>else</a:t>
            </a:r>
            <a:r>
              <a:rPr lang="en-US" dirty="0"/>
              <a:t>  </a:t>
            </a:r>
          </a:p>
          <a:p>
            <a:pPr marL="0" indent="0">
              <a:buNone/>
            </a:pPr>
            <a:r>
              <a:rPr lang="en-US" dirty="0"/>
              <a:t>      </a:t>
            </a:r>
            <a:r>
              <a:rPr lang="en-US" dirty="0" err="1"/>
              <a:t>System.out.println</a:t>
            </a:r>
            <a:r>
              <a:rPr lang="en-US" dirty="0"/>
              <a:t>("welcome to vote");  </a:t>
            </a:r>
          </a:p>
          <a:p>
            <a:pPr marL="0" indent="0">
              <a:buNone/>
            </a:pPr>
            <a:r>
              <a:rPr lang="en-US" dirty="0"/>
              <a:t>   }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validate(13);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a:p>
            <a:endParaRPr lang="en-US" dirty="0"/>
          </a:p>
        </p:txBody>
      </p:sp>
      <p:sp>
        <p:nvSpPr>
          <p:cNvPr id="2" name="Slide Number Placeholder 1"/>
          <p:cNvSpPr>
            <a:spLocks noGrp="1"/>
          </p:cNvSpPr>
          <p:nvPr>
            <p:ph type="sldNum" sz="quarter" idx="12"/>
          </p:nvPr>
        </p:nvSpPr>
        <p:spPr/>
        <p:txBody>
          <a:bodyPr/>
          <a:lstStyle/>
          <a:p>
            <a:fld id="{934A8214-C0B1-4EFB-9427-75A6E8557D00}" type="slidenum">
              <a:rPr lang="en-US" smtClean="0"/>
              <a:t>35</a:t>
            </a:fld>
            <a:endParaRPr lang="en-US"/>
          </a:p>
        </p:txBody>
      </p:sp>
    </p:spTree>
    <p:extLst>
      <p:ext uri="{BB962C8B-B14F-4D97-AF65-F5344CB8AC3E}">
        <p14:creationId xmlns:p14="http://schemas.microsoft.com/office/powerpoint/2010/main" val="40809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throw and throws in </a:t>
            </a:r>
            <a:r>
              <a:rPr lang="en-US" dirty="0" smtClean="0"/>
              <a:t>Java</a:t>
            </a:r>
            <a:endParaRPr lang="en-US" dirty="0"/>
          </a:p>
        </p:txBody>
      </p:sp>
      <p:sp>
        <p:nvSpPr>
          <p:cNvPr id="3" name="Content Placeholder 2"/>
          <p:cNvSpPr>
            <a:spLocks noGrp="1"/>
          </p:cNvSpPr>
          <p:nvPr>
            <p:ph idx="1"/>
          </p:nvPr>
        </p:nvSpPr>
        <p:spPr/>
        <p:txBody>
          <a:bodyPr/>
          <a:lstStyle/>
          <a:p>
            <a:r>
              <a:rPr lang="en-US" b="1" u="sng" dirty="0"/>
              <a:t>throws </a:t>
            </a:r>
            <a:r>
              <a:rPr lang="en-US" dirty="0"/>
              <a:t>is a keyword in Java which is used in the signature of method to indicate that this method might throw one of the listed type exceptions. </a:t>
            </a:r>
            <a:endParaRPr lang="en-US" dirty="0" smtClean="0"/>
          </a:p>
          <a:p>
            <a:r>
              <a:rPr lang="en-US" dirty="0" smtClean="0"/>
              <a:t>The </a:t>
            </a:r>
            <a:r>
              <a:rPr lang="en-US" dirty="0"/>
              <a:t>caller to these methods has to handle the exception using a try-catch block.</a:t>
            </a:r>
          </a:p>
        </p:txBody>
      </p:sp>
      <p:sp>
        <p:nvSpPr>
          <p:cNvPr id="4" name="Slide Number Placeholder 3"/>
          <p:cNvSpPr>
            <a:spLocks noGrp="1"/>
          </p:cNvSpPr>
          <p:nvPr>
            <p:ph type="sldNum" sz="quarter" idx="12"/>
          </p:nvPr>
        </p:nvSpPr>
        <p:spPr/>
        <p:txBody>
          <a:bodyPr/>
          <a:lstStyle/>
          <a:p>
            <a:fld id="{934A8214-C0B1-4EFB-9427-75A6E8557D00}"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To prevent this compile time error we can handle the exception in two ways:</a:t>
            </a:r>
          </a:p>
          <a:p>
            <a:pPr lvl="1" fontAlgn="base"/>
            <a:r>
              <a:rPr lang="en-US" dirty="0"/>
              <a:t>By using try catch</a:t>
            </a:r>
          </a:p>
          <a:p>
            <a:pPr lvl="1" fontAlgn="base"/>
            <a:r>
              <a:rPr lang="en-US" dirty="0"/>
              <a:t>By using </a:t>
            </a:r>
            <a:r>
              <a:rPr lang="en-US" b="1" dirty="0"/>
              <a:t>throws</a:t>
            </a:r>
            <a:r>
              <a:rPr lang="en-US" dirty="0"/>
              <a:t> </a:t>
            </a:r>
            <a:r>
              <a:rPr lang="en-US" dirty="0" smtClean="0"/>
              <a:t>keyword</a:t>
            </a:r>
          </a:p>
          <a:p>
            <a:pPr lvl="1" fontAlgn="base">
              <a:buNone/>
            </a:pPr>
            <a:endParaRPr lang="en-US" dirty="0" smtClean="0"/>
          </a:p>
          <a:p>
            <a:pPr lvl="1" fontAlgn="base">
              <a:buNone/>
            </a:pPr>
            <a:r>
              <a:rPr lang="en-US" b="1" smtClean="0"/>
              <a:t>Prg</a:t>
            </a:r>
            <a:r>
              <a:rPr lang="en-US" b="1" dirty="0" smtClean="0"/>
              <a:t> </a:t>
            </a:r>
            <a:r>
              <a:rPr lang="en-US" b="1" dirty="0" smtClean="0"/>
              <a:t>- </a:t>
            </a:r>
            <a:r>
              <a:rPr lang="en-US" b="1" dirty="0" err="1" smtClean="0"/>
              <a:t>ThrowsExceptionDemo</a:t>
            </a:r>
            <a:r>
              <a:rPr lang="en-US" b="1" dirty="0" smtClean="0"/>
              <a:t> </a:t>
            </a:r>
          </a:p>
        </p:txBody>
      </p:sp>
      <p:sp>
        <p:nvSpPr>
          <p:cNvPr id="4" name="Slide Number Placeholder 3"/>
          <p:cNvSpPr>
            <a:spLocks noGrp="1"/>
          </p:cNvSpPr>
          <p:nvPr>
            <p:ph type="sldNum" sz="quarter" idx="12"/>
          </p:nvPr>
        </p:nvSpPr>
        <p:spPr/>
        <p:txBody>
          <a:bodyPr/>
          <a:lstStyle/>
          <a:p>
            <a:fld id="{934A8214-C0B1-4EFB-9427-75A6E8557D00}"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Important points to remember about throws keyword:</a:t>
            </a:r>
            <a:endParaRPr lang="en-US" dirty="0"/>
          </a:p>
        </p:txBody>
      </p:sp>
      <p:sp>
        <p:nvSpPr>
          <p:cNvPr id="3" name="Content Placeholder 2"/>
          <p:cNvSpPr>
            <a:spLocks noGrp="1"/>
          </p:cNvSpPr>
          <p:nvPr>
            <p:ph idx="1"/>
          </p:nvPr>
        </p:nvSpPr>
        <p:spPr/>
        <p:txBody>
          <a:bodyPr>
            <a:normAutofit fontScale="92500"/>
          </a:bodyPr>
          <a:lstStyle/>
          <a:p>
            <a:pPr fontAlgn="base"/>
            <a:r>
              <a:rPr lang="en-US" dirty="0" smtClean="0"/>
              <a:t>throws </a:t>
            </a:r>
            <a:r>
              <a:rPr lang="en-US" dirty="0"/>
              <a:t>keyword is required only for checked exception and usage of throws keyword for unchecked exception is meaningless.</a:t>
            </a:r>
          </a:p>
          <a:p>
            <a:pPr fontAlgn="base"/>
            <a:r>
              <a:rPr lang="en-US" dirty="0"/>
              <a:t>throws keyword is required only to convince compiler and usage of throws keyword does not prevent abnormal termination of program.</a:t>
            </a:r>
          </a:p>
          <a:p>
            <a:pPr fontAlgn="base"/>
            <a:r>
              <a:rPr lang="en-US" dirty="0"/>
              <a:t>By the help of throws keyword we can provide information to the caller of the method about the exception.</a:t>
            </a:r>
          </a:p>
        </p:txBody>
      </p:sp>
      <p:sp>
        <p:nvSpPr>
          <p:cNvPr id="4" name="Slide Number Placeholder 3"/>
          <p:cNvSpPr>
            <a:spLocks noGrp="1"/>
          </p:cNvSpPr>
          <p:nvPr>
            <p:ph type="sldNum" sz="quarter" idx="12"/>
          </p:nvPr>
        </p:nvSpPr>
        <p:spPr/>
        <p:txBody>
          <a:bodyPr/>
          <a:lstStyle/>
          <a:p>
            <a:fld id="{934A8214-C0B1-4EFB-9427-75A6E8557D00}"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User-defined </a:t>
            </a:r>
            <a:r>
              <a:rPr lang="en-US" dirty="0"/>
              <a:t>exception that extends the </a:t>
            </a:r>
            <a:r>
              <a:rPr lang="en-US" b="1" dirty="0"/>
              <a:t>Exception </a:t>
            </a:r>
            <a:r>
              <a:rPr lang="en-US" dirty="0"/>
              <a:t>class, making it a checked exception. </a:t>
            </a:r>
            <a:endParaRPr lang="en-US" dirty="0" smtClean="0"/>
          </a:p>
          <a:p>
            <a:r>
              <a:rPr lang="en-US" dirty="0" smtClean="0"/>
              <a:t>An </a:t>
            </a:r>
            <a:r>
              <a:rPr lang="en-US" dirty="0"/>
              <a:t>exception class is like any other class, containing useful fields and methods</a:t>
            </a:r>
            <a:r>
              <a:rPr lang="en-US" dirty="0" smtClean="0"/>
              <a:t>.</a:t>
            </a:r>
          </a:p>
          <a:p>
            <a:r>
              <a:rPr lang="en-US" dirty="0" smtClean="0"/>
              <a:t>Rules:</a:t>
            </a:r>
          </a:p>
          <a:p>
            <a:pPr lvl="1"/>
            <a:r>
              <a:rPr lang="en-US" dirty="0"/>
              <a:t>All exceptions must be a child of </a:t>
            </a:r>
            <a:r>
              <a:rPr lang="en-US" dirty="0" err="1"/>
              <a:t>Throwable</a:t>
            </a:r>
            <a:r>
              <a:rPr lang="en-US" dirty="0"/>
              <a:t>.</a:t>
            </a:r>
          </a:p>
          <a:p>
            <a:pPr lvl="1"/>
            <a:r>
              <a:rPr lang="en-US" dirty="0"/>
              <a:t>If you want to write a checked exception that is automatically enforced by the Handle or Declare Rule, you need to extend the Exception class.</a:t>
            </a:r>
          </a:p>
          <a:p>
            <a:pPr lvl="1"/>
            <a:r>
              <a:rPr lang="en-US" dirty="0"/>
              <a:t>If you want to write a runtime exception, you need to extend the </a:t>
            </a:r>
            <a:r>
              <a:rPr lang="en-US" b="1" dirty="0" err="1"/>
              <a:t>RuntimeException</a:t>
            </a:r>
            <a:r>
              <a:rPr lang="en-US" dirty="0"/>
              <a:t> class</a:t>
            </a:r>
            <a:r>
              <a:rPr lang="en-US" dirty="0" smtClean="0"/>
              <a:t>.</a:t>
            </a:r>
          </a:p>
          <a:p>
            <a:pPr lvl="1"/>
            <a:r>
              <a:rPr lang="en-US" b="1" dirty="0" err="1" smtClean="0"/>
              <a:t>Eg</a:t>
            </a:r>
            <a:r>
              <a:rPr lang="en-US" b="1" dirty="0" smtClean="0"/>
              <a:t> </a:t>
            </a:r>
            <a:r>
              <a:rPr lang="en-US" b="1" dirty="0" err="1" smtClean="0"/>
              <a:t>Prg</a:t>
            </a:r>
            <a:r>
              <a:rPr lang="en-US" b="1" dirty="0" smtClean="0"/>
              <a:t> - </a:t>
            </a:r>
            <a:r>
              <a:rPr lang="en-US" b="1" dirty="0" err="1" smtClean="0"/>
              <a:t>BankDemo</a:t>
            </a:r>
            <a:endParaRPr lang="en-US" b="1" dirty="0"/>
          </a:p>
          <a:p>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alibri" pitchFamily="34" charset="0"/>
              </a:rPr>
              <a:t>Exception handler</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smtClean="0">
                <a:latin typeface="Calibri" pitchFamily="34" charset="0"/>
              </a:rPr>
              <a:t>In Java, an exception is an </a:t>
            </a:r>
            <a:r>
              <a:rPr lang="en-US" altLang="en-US" i="1" dirty="0" smtClean="0">
                <a:latin typeface="Calibri" pitchFamily="34" charset="0"/>
              </a:rPr>
              <a:t>object </a:t>
            </a:r>
            <a:r>
              <a:rPr lang="en-US" altLang="en-US" dirty="0" smtClean="0">
                <a:latin typeface="Calibri" pitchFamily="34" charset="0"/>
              </a:rPr>
              <a:t>of a relevant exception class. </a:t>
            </a:r>
          </a:p>
          <a:p>
            <a:pPr marL="533400" indent="-533400" algn="just">
              <a:lnSpc>
                <a:spcPct val="90000"/>
              </a:lnSpc>
              <a:buFontTx/>
              <a:buChar char="•"/>
            </a:pPr>
            <a:r>
              <a:rPr lang="en-US" altLang="en-US" dirty="0" smtClean="0">
                <a:latin typeface="Calibri" pitchFamily="34" charset="0"/>
              </a:rPr>
              <a:t>When an error occurs in a method, it throws out an exception object that contains the information about where the error occurred and the type of error.</a:t>
            </a:r>
          </a:p>
          <a:p>
            <a:pPr marL="533400" indent="-533400" algn="just">
              <a:lnSpc>
                <a:spcPct val="90000"/>
              </a:lnSpc>
              <a:buFontTx/>
              <a:buChar char="•"/>
            </a:pPr>
            <a:r>
              <a:rPr lang="en-US" altLang="en-US" dirty="0" smtClean="0">
                <a:latin typeface="Calibri" pitchFamily="34" charset="0"/>
              </a:rPr>
              <a:t>The event handling code is called </a:t>
            </a:r>
            <a:r>
              <a:rPr lang="en-US" altLang="en-US" i="1" dirty="0" smtClean="0">
                <a:latin typeface="Calibri" pitchFamily="34" charset="0"/>
              </a:rPr>
              <a:t>exception handler</a:t>
            </a:r>
            <a:r>
              <a:rPr lang="en-US" altLang="en-US" dirty="0" smtClean="0">
                <a:latin typeface="Calibri" pitchFamily="34" charset="0"/>
              </a:rPr>
              <a:t>. </a:t>
            </a:r>
          </a:p>
          <a:p>
            <a:pPr marL="533400" indent="-533400" algn="just">
              <a:lnSpc>
                <a:spcPct val="90000"/>
              </a:lnSpc>
              <a:buFontTx/>
              <a:buChar char="•"/>
            </a:pPr>
            <a:r>
              <a:rPr lang="en-US" altLang="en-US" dirty="0" smtClean="0">
                <a:latin typeface="Calibri" pitchFamily="34" charset="0"/>
              </a:rPr>
              <a:t>Exception handling is a mechanism that is used to handle runtime errors such as </a:t>
            </a:r>
            <a:r>
              <a:rPr lang="en-US" altLang="en-US" dirty="0" err="1" smtClean="0">
                <a:latin typeface="Calibri" pitchFamily="34" charset="0"/>
              </a:rPr>
              <a:t>classNotFound</a:t>
            </a:r>
            <a:r>
              <a:rPr lang="en-US" altLang="en-US" dirty="0" smtClean="0">
                <a:latin typeface="Calibri" pitchFamily="34" charset="0"/>
              </a:rPr>
              <a:t> and IO. </a:t>
            </a:r>
          </a:p>
          <a:p>
            <a:endParaRPr lang="en-US" dirty="0"/>
          </a:p>
        </p:txBody>
      </p:sp>
      <p:sp>
        <p:nvSpPr>
          <p:cNvPr id="4" name="Slide Number Placeholder 3"/>
          <p:cNvSpPr>
            <a:spLocks noGrp="1"/>
          </p:cNvSpPr>
          <p:nvPr>
            <p:ph type="sldNum" sz="quarter" idx="12"/>
          </p:nvPr>
        </p:nvSpPr>
        <p:spPr/>
        <p:txBody>
          <a:bodyPr/>
          <a:lstStyle/>
          <a:p>
            <a:fld id="{934A8214-C0B1-4EFB-9427-75A6E8557D00}"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Hierarchy of Java Exception classes</a:t>
            </a:r>
            <a:br>
              <a:rPr lang="en-US" dirty="0"/>
            </a:br>
            <a:endParaRPr lang="en-US" dirty="0"/>
          </a:p>
        </p:txBody>
      </p:sp>
      <p:pic>
        <p:nvPicPr>
          <p:cNvPr id="1028" name="Picture 4" descr="hierarchy of exception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1"/>
            <a:ext cx="8229600" cy="588657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34A8214-C0B1-4EFB-9427-75A6E8557D00}" type="slidenum">
              <a:rPr lang="en-US" smtClean="0"/>
              <a:t>5</a:t>
            </a:fld>
            <a:endParaRPr lang="en-US"/>
          </a:p>
        </p:txBody>
      </p:sp>
    </p:spTree>
    <p:extLst>
      <p:ext uri="{BB962C8B-B14F-4D97-AF65-F5344CB8AC3E}">
        <p14:creationId xmlns:p14="http://schemas.microsoft.com/office/powerpoint/2010/main" val="3352331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B7E8793-14B6-486A-9617-E5E37DD82873}" type="slidenum">
              <a:rPr lang="en-US"/>
              <a:pPr/>
              <a:t>6</a:t>
            </a:fld>
            <a:endParaRPr lang="en-US"/>
          </a:p>
        </p:txBody>
      </p:sp>
      <p:sp>
        <p:nvSpPr>
          <p:cNvPr id="284674" name="Rectangle 2"/>
          <p:cNvSpPr>
            <a:spLocks noGrp="1" noChangeArrowheads="1"/>
          </p:cNvSpPr>
          <p:nvPr>
            <p:ph type="title"/>
          </p:nvPr>
        </p:nvSpPr>
        <p:spPr>
          <a:xfrm>
            <a:off x="685800" y="228600"/>
            <a:ext cx="7772400" cy="533400"/>
          </a:xfrm>
          <a:noFill/>
          <a:ln/>
        </p:spPr>
        <p:txBody>
          <a:bodyPr>
            <a:normAutofit fontScale="90000"/>
          </a:bodyPr>
          <a:lstStyle/>
          <a:p>
            <a:r>
              <a:rPr lang="en-US"/>
              <a:t>System Errors</a:t>
            </a:r>
            <a:endParaRPr lang="en-US" b="1"/>
          </a:p>
        </p:txBody>
      </p:sp>
      <p:graphicFrame>
        <p:nvGraphicFramePr>
          <p:cNvPr id="284675" name="Object 3"/>
          <p:cNvGraphicFramePr>
            <a:graphicFrameLocks noChangeAspect="1"/>
          </p:cNvGraphicFramePr>
          <p:nvPr/>
        </p:nvGraphicFramePr>
        <p:xfrm>
          <a:off x="685800" y="990600"/>
          <a:ext cx="8359775" cy="5110163"/>
        </p:xfrm>
        <a:graphic>
          <a:graphicData uri="http://schemas.openxmlformats.org/presentationml/2006/ole">
            <mc:AlternateContent xmlns:mc="http://schemas.openxmlformats.org/markup-compatibility/2006">
              <mc:Choice xmlns:v="urn:schemas-microsoft-com:vml" Requires="v">
                <p:oleObj spid="_x0000_s1035" name="Picture" r:id="rId3" imgW="8001000" imgH="3657600" progId="Word.Picture.8">
                  <p:embed/>
                </p:oleObj>
              </mc:Choice>
              <mc:Fallback>
                <p:oleObj name="Picture" r:id="rId3" imgW="8001000" imgH="36576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1028" t="2000" r="31085" b="4500"/>
                      <a:stretch>
                        <a:fillRect/>
                      </a:stretch>
                    </p:blipFill>
                    <p:spPr bwMode="auto">
                      <a:xfrm>
                        <a:off x="685800" y="990600"/>
                        <a:ext cx="8359775" cy="5110163"/>
                      </a:xfrm>
                      <a:prstGeom prst="rect">
                        <a:avLst/>
                      </a:prstGeom>
                      <a:solidFill>
                        <a:schemeClr val="bg2"/>
                      </a:solidFill>
                    </p:spPr>
                  </p:pic>
                </p:oleObj>
              </mc:Fallback>
            </mc:AlternateContent>
          </a:graphicData>
        </a:graphic>
      </p:graphicFrame>
      <p:sp>
        <p:nvSpPr>
          <p:cNvPr id="284687" name="Line 15"/>
          <p:cNvSpPr>
            <a:spLocks noChangeShapeType="1"/>
          </p:cNvSpPr>
          <p:nvPr/>
        </p:nvSpPr>
        <p:spPr bwMode="auto">
          <a:xfrm>
            <a:off x="2819400" y="5257800"/>
            <a:ext cx="838200" cy="0"/>
          </a:xfrm>
          <a:prstGeom prst="line">
            <a:avLst/>
          </a:prstGeom>
          <a:noFill/>
          <a:ln w="12700">
            <a:solidFill>
              <a:schemeClr val="tx1"/>
            </a:solidFill>
            <a:round/>
            <a:headEnd type="none" w="sm" len="sm"/>
            <a:tailEnd type="stealth" w="sm" len="sm"/>
          </a:ln>
          <a:effectLst/>
        </p:spPr>
        <p:txBody>
          <a:bodyPr/>
          <a:lstStyle/>
          <a:p>
            <a:endParaRPr lang="en-US"/>
          </a:p>
        </p:txBody>
      </p:sp>
      <p:sp>
        <p:nvSpPr>
          <p:cNvPr id="284688" name="Rectangle 16"/>
          <p:cNvSpPr>
            <a:spLocks noChangeArrowheads="1"/>
          </p:cNvSpPr>
          <p:nvPr/>
        </p:nvSpPr>
        <p:spPr bwMode="auto">
          <a:xfrm>
            <a:off x="3352800" y="3962400"/>
            <a:ext cx="3276600" cy="21336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4686" name="Text Box 14"/>
          <p:cNvSpPr txBox="1">
            <a:spLocks noChangeArrowheads="1"/>
          </p:cNvSpPr>
          <p:nvPr/>
        </p:nvSpPr>
        <p:spPr bwMode="auto">
          <a:xfrm>
            <a:off x="0" y="3962400"/>
            <a:ext cx="3048000" cy="2047875"/>
          </a:xfrm>
          <a:prstGeom prst="rect">
            <a:avLst/>
          </a:prstGeom>
          <a:solidFill>
            <a:schemeClr val="tx2"/>
          </a:solidFill>
          <a:ln w="12700">
            <a:noFill/>
            <a:miter lim="800000"/>
            <a:headEnd type="none" w="sm" len="sm"/>
            <a:tailEnd type="none" w="sm" len="sm"/>
          </a:ln>
          <a:effectLst/>
        </p:spPr>
        <p:txBody>
          <a:bodyPr>
            <a:spAutoFit/>
          </a:bodyPr>
          <a:lstStyle/>
          <a:p>
            <a:pPr>
              <a:spcBef>
                <a:spcPct val="50000"/>
              </a:spcBef>
            </a:pPr>
            <a:r>
              <a:rPr lang="en-US" sz="1600" i="1" dirty="0">
                <a:solidFill>
                  <a:schemeClr val="bg2"/>
                </a:solidFill>
                <a:cs typeface="Times New Roman" pitchFamily="18" charset="0"/>
              </a:rPr>
              <a:t>System errors</a:t>
            </a:r>
            <a:r>
              <a:rPr lang="en-US" sz="1600" dirty="0">
                <a:solidFill>
                  <a:schemeClr val="bg2"/>
                </a:solidFill>
                <a:cs typeface="Times New Roman" pitchFamily="18" charset="0"/>
              </a:rPr>
              <a:t> are thrown by JVM and represented in the </a:t>
            </a:r>
            <a:r>
              <a:rPr lang="en-US" sz="1600" u="sng" dirty="0">
                <a:solidFill>
                  <a:schemeClr val="bg2"/>
                </a:solidFill>
                <a:cs typeface="Times New Roman" pitchFamily="18" charset="0"/>
              </a:rPr>
              <a:t>Error</a:t>
            </a:r>
            <a:r>
              <a:rPr lang="en-US" sz="1600" dirty="0">
                <a:solidFill>
                  <a:schemeClr val="bg2"/>
                </a:solidFill>
                <a:cs typeface="Times New Roman" pitchFamily="18" charset="0"/>
              </a:rPr>
              <a:t> class. The </a:t>
            </a:r>
            <a:r>
              <a:rPr lang="en-US" sz="1600" u="sng" dirty="0">
                <a:solidFill>
                  <a:schemeClr val="bg2"/>
                </a:solidFill>
                <a:cs typeface="Times New Roman" pitchFamily="18" charset="0"/>
              </a:rPr>
              <a:t>Error</a:t>
            </a:r>
            <a:r>
              <a:rPr lang="en-US" sz="1600" dirty="0">
                <a:solidFill>
                  <a:schemeClr val="bg2"/>
                </a:solidFill>
                <a:cs typeface="Times New Roman" pitchFamily="18" charset="0"/>
              </a:rPr>
              <a:t> class describes internal system errors. Such errors rarely occur. If one does, there is little you can do beyond notifying the user and trying to terminate the program gracefully.</a:t>
            </a:r>
            <a:r>
              <a:rPr lang="en-US" sz="1600" dirty="0">
                <a:cs typeface="Times New Roman" pitchFamily="18" charset="0"/>
              </a:rPr>
              <a:t> </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86"/>
                                        </p:tgtEl>
                                        <p:attrNameLst>
                                          <p:attrName>style.visibility</p:attrName>
                                        </p:attrNameLst>
                                      </p:cBhvr>
                                      <p:to>
                                        <p:strVal val="visible"/>
                                      </p:to>
                                    </p:set>
                                    <p:anim calcmode="lin" valueType="num">
                                      <p:cBhvr additive="base">
                                        <p:cTn id="7" dur="500" fill="hold"/>
                                        <p:tgtEl>
                                          <p:spTgt spid="284686"/>
                                        </p:tgtEl>
                                        <p:attrNameLst>
                                          <p:attrName>ppt_x</p:attrName>
                                        </p:attrNameLst>
                                      </p:cBhvr>
                                      <p:tavLst>
                                        <p:tav tm="0">
                                          <p:val>
                                            <p:strVal val="0-#ppt_w/2"/>
                                          </p:val>
                                        </p:tav>
                                        <p:tav tm="100000">
                                          <p:val>
                                            <p:strVal val="#ppt_x"/>
                                          </p:val>
                                        </p:tav>
                                      </p:tavLst>
                                    </p:anim>
                                    <p:anim calcmode="lin" valueType="num">
                                      <p:cBhvr additive="base">
                                        <p:cTn id="8" dur="500" fill="hold"/>
                                        <p:tgtEl>
                                          <p:spTgt spid="28468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4687"/>
                                        </p:tgtEl>
                                        <p:attrNameLst>
                                          <p:attrName>style.visibility</p:attrName>
                                        </p:attrNameLst>
                                      </p:cBhvr>
                                      <p:to>
                                        <p:strVal val="visible"/>
                                      </p:to>
                                    </p:set>
                                    <p:anim calcmode="lin" valueType="num">
                                      <p:cBhvr additive="base">
                                        <p:cTn id="11" dur="500" fill="hold"/>
                                        <p:tgtEl>
                                          <p:spTgt spid="284687"/>
                                        </p:tgtEl>
                                        <p:attrNameLst>
                                          <p:attrName>ppt_x</p:attrName>
                                        </p:attrNameLst>
                                      </p:cBhvr>
                                      <p:tavLst>
                                        <p:tav tm="0">
                                          <p:val>
                                            <p:strVal val="0-#ppt_w/2"/>
                                          </p:val>
                                        </p:tav>
                                        <p:tav tm="100000">
                                          <p:val>
                                            <p:strVal val="#ppt_x"/>
                                          </p:val>
                                        </p:tav>
                                      </p:tavLst>
                                    </p:anim>
                                    <p:anim calcmode="lin" valueType="num">
                                      <p:cBhvr additive="base">
                                        <p:cTn id="12" dur="500" fill="hold"/>
                                        <p:tgtEl>
                                          <p:spTgt spid="28468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4688"/>
                                        </p:tgtEl>
                                        <p:attrNameLst>
                                          <p:attrName>style.visibility</p:attrName>
                                        </p:attrNameLst>
                                      </p:cBhvr>
                                      <p:to>
                                        <p:strVal val="visible"/>
                                      </p:to>
                                    </p:set>
                                    <p:anim calcmode="lin" valueType="num">
                                      <p:cBhvr additive="base">
                                        <p:cTn id="15" dur="500" fill="hold"/>
                                        <p:tgtEl>
                                          <p:spTgt spid="284688"/>
                                        </p:tgtEl>
                                        <p:attrNameLst>
                                          <p:attrName>ppt_x</p:attrName>
                                        </p:attrNameLst>
                                      </p:cBhvr>
                                      <p:tavLst>
                                        <p:tav tm="0">
                                          <p:val>
                                            <p:strVal val="0-#ppt_w/2"/>
                                          </p:val>
                                        </p:tav>
                                        <p:tav tm="100000">
                                          <p:val>
                                            <p:strVal val="#ppt_x"/>
                                          </p:val>
                                        </p:tav>
                                      </p:tavLst>
                                    </p:anim>
                                    <p:anim calcmode="lin" valueType="num">
                                      <p:cBhvr additive="base">
                                        <p:cTn id="16" dur="500" fill="hold"/>
                                        <p:tgtEl>
                                          <p:spTgt spid="2846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7" grpId="0" animBg="1"/>
      <p:bldP spid="284688" grpId="0" animBg="1"/>
      <p:bldP spid="28468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FFA3939A-E4E2-4ABB-9B7E-9FB56B258A6D}" type="slidenum">
              <a:rPr lang="en-US"/>
              <a:pPr/>
              <a:t>7</a:t>
            </a:fld>
            <a:endParaRPr lang="en-US"/>
          </a:p>
        </p:txBody>
      </p:sp>
      <p:graphicFrame>
        <p:nvGraphicFramePr>
          <p:cNvPr id="285699" name="Object 3"/>
          <p:cNvGraphicFramePr>
            <a:graphicFrameLocks noChangeAspect="1"/>
          </p:cNvGraphicFramePr>
          <p:nvPr/>
        </p:nvGraphicFramePr>
        <p:xfrm>
          <a:off x="612775" y="1143000"/>
          <a:ext cx="8359775" cy="5110163"/>
        </p:xfrm>
        <a:graphic>
          <a:graphicData uri="http://schemas.openxmlformats.org/presentationml/2006/ole">
            <mc:AlternateContent xmlns:mc="http://schemas.openxmlformats.org/markup-compatibility/2006">
              <mc:Choice xmlns:v="urn:schemas-microsoft-com:vml" Requires="v">
                <p:oleObj spid="_x0000_s2059" name="Picture" r:id="rId4" imgW="8001000" imgH="3657600" progId="Word.Picture.8">
                  <p:embed/>
                </p:oleObj>
              </mc:Choice>
              <mc:Fallback>
                <p:oleObj name="Picture" r:id="rId4" imgW="8001000" imgH="365760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l="-1028" t="2000" r="31085" b="4500"/>
                      <a:stretch>
                        <a:fillRect/>
                      </a:stretch>
                    </p:blipFill>
                    <p:spPr bwMode="auto">
                      <a:xfrm>
                        <a:off x="612775" y="1143000"/>
                        <a:ext cx="8359775" cy="51101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85698" name="Rectangle 2"/>
          <p:cNvSpPr>
            <a:spLocks noGrp="1" noChangeArrowheads="1"/>
          </p:cNvSpPr>
          <p:nvPr>
            <p:ph type="title"/>
          </p:nvPr>
        </p:nvSpPr>
        <p:spPr>
          <a:xfrm>
            <a:off x="685800" y="228600"/>
            <a:ext cx="7772400" cy="685800"/>
          </a:xfrm>
          <a:noFill/>
          <a:ln/>
        </p:spPr>
        <p:txBody>
          <a:bodyPr>
            <a:normAutofit fontScale="90000"/>
          </a:bodyPr>
          <a:lstStyle/>
          <a:p>
            <a:r>
              <a:rPr lang="en-US"/>
              <a:t>Exceptions</a:t>
            </a:r>
            <a:endParaRPr lang="en-US" b="1"/>
          </a:p>
        </p:txBody>
      </p:sp>
      <p:sp>
        <p:nvSpPr>
          <p:cNvPr id="285700" name="Line 4"/>
          <p:cNvSpPr>
            <a:spLocks noChangeShapeType="1"/>
          </p:cNvSpPr>
          <p:nvPr/>
        </p:nvSpPr>
        <p:spPr bwMode="auto">
          <a:xfrm>
            <a:off x="2971800" y="1219200"/>
            <a:ext cx="0" cy="2819400"/>
          </a:xfrm>
          <a:prstGeom prst="line">
            <a:avLst/>
          </a:prstGeom>
          <a:noFill/>
          <a:ln w="12700">
            <a:solidFill>
              <a:schemeClr val="tx1"/>
            </a:solidFill>
            <a:round/>
            <a:headEnd type="none" w="sm" len="sm"/>
            <a:tailEnd type="none" w="sm" len="sm"/>
          </a:ln>
          <a:effectLst/>
        </p:spPr>
        <p:txBody>
          <a:bodyPr/>
          <a:lstStyle/>
          <a:p>
            <a:endParaRPr lang="en-US"/>
          </a:p>
        </p:txBody>
      </p:sp>
      <p:sp>
        <p:nvSpPr>
          <p:cNvPr id="285701" name="Line 5"/>
          <p:cNvSpPr>
            <a:spLocks noChangeShapeType="1"/>
          </p:cNvSpPr>
          <p:nvPr/>
        </p:nvSpPr>
        <p:spPr bwMode="auto">
          <a:xfrm>
            <a:off x="2971800" y="1219200"/>
            <a:ext cx="33528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02" name="Line 6"/>
          <p:cNvSpPr>
            <a:spLocks noChangeShapeType="1"/>
          </p:cNvSpPr>
          <p:nvPr/>
        </p:nvSpPr>
        <p:spPr bwMode="auto">
          <a:xfrm>
            <a:off x="6324600" y="1219200"/>
            <a:ext cx="0" cy="914400"/>
          </a:xfrm>
          <a:prstGeom prst="line">
            <a:avLst/>
          </a:prstGeom>
          <a:noFill/>
          <a:ln w="12700">
            <a:solidFill>
              <a:schemeClr val="tx1"/>
            </a:solidFill>
            <a:round/>
            <a:headEnd type="none" w="sm" len="sm"/>
            <a:tailEnd type="none" w="sm" len="sm"/>
          </a:ln>
          <a:effectLst/>
        </p:spPr>
        <p:txBody>
          <a:bodyPr/>
          <a:lstStyle/>
          <a:p>
            <a:endParaRPr lang="en-US"/>
          </a:p>
        </p:txBody>
      </p:sp>
      <p:sp>
        <p:nvSpPr>
          <p:cNvPr id="285703" name="Line 7"/>
          <p:cNvSpPr>
            <a:spLocks noChangeShapeType="1"/>
          </p:cNvSpPr>
          <p:nvPr/>
        </p:nvSpPr>
        <p:spPr bwMode="auto">
          <a:xfrm>
            <a:off x="2971800" y="4038600"/>
            <a:ext cx="33528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05" name="Line 9"/>
          <p:cNvSpPr>
            <a:spLocks noChangeShapeType="1"/>
          </p:cNvSpPr>
          <p:nvPr/>
        </p:nvSpPr>
        <p:spPr bwMode="auto">
          <a:xfrm>
            <a:off x="2819400" y="1905000"/>
            <a:ext cx="838200" cy="0"/>
          </a:xfrm>
          <a:prstGeom prst="line">
            <a:avLst/>
          </a:prstGeom>
          <a:noFill/>
          <a:ln w="12700">
            <a:solidFill>
              <a:schemeClr val="tx1"/>
            </a:solidFill>
            <a:round/>
            <a:headEnd type="none" w="sm" len="sm"/>
            <a:tailEnd type="stealth" w="sm" len="sm"/>
          </a:ln>
          <a:effectLst/>
        </p:spPr>
        <p:txBody>
          <a:bodyPr/>
          <a:lstStyle/>
          <a:p>
            <a:endParaRPr lang="en-US"/>
          </a:p>
        </p:txBody>
      </p:sp>
      <p:sp>
        <p:nvSpPr>
          <p:cNvPr id="285708" name="Line 12"/>
          <p:cNvSpPr>
            <a:spLocks noChangeShapeType="1"/>
          </p:cNvSpPr>
          <p:nvPr/>
        </p:nvSpPr>
        <p:spPr bwMode="auto">
          <a:xfrm>
            <a:off x="6324600" y="4038600"/>
            <a:ext cx="0" cy="609600"/>
          </a:xfrm>
          <a:prstGeom prst="line">
            <a:avLst/>
          </a:prstGeom>
          <a:noFill/>
          <a:ln w="12700">
            <a:solidFill>
              <a:schemeClr val="tx1"/>
            </a:solidFill>
            <a:round/>
            <a:headEnd type="none" w="sm" len="sm"/>
            <a:tailEnd type="none" w="sm" len="sm"/>
          </a:ln>
          <a:effectLst/>
        </p:spPr>
        <p:txBody>
          <a:bodyPr/>
          <a:lstStyle/>
          <a:p>
            <a:endParaRPr lang="en-US"/>
          </a:p>
        </p:txBody>
      </p:sp>
      <p:sp>
        <p:nvSpPr>
          <p:cNvPr id="285704" name="Text Box 8"/>
          <p:cNvSpPr txBox="1">
            <a:spLocks noChangeArrowheads="1"/>
          </p:cNvSpPr>
          <p:nvPr/>
        </p:nvSpPr>
        <p:spPr bwMode="auto">
          <a:xfrm>
            <a:off x="228600" y="1295400"/>
            <a:ext cx="2667000" cy="1739900"/>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sz="1800" u="sng">
                <a:solidFill>
                  <a:schemeClr val="bg2"/>
                </a:solidFill>
                <a:cs typeface="Times New Roman" pitchFamily="18" charset="0"/>
              </a:rPr>
              <a:t>Exception</a:t>
            </a:r>
            <a:r>
              <a:rPr lang="en-US" sz="1800">
                <a:solidFill>
                  <a:schemeClr val="bg2"/>
                </a:solidFill>
                <a:cs typeface="Times New Roman" pitchFamily="18" charset="0"/>
              </a:rPr>
              <a:t> describes errors caused by your program and external circumstances. These errors can be caught and handled by your program. </a:t>
            </a:r>
            <a:endParaRPr lang="en-US" sz="1800">
              <a:solidFill>
                <a:schemeClr val="bg2"/>
              </a:solidFill>
            </a:endParaRPr>
          </a:p>
        </p:txBody>
      </p:sp>
      <p:sp>
        <p:nvSpPr>
          <p:cNvPr id="285710" name="Rectangle 14"/>
          <p:cNvSpPr>
            <a:spLocks noChangeArrowheads="1"/>
          </p:cNvSpPr>
          <p:nvPr/>
        </p:nvSpPr>
        <p:spPr bwMode="auto">
          <a:xfrm>
            <a:off x="2971800" y="1371600"/>
            <a:ext cx="5943600" cy="26670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5711" name="Rectangle 15"/>
          <p:cNvSpPr>
            <a:spLocks noChangeArrowheads="1"/>
          </p:cNvSpPr>
          <p:nvPr/>
        </p:nvSpPr>
        <p:spPr bwMode="auto">
          <a:xfrm>
            <a:off x="6172200" y="4038600"/>
            <a:ext cx="2743200" cy="533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5704"/>
                                        </p:tgtEl>
                                        <p:attrNameLst>
                                          <p:attrName>style.visibility</p:attrName>
                                        </p:attrNameLst>
                                      </p:cBhvr>
                                      <p:to>
                                        <p:strVal val="visible"/>
                                      </p:to>
                                    </p:set>
                                    <p:anim calcmode="lin" valueType="num">
                                      <p:cBhvr additive="base">
                                        <p:cTn id="7" dur="500" fill="hold"/>
                                        <p:tgtEl>
                                          <p:spTgt spid="285704"/>
                                        </p:tgtEl>
                                        <p:attrNameLst>
                                          <p:attrName>ppt_x</p:attrName>
                                        </p:attrNameLst>
                                      </p:cBhvr>
                                      <p:tavLst>
                                        <p:tav tm="0">
                                          <p:val>
                                            <p:strVal val="0-#ppt_w/2"/>
                                          </p:val>
                                        </p:tav>
                                        <p:tav tm="100000">
                                          <p:val>
                                            <p:strVal val="#ppt_x"/>
                                          </p:val>
                                        </p:tav>
                                      </p:tavLst>
                                    </p:anim>
                                    <p:anim calcmode="lin" valueType="num">
                                      <p:cBhvr additive="base">
                                        <p:cTn id="8" dur="500" fill="hold"/>
                                        <p:tgtEl>
                                          <p:spTgt spid="28570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5705"/>
                                        </p:tgtEl>
                                        <p:attrNameLst>
                                          <p:attrName>style.visibility</p:attrName>
                                        </p:attrNameLst>
                                      </p:cBhvr>
                                      <p:to>
                                        <p:strVal val="visible"/>
                                      </p:to>
                                    </p:set>
                                    <p:anim calcmode="lin" valueType="num">
                                      <p:cBhvr additive="base">
                                        <p:cTn id="11" dur="500" fill="hold"/>
                                        <p:tgtEl>
                                          <p:spTgt spid="285705"/>
                                        </p:tgtEl>
                                        <p:attrNameLst>
                                          <p:attrName>ppt_x</p:attrName>
                                        </p:attrNameLst>
                                      </p:cBhvr>
                                      <p:tavLst>
                                        <p:tav tm="0">
                                          <p:val>
                                            <p:strVal val="0-#ppt_w/2"/>
                                          </p:val>
                                        </p:tav>
                                        <p:tav tm="100000">
                                          <p:val>
                                            <p:strVal val="#ppt_x"/>
                                          </p:val>
                                        </p:tav>
                                      </p:tavLst>
                                    </p:anim>
                                    <p:anim calcmode="lin" valueType="num">
                                      <p:cBhvr additive="base">
                                        <p:cTn id="12" dur="500" fill="hold"/>
                                        <p:tgtEl>
                                          <p:spTgt spid="28570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5710"/>
                                        </p:tgtEl>
                                        <p:attrNameLst>
                                          <p:attrName>style.visibility</p:attrName>
                                        </p:attrNameLst>
                                      </p:cBhvr>
                                      <p:to>
                                        <p:strVal val="visible"/>
                                      </p:to>
                                    </p:set>
                                    <p:anim calcmode="lin" valueType="num">
                                      <p:cBhvr additive="base">
                                        <p:cTn id="15" dur="500" fill="hold"/>
                                        <p:tgtEl>
                                          <p:spTgt spid="285710"/>
                                        </p:tgtEl>
                                        <p:attrNameLst>
                                          <p:attrName>ppt_x</p:attrName>
                                        </p:attrNameLst>
                                      </p:cBhvr>
                                      <p:tavLst>
                                        <p:tav tm="0">
                                          <p:val>
                                            <p:strVal val="0-#ppt_w/2"/>
                                          </p:val>
                                        </p:tav>
                                        <p:tav tm="100000">
                                          <p:val>
                                            <p:strVal val="#ppt_x"/>
                                          </p:val>
                                        </p:tav>
                                      </p:tavLst>
                                    </p:anim>
                                    <p:anim calcmode="lin" valueType="num">
                                      <p:cBhvr additive="base">
                                        <p:cTn id="16" dur="500" fill="hold"/>
                                        <p:tgtEl>
                                          <p:spTgt spid="2857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5711"/>
                                        </p:tgtEl>
                                        <p:attrNameLst>
                                          <p:attrName>style.visibility</p:attrName>
                                        </p:attrNameLst>
                                      </p:cBhvr>
                                      <p:to>
                                        <p:strVal val="visible"/>
                                      </p:to>
                                    </p:set>
                                    <p:anim calcmode="lin" valueType="num">
                                      <p:cBhvr additive="base">
                                        <p:cTn id="19" dur="500" fill="hold"/>
                                        <p:tgtEl>
                                          <p:spTgt spid="285711"/>
                                        </p:tgtEl>
                                        <p:attrNameLst>
                                          <p:attrName>ppt_x</p:attrName>
                                        </p:attrNameLst>
                                      </p:cBhvr>
                                      <p:tavLst>
                                        <p:tav tm="0">
                                          <p:val>
                                            <p:strVal val="0-#ppt_w/2"/>
                                          </p:val>
                                        </p:tav>
                                        <p:tav tm="100000">
                                          <p:val>
                                            <p:strVal val="#ppt_x"/>
                                          </p:val>
                                        </p:tav>
                                      </p:tavLst>
                                    </p:anim>
                                    <p:anim calcmode="lin" valueType="num">
                                      <p:cBhvr additive="base">
                                        <p:cTn id="20" dur="500" fill="hold"/>
                                        <p:tgtEl>
                                          <p:spTgt spid="285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5" grpId="0" animBg="1"/>
      <p:bldP spid="285704" grpId="0" animBg="1" autoUpdateAnimBg="0"/>
      <p:bldP spid="285710" grpId="0" animBg="1"/>
      <p:bldP spid="2857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5800" y="228600"/>
            <a:ext cx="7772400" cy="533400"/>
          </a:xfrm>
          <a:noFill/>
          <a:ln/>
        </p:spPr>
        <p:txBody>
          <a:bodyPr>
            <a:normAutofit fontScale="90000"/>
          </a:bodyPr>
          <a:lstStyle/>
          <a:p>
            <a:r>
              <a:rPr lang="en-US"/>
              <a:t>Runtime Exceptions</a:t>
            </a:r>
            <a:endParaRPr lang="en-US" b="1"/>
          </a:p>
        </p:txBody>
      </p:sp>
      <p:graphicFrame>
        <p:nvGraphicFramePr>
          <p:cNvPr id="287747" name="Object 3"/>
          <p:cNvGraphicFramePr>
            <a:graphicFrameLocks noChangeAspect="1"/>
          </p:cNvGraphicFramePr>
          <p:nvPr/>
        </p:nvGraphicFramePr>
        <p:xfrm>
          <a:off x="307975" y="914400"/>
          <a:ext cx="8359775" cy="5110163"/>
        </p:xfrm>
        <a:graphic>
          <a:graphicData uri="http://schemas.openxmlformats.org/presentationml/2006/ole">
            <mc:AlternateContent xmlns:mc="http://schemas.openxmlformats.org/markup-compatibility/2006">
              <mc:Choice xmlns:v="urn:schemas-microsoft-com:vml" Requires="v">
                <p:oleObj spid="_x0000_s3083" name="Picture" r:id="rId3" imgW="8001000" imgH="3657600" progId="Word.Picture.8">
                  <p:embed/>
                </p:oleObj>
              </mc:Choice>
              <mc:Fallback>
                <p:oleObj name="Picture" r:id="rId3" imgW="8001000" imgH="36576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1028" t="2000" r="31085" b="4500"/>
                      <a:stretch>
                        <a:fillRect/>
                      </a:stretch>
                    </p:blipFill>
                    <p:spPr bwMode="auto">
                      <a:xfrm>
                        <a:off x="307975" y="914400"/>
                        <a:ext cx="8359775" cy="51101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87748" name="Line 4"/>
          <p:cNvSpPr>
            <a:spLocks noChangeShapeType="1"/>
          </p:cNvSpPr>
          <p:nvPr/>
        </p:nvSpPr>
        <p:spPr bwMode="auto">
          <a:xfrm>
            <a:off x="5867400" y="1752600"/>
            <a:ext cx="0" cy="914400"/>
          </a:xfrm>
          <a:prstGeom prst="line">
            <a:avLst/>
          </a:prstGeom>
          <a:noFill/>
          <a:ln w="12700">
            <a:solidFill>
              <a:schemeClr val="tx1"/>
            </a:solidFill>
            <a:round/>
            <a:headEnd type="none" w="sm" len="sm"/>
            <a:tailEnd type="none" w="sm" len="sm"/>
          </a:ln>
          <a:effectLst/>
        </p:spPr>
        <p:txBody>
          <a:bodyPr/>
          <a:lstStyle/>
          <a:p>
            <a:endParaRPr lang="en-US"/>
          </a:p>
        </p:txBody>
      </p:sp>
      <p:sp>
        <p:nvSpPr>
          <p:cNvPr id="287749" name="Line 5"/>
          <p:cNvSpPr>
            <a:spLocks noChangeShapeType="1"/>
          </p:cNvSpPr>
          <p:nvPr/>
        </p:nvSpPr>
        <p:spPr bwMode="auto">
          <a:xfrm>
            <a:off x="5867400" y="17526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750" name="Line 6"/>
          <p:cNvSpPr>
            <a:spLocks noChangeShapeType="1"/>
          </p:cNvSpPr>
          <p:nvPr/>
        </p:nvSpPr>
        <p:spPr bwMode="auto">
          <a:xfrm>
            <a:off x="8382000" y="1752600"/>
            <a:ext cx="0" cy="2743200"/>
          </a:xfrm>
          <a:prstGeom prst="line">
            <a:avLst/>
          </a:prstGeom>
          <a:noFill/>
          <a:ln w="12700">
            <a:solidFill>
              <a:schemeClr val="tx1"/>
            </a:solidFill>
            <a:round/>
            <a:headEnd type="none" w="sm" len="sm"/>
            <a:tailEnd type="none" w="sm" len="sm"/>
          </a:ln>
          <a:effectLst/>
        </p:spPr>
        <p:txBody>
          <a:bodyPr/>
          <a:lstStyle/>
          <a:p>
            <a:endParaRPr lang="en-US"/>
          </a:p>
        </p:txBody>
      </p:sp>
      <p:sp>
        <p:nvSpPr>
          <p:cNvPr id="287751" name="Line 7"/>
          <p:cNvSpPr>
            <a:spLocks noChangeShapeType="1"/>
          </p:cNvSpPr>
          <p:nvPr/>
        </p:nvSpPr>
        <p:spPr bwMode="auto">
          <a:xfrm>
            <a:off x="5867400" y="44958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753" name="Line 9"/>
          <p:cNvSpPr>
            <a:spLocks noChangeShapeType="1"/>
          </p:cNvSpPr>
          <p:nvPr/>
        </p:nvSpPr>
        <p:spPr bwMode="auto">
          <a:xfrm flipH="1" flipV="1">
            <a:off x="6096000" y="4343400"/>
            <a:ext cx="0" cy="457200"/>
          </a:xfrm>
          <a:prstGeom prst="line">
            <a:avLst/>
          </a:prstGeom>
          <a:noFill/>
          <a:ln w="12700">
            <a:solidFill>
              <a:schemeClr val="tx1"/>
            </a:solidFill>
            <a:round/>
            <a:headEnd type="none" w="sm" len="sm"/>
            <a:tailEnd type="stealth" w="sm" len="sm"/>
          </a:ln>
          <a:effectLst/>
        </p:spPr>
        <p:txBody>
          <a:bodyPr/>
          <a:lstStyle/>
          <a:p>
            <a:endParaRPr lang="en-US"/>
          </a:p>
        </p:txBody>
      </p:sp>
      <p:sp>
        <p:nvSpPr>
          <p:cNvPr id="287755" name="Text Box 11"/>
          <p:cNvSpPr txBox="1">
            <a:spLocks noChangeArrowheads="1"/>
          </p:cNvSpPr>
          <p:nvPr/>
        </p:nvSpPr>
        <p:spPr bwMode="auto">
          <a:xfrm>
            <a:off x="6172200" y="4572000"/>
            <a:ext cx="2743200" cy="94297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RuntimeException is caused by programming errors, such as bad casting, accessing an out-of-bounds array, and numeric errors.</a:t>
            </a:r>
          </a:p>
        </p:txBody>
      </p:sp>
      <p:sp>
        <p:nvSpPr>
          <p:cNvPr id="287756" name="Line 12"/>
          <p:cNvSpPr>
            <a:spLocks noChangeShapeType="1"/>
          </p:cNvSpPr>
          <p:nvPr/>
        </p:nvSpPr>
        <p:spPr bwMode="auto">
          <a:xfrm>
            <a:off x="3352800" y="26670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757" name="Line 13"/>
          <p:cNvSpPr>
            <a:spLocks noChangeShapeType="1"/>
          </p:cNvSpPr>
          <p:nvPr/>
        </p:nvSpPr>
        <p:spPr bwMode="auto">
          <a:xfrm>
            <a:off x="3352800" y="32766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758" name="Line 14"/>
          <p:cNvSpPr>
            <a:spLocks noChangeShapeType="1"/>
          </p:cNvSpPr>
          <p:nvPr/>
        </p:nvSpPr>
        <p:spPr bwMode="auto">
          <a:xfrm>
            <a:off x="5867400" y="3276600"/>
            <a:ext cx="0" cy="1219200"/>
          </a:xfrm>
          <a:prstGeom prst="line">
            <a:avLst/>
          </a:prstGeom>
          <a:noFill/>
          <a:ln w="12700">
            <a:solidFill>
              <a:schemeClr val="tx1"/>
            </a:solidFill>
            <a:round/>
            <a:headEnd type="none" w="sm" len="sm"/>
            <a:tailEnd type="none" w="sm" len="sm"/>
          </a:ln>
          <a:effectLst/>
        </p:spPr>
        <p:txBody>
          <a:bodyPr/>
          <a:lstStyle/>
          <a:p>
            <a:endParaRPr lang="en-US"/>
          </a:p>
        </p:txBody>
      </p:sp>
      <p:sp>
        <p:nvSpPr>
          <p:cNvPr id="287759" name="Line 15"/>
          <p:cNvSpPr>
            <a:spLocks noChangeShapeType="1"/>
          </p:cNvSpPr>
          <p:nvPr/>
        </p:nvSpPr>
        <p:spPr bwMode="auto">
          <a:xfrm>
            <a:off x="3352800" y="2667000"/>
            <a:ext cx="0" cy="609600"/>
          </a:xfrm>
          <a:prstGeom prst="line">
            <a:avLst/>
          </a:prstGeom>
          <a:noFill/>
          <a:ln w="12700">
            <a:solidFill>
              <a:schemeClr val="tx1"/>
            </a:solidFill>
            <a:round/>
            <a:headEnd type="none" w="sm" len="sm"/>
            <a:tailEnd type="none" w="sm" len="sm"/>
          </a:ln>
          <a:effectLst/>
        </p:spPr>
        <p:txBody>
          <a:bodyPr/>
          <a:lstStyle/>
          <a:p>
            <a:endParaRPr lang="en-US"/>
          </a:p>
        </p:txBody>
      </p:sp>
      <p:sp>
        <p:nvSpPr>
          <p:cNvPr id="287760" name="Rectangle 16"/>
          <p:cNvSpPr>
            <a:spLocks noChangeArrowheads="1"/>
          </p:cNvSpPr>
          <p:nvPr/>
        </p:nvSpPr>
        <p:spPr bwMode="auto">
          <a:xfrm>
            <a:off x="5943600" y="1905000"/>
            <a:ext cx="2743200" cy="2438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7761" name="Rectangle 17"/>
          <p:cNvSpPr>
            <a:spLocks noChangeArrowheads="1"/>
          </p:cNvSpPr>
          <p:nvPr/>
        </p:nvSpPr>
        <p:spPr bwMode="auto">
          <a:xfrm>
            <a:off x="4267200" y="2743200"/>
            <a:ext cx="1676400" cy="533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 name="Slide Number Placeholder 1"/>
          <p:cNvSpPr>
            <a:spLocks noGrp="1"/>
          </p:cNvSpPr>
          <p:nvPr>
            <p:ph type="sldNum" sz="quarter" idx="12"/>
          </p:nvPr>
        </p:nvSpPr>
        <p:spPr/>
        <p:txBody>
          <a:bodyPr/>
          <a:lstStyle/>
          <a:p>
            <a:fld id="{934A8214-C0B1-4EFB-9427-75A6E8557D00}" type="slidenum">
              <a:rPr lang="en-US" smtClean="0"/>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7755"/>
                                        </p:tgtEl>
                                        <p:attrNameLst>
                                          <p:attrName>style.visibility</p:attrName>
                                        </p:attrNameLst>
                                      </p:cBhvr>
                                      <p:to>
                                        <p:strVal val="visible"/>
                                      </p:to>
                                    </p:set>
                                    <p:anim calcmode="lin" valueType="num">
                                      <p:cBhvr additive="base">
                                        <p:cTn id="7" dur="500" fill="hold"/>
                                        <p:tgtEl>
                                          <p:spTgt spid="287755"/>
                                        </p:tgtEl>
                                        <p:attrNameLst>
                                          <p:attrName>ppt_x</p:attrName>
                                        </p:attrNameLst>
                                      </p:cBhvr>
                                      <p:tavLst>
                                        <p:tav tm="0">
                                          <p:val>
                                            <p:strVal val="0-#ppt_w/2"/>
                                          </p:val>
                                        </p:tav>
                                        <p:tav tm="100000">
                                          <p:val>
                                            <p:strVal val="#ppt_x"/>
                                          </p:val>
                                        </p:tav>
                                      </p:tavLst>
                                    </p:anim>
                                    <p:anim calcmode="lin" valueType="num">
                                      <p:cBhvr additive="base">
                                        <p:cTn id="8" dur="500" fill="hold"/>
                                        <p:tgtEl>
                                          <p:spTgt spid="28775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7760"/>
                                        </p:tgtEl>
                                        <p:attrNameLst>
                                          <p:attrName>style.visibility</p:attrName>
                                        </p:attrNameLst>
                                      </p:cBhvr>
                                      <p:to>
                                        <p:strVal val="visible"/>
                                      </p:to>
                                    </p:set>
                                    <p:anim calcmode="lin" valueType="num">
                                      <p:cBhvr additive="base">
                                        <p:cTn id="11" dur="500" fill="hold"/>
                                        <p:tgtEl>
                                          <p:spTgt spid="287760"/>
                                        </p:tgtEl>
                                        <p:attrNameLst>
                                          <p:attrName>ppt_x</p:attrName>
                                        </p:attrNameLst>
                                      </p:cBhvr>
                                      <p:tavLst>
                                        <p:tav tm="0">
                                          <p:val>
                                            <p:strVal val="0-#ppt_w/2"/>
                                          </p:val>
                                        </p:tav>
                                        <p:tav tm="100000">
                                          <p:val>
                                            <p:strVal val="#ppt_x"/>
                                          </p:val>
                                        </p:tav>
                                      </p:tavLst>
                                    </p:anim>
                                    <p:anim calcmode="lin" valueType="num">
                                      <p:cBhvr additive="base">
                                        <p:cTn id="12" dur="500" fill="hold"/>
                                        <p:tgtEl>
                                          <p:spTgt spid="287760"/>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287755"/>
                                        </p:tgtEl>
                                        <p:attrNameLst>
                                          <p:attrName>style.visibility</p:attrName>
                                        </p:attrNameLst>
                                      </p:cBhvr>
                                      <p:to>
                                        <p:strVal val="visible"/>
                                      </p:to>
                                    </p:set>
                                    <p:anim calcmode="lin" valueType="num">
                                      <p:cBhvr additive="base">
                                        <p:cTn id="15" dur="500" fill="hold"/>
                                        <p:tgtEl>
                                          <p:spTgt spid="287755"/>
                                        </p:tgtEl>
                                        <p:attrNameLst>
                                          <p:attrName>ppt_x</p:attrName>
                                        </p:attrNameLst>
                                      </p:cBhvr>
                                      <p:tavLst>
                                        <p:tav tm="0">
                                          <p:val>
                                            <p:strVal val="0-#ppt_w/2"/>
                                          </p:val>
                                        </p:tav>
                                        <p:tav tm="100000">
                                          <p:val>
                                            <p:strVal val="#ppt_x"/>
                                          </p:val>
                                        </p:tav>
                                      </p:tavLst>
                                    </p:anim>
                                    <p:anim calcmode="lin" valueType="num">
                                      <p:cBhvr additive="base">
                                        <p:cTn id="16" dur="500" fill="hold"/>
                                        <p:tgtEl>
                                          <p:spTgt spid="28775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7761"/>
                                        </p:tgtEl>
                                        <p:attrNameLst>
                                          <p:attrName>style.visibility</p:attrName>
                                        </p:attrNameLst>
                                      </p:cBhvr>
                                      <p:to>
                                        <p:strVal val="visible"/>
                                      </p:to>
                                    </p:set>
                                    <p:anim calcmode="lin" valueType="num">
                                      <p:cBhvr additive="base">
                                        <p:cTn id="19" dur="500" fill="hold"/>
                                        <p:tgtEl>
                                          <p:spTgt spid="287761"/>
                                        </p:tgtEl>
                                        <p:attrNameLst>
                                          <p:attrName>ppt_x</p:attrName>
                                        </p:attrNameLst>
                                      </p:cBhvr>
                                      <p:tavLst>
                                        <p:tav tm="0">
                                          <p:val>
                                            <p:strVal val="0-#ppt_w/2"/>
                                          </p:val>
                                        </p:tav>
                                        <p:tav tm="100000">
                                          <p:val>
                                            <p:strVal val="#ppt_x"/>
                                          </p:val>
                                        </p:tav>
                                      </p:tavLst>
                                    </p:anim>
                                    <p:anim calcmode="lin" valueType="num">
                                      <p:cBhvr additive="base">
                                        <p:cTn id="20" dur="500" fill="hold"/>
                                        <p:tgtEl>
                                          <p:spTgt spid="2877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5" grpId="0" animBg="1" autoUpdateAnimBg="0"/>
      <p:bldP spid="287755" grpId="1" animBg="1"/>
      <p:bldP spid="287760" grpId="0" animBg="1"/>
      <p:bldP spid="2877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subTitle" idx="1"/>
          </p:nvPr>
        </p:nvSpPr>
        <p:spPr>
          <a:xfrm>
            <a:off x="152400" y="1143000"/>
            <a:ext cx="8839200" cy="4419600"/>
          </a:xfrm>
        </p:spPr>
        <p:txBody>
          <a:bodyPr>
            <a:normAutofit/>
          </a:bodyPr>
          <a:lstStyle/>
          <a:p>
            <a:pPr marL="533400" indent="-533400" algn="just" eaLnBrk="1" hangingPunct="1">
              <a:lnSpc>
                <a:spcPct val="90000"/>
              </a:lnSpc>
            </a:pPr>
            <a:r>
              <a:rPr lang="en-US" altLang="en-US" sz="2400" dirty="0" smtClean="0">
                <a:solidFill>
                  <a:schemeClr val="tx1"/>
                </a:solidFill>
                <a:latin typeface="Calibri" pitchFamily="34" charset="0"/>
              </a:rPr>
              <a:t>The subclasses of Exception class are broadly subdivided into two</a:t>
            </a:r>
          </a:p>
          <a:p>
            <a:pPr marL="533400" indent="-533400" algn="just" eaLnBrk="1" hangingPunct="1">
              <a:lnSpc>
                <a:spcPct val="90000"/>
              </a:lnSpc>
            </a:pPr>
            <a:r>
              <a:rPr lang="en-US" altLang="en-US" sz="2400" dirty="0" smtClean="0">
                <a:solidFill>
                  <a:schemeClr val="tx1"/>
                </a:solidFill>
                <a:latin typeface="Calibri" pitchFamily="34" charset="0"/>
              </a:rPr>
              <a:t>categories.</a:t>
            </a:r>
          </a:p>
          <a:p>
            <a:pPr marL="533400" indent="-533400" algn="just">
              <a:lnSpc>
                <a:spcPct val="90000"/>
              </a:lnSpc>
              <a:buFont typeface="Arial" pitchFamily="34" charset="0"/>
              <a:buChar char="•"/>
            </a:pPr>
            <a:r>
              <a:rPr lang="en-US" altLang="en-US" sz="2400" b="1" dirty="0" smtClean="0">
                <a:solidFill>
                  <a:schemeClr val="tx1"/>
                </a:solidFill>
                <a:latin typeface="Calibri" pitchFamily="34" charset="0"/>
              </a:rPr>
              <a:t>Unchecked exceptions - </a:t>
            </a:r>
            <a:r>
              <a:rPr lang="en-US" sz="2400" dirty="0">
                <a:solidFill>
                  <a:schemeClr val="tx1"/>
                </a:solidFill>
              </a:rPr>
              <a:t>an exception that occurs at the time of execution. These are also called as </a:t>
            </a:r>
            <a:r>
              <a:rPr lang="en-US" sz="2400" b="1" dirty="0">
                <a:solidFill>
                  <a:schemeClr val="tx1"/>
                </a:solidFill>
              </a:rPr>
              <a:t>Runtime Exceptions</a:t>
            </a:r>
            <a:r>
              <a:rPr lang="en-US" sz="2400" dirty="0">
                <a:solidFill>
                  <a:schemeClr val="tx1"/>
                </a:solidFill>
              </a:rPr>
              <a:t>. These include programming bugs, such as logic errors or improper use of an API. Runtime exceptions are ignored at the time of compilation. </a:t>
            </a:r>
            <a:endParaRPr lang="en-US" sz="2400" dirty="0" smtClean="0">
              <a:solidFill>
                <a:schemeClr val="tx1"/>
              </a:solidFill>
            </a:endParaRPr>
          </a:p>
          <a:p>
            <a:pPr marL="533400" indent="-533400" algn="just">
              <a:lnSpc>
                <a:spcPct val="90000"/>
              </a:lnSpc>
              <a:buFont typeface="Arial" pitchFamily="34" charset="0"/>
              <a:buChar char="•"/>
            </a:pPr>
            <a:r>
              <a:rPr lang="en-US" altLang="en-US" sz="2400" b="1" dirty="0" smtClean="0">
                <a:solidFill>
                  <a:schemeClr val="tx1"/>
                </a:solidFill>
                <a:latin typeface="Calibri" pitchFamily="34" charset="0"/>
              </a:rPr>
              <a:t>Checked exceptions </a:t>
            </a:r>
            <a:r>
              <a:rPr lang="en-US" altLang="en-US" sz="2400" dirty="0" smtClean="0">
                <a:solidFill>
                  <a:schemeClr val="tx1"/>
                </a:solidFill>
              </a:rPr>
              <a:t>-</a:t>
            </a:r>
            <a:r>
              <a:rPr lang="en-US" sz="2400" dirty="0" smtClean="0">
                <a:solidFill>
                  <a:schemeClr val="tx1"/>
                </a:solidFill>
              </a:rPr>
              <a:t> </a:t>
            </a:r>
            <a:r>
              <a:rPr lang="en-US" sz="2400" dirty="0">
                <a:solidFill>
                  <a:schemeClr val="tx1"/>
                </a:solidFill>
              </a:rPr>
              <a:t>an exception that is checked (notified) by the compiler at </a:t>
            </a:r>
            <a:r>
              <a:rPr lang="en-US" sz="2400" b="1" dirty="0">
                <a:solidFill>
                  <a:schemeClr val="tx1"/>
                </a:solidFill>
              </a:rPr>
              <a:t>c</a:t>
            </a:r>
            <a:r>
              <a:rPr lang="en-US" sz="2400" b="1" dirty="0" smtClean="0">
                <a:solidFill>
                  <a:schemeClr val="tx1"/>
                </a:solidFill>
              </a:rPr>
              <a:t>ompilation-time</a:t>
            </a:r>
            <a:r>
              <a:rPr lang="en-US" sz="2400" dirty="0" smtClean="0">
                <a:solidFill>
                  <a:schemeClr val="tx1"/>
                </a:solidFill>
              </a:rPr>
              <a:t>, </a:t>
            </a:r>
            <a:r>
              <a:rPr lang="en-US" sz="2400" dirty="0">
                <a:solidFill>
                  <a:schemeClr val="tx1"/>
                </a:solidFill>
              </a:rPr>
              <a:t>these are also called as compile time exceptions. These exceptions cannot simply be ignored, the programmer should take care of (handle) these exceptions.</a:t>
            </a:r>
            <a:endParaRPr lang="en-US" altLang="en-US" sz="2400" dirty="0" smtClean="0">
              <a:solidFill>
                <a:schemeClr val="tx1"/>
              </a:solidFill>
              <a:latin typeface="Calibri" pitchFamily="34" charset="0"/>
            </a:endParaRPr>
          </a:p>
        </p:txBody>
      </p:sp>
      <p:sp>
        <p:nvSpPr>
          <p:cNvPr id="14339" name="Title 1"/>
          <p:cNvSpPr txBox="1">
            <a:spLocks/>
          </p:cNvSpPr>
          <p:nvPr/>
        </p:nvSpPr>
        <p:spPr bwMode="auto">
          <a:xfrm>
            <a:off x="0" y="0"/>
            <a:ext cx="9144000" cy="981075"/>
          </a:xfrm>
          <a:prstGeom prst="rect">
            <a:avLst/>
          </a:prstGeom>
          <a:noFill/>
          <a:ln w="9525">
            <a:noFill/>
            <a:miter lim="800000"/>
            <a:headEnd/>
            <a:tailEnd/>
          </a:ln>
        </p:spPr>
        <p:txBody>
          <a:bodyPr anchor="ctr"/>
          <a:lstStyle/>
          <a:p>
            <a:pPr algn="ctr"/>
            <a:r>
              <a:rPr lang="en-US" altLang="en-US" sz="4000" b="1" dirty="0">
                <a:latin typeface="Calibri" pitchFamily="34" charset="0"/>
              </a:rPr>
              <a:t>Hierarchy of Standard Exception Classes</a:t>
            </a:r>
            <a:endParaRPr lang="en-IN" altLang="en-US" sz="4000" b="1" dirty="0">
              <a:solidFill>
                <a:srgbClr val="002060"/>
              </a:solidFill>
              <a:latin typeface="Calibri" pitchFamily="34" charset="0"/>
            </a:endParaRPr>
          </a:p>
        </p:txBody>
      </p:sp>
      <p:sp>
        <p:nvSpPr>
          <p:cNvPr id="2" name="Slide Number Placeholder 1"/>
          <p:cNvSpPr>
            <a:spLocks noGrp="1"/>
          </p:cNvSpPr>
          <p:nvPr>
            <p:ph type="sldNum" sz="quarter" idx="12"/>
          </p:nvPr>
        </p:nvSpPr>
        <p:spPr/>
        <p:txBody>
          <a:bodyPr/>
          <a:lstStyle/>
          <a:p>
            <a:fld id="{934A8214-C0B1-4EFB-9427-75A6E8557D00}"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1516</Words>
  <Application>Microsoft Office PowerPoint</Application>
  <PresentationFormat>On-screen Show (4:3)</PresentationFormat>
  <Paragraphs>330</Paragraphs>
  <Slides>39</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Arial</vt:lpstr>
      <vt:lpstr>Calibri</vt:lpstr>
      <vt:lpstr>Courier</vt:lpstr>
      <vt:lpstr>Courier New</vt:lpstr>
      <vt:lpstr>Forte</vt:lpstr>
      <vt:lpstr>Monotype Sorts</vt:lpstr>
      <vt:lpstr>Times New Roman</vt:lpstr>
      <vt:lpstr>Times New Roman</vt:lpstr>
      <vt:lpstr>verdana</vt:lpstr>
      <vt:lpstr>Office Theme</vt:lpstr>
      <vt:lpstr>Picture</vt:lpstr>
      <vt:lpstr>Unit 2</vt:lpstr>
      <vt:lpstr>Java - Exceptions</vt:lpstr>
      <vt:lpstr>Error vs Exception</vt:lpstr>
      <vt:lpstr>Exception handler</vt:lpstr>
      <vt:lpstr>Hierarchy of Java Exception classes </vt:lpstr>
      <vt:lpstr>System Errors</vt:lpstr>
      <vt:lpstr>Exceptions</vt:lpstr>
      <vt:lpstr>Runtime Exceptions</vt:lpstr>
      <vt:lpstr>PowerPoint Presentation</vt:lpstr>
      <vt:lpstr>Checked Exceptions vs. Unchecked Exceptions</vt:lpstr>
      <vt:lpstr>Unchecked Exceptions</vt:lpstr>
      <vt:lpstr>Checked or Unchecked Exceptions</vt:lpstr>
      <vt:lpstr>Java Exception Keywords </vt:lpstr>
      <vt:lpstr>Declaring and Catching Exceptions</vt:lpstr>
      <vt:lpstr>PowerPoint Presentation</vt:lpstr>
      <vt:lpstr>PowerPoint Presentation</vt:lpstr>
      <vt:lpstr>PowerPoint Presentation</vt:lpstr>
      <vt:lpstr>PowerPoint Presentation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Program Example -1 </vt:lpstr>
      <vt:lpstr>Program Example- 2 </vt:lpstr>
      <vt:lpstr>Program Example- 3 </vt:lpstr>
      <vt:lpstr>PowerPoint Presentation</vt:lpstr>
      <vt:lpstr>Java Exception Handling Example 5 </vt:lpstr>
      <vt:lpstr>Output:</vt:lpstr>
      <vt:lpstr>Common Scenarios of Java Exceptions </vt:lpstr>
      <vt:lpstr>PowerPoint Presentation</vt:lpstr>
      <vt:lpstr>throw and throws in Java</vt:lpstr>
      <vt:lpstr>PowerPoint Presentation</vt:lpstr>
      <vt:lpstr>throw and throws in Java</vt:lpstr>
      <vt:lpstr>PowerPoint Presentation</vt:lpstr>
      <vt:lpstr>Important points to remember about throws keyword:</vt:lpstr>
      <vt:lpstr>User Defined Exception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student</dc:creator>
  <cp:lastModifiedBy>student</cp:lastModifiedBy>
  <cp:revision>32</cp:revision>
  <dcterms:created xsi:type="dcterms:W3CDTF">2019-01-09T03:45:42Z</dcterms:created>
  <dcterms:modified xsi:type="dcterms:W3CDTF">2019-01-09T09:23:57Z</dcterms:modified>
</cp:coreProperties>
</file>