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854EE66-6D7A-40EF-BE17-A12DF2495964}" type="datetimeFigureOut">
              <a:rPr lang="en-IN" smtClean="0"/>
              <a:t>03-01-2019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9838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54EE66-6D7A-40EF-BE17-A12DF2495964}" type="datetimeFigureOut">
              <a:rPr lang="en-IN" smtClean="0"/>
              <a:t>03-01-2019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50155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54EE66-6D7A-40EF-BE17-A12DF2495964}" type="datetimeFigureOut">
              <a:rPr lang="en-IN" smtClean="0"/>
              <a:t>03-01-2019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376167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54EE66-6D7A-40EF-BE17-A12DF2495964}" type="datetimeFigureOut">
              <a:rPr lang="en-IN" smtClean="0"/>
              <a:t>03-01-2019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18391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54EE66-6D7A-40EF-BE17-A12DF2495964}" type="datetimeFigureOut">
              <a:rPr lang="en-IN" smtClean="0"/>
              <a:t>03-01-2019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15166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854EE66-6D7A-40EF-BE17-A12DF2495964}" type="datetimeFigureOut">
              <a:rPr lang="en-IN" smtClean="0"/>
              <a:t>03-01-2019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137454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854EE66-6D7A-40EF-BE17-A12DF2495964}" type="datetimeFigureOut">
              <a:rPr lang="en-IN" smtClean="0"/>
              <a:t>03-01-2019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145285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854EE66-6D7A-40EF-BE17-A12DF2495964}" type="datetimeFigureOut">
              <a:rPr lang="en-IN" smtClean="0"/>
              <a:t>03-01-2019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409130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4EE66-6D7A-40EF-BE17-A12DF2495964}" type="datetimeFigureOut">
              <a:rPr lang="en-IN" smtClean="0"/>
              <a:t>03-01-2019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229475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54EE66-6D7A-40EF-BE17-A12DF2495964}" type="datetimeFigureOut">
              <a:rPr lang="en-IN" smtClean="0"/>
              <a:t>03-01-2019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124605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54EE66-6D7A-40EF-BE17-A12DF2495964}" type="datetimeFigureOut">
              <a:rPr lang="en-IN" smtClean="0"/>
              <a:t>03-01-2019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EF19A-8BDB-44BF-98F8-BB8B777C74C1}" type="slidenum">
              <a:rPr lang="en-IN" smtClean="0"/>
              <a:t>‹#›</a:t>
            </a:fld>
            <a:endParaRPr lang="en-IN"/>
          </a:p>
        </p:txBody>
      </p:sp>
    </p:spTree>
    <p:extLst>
      <p:ext uri="{BB962C8B-B14F-4D97-AF65-F5344CB8AC3E}">
        <p14:creationId xmlns:p14="http://schemas.microsoft.com/office/powerpoint/2010/main" val="156935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4EE66-6D7A-40EF-BE17-A12DF2495964}" type="datetimeFigureOut">
              <a:rPr lang="en-IN" smtClean="0"/>
              <a:t>03-01-2019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EF19A-8BDB-44BF-98F8-BB8B777C74C1}" type="slidenum">
              <a:rPr lang="en-IN" smtClean="0"/>
              <a:t>‹#›</a:t>
            </a:fld>
            <a:endParaRPr lang="en-IN"/>
          </a:p>
        </p:txBody>
      </p:sp>
    </p:spTree>
    <p:extLst>
      <p:ext uri="{BB962C8B-B14F-4D97-AF65-F5344CB8AC3E}">
        <p14:creationId xmlns:p14="http://schemas.microsoft.com/office/powerpoint/2010/main" val="1226055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424237"/>
          </a:xfrm>
        </p:spPr>
        <p:txBody>
          <a:bodyPr/>
          <a:lstStyle/>
          <a:p>
            <a:r>
              <a:rPr lang="en-IN" dirty="0" smtClean="0"/>
              <a:t>ABSTRACTION AND INTERFACES</a:t>
            </a:r>
            <a:endParaRPr lang="en-IN" dirty="0"/>
          </a:p>
        </p:txBody>
      </p:sp>
    </p:spTree>
    <p:extLst>
      <p:ext uri="{BB962C8B-B14F-4D97-AF65-F5344CB8AC3E}">
        <p14:creationId xmlns:p14="http://schemas.microsoft.com/office/powerpoint/2010/main" val="2970614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ABSTRACT CLASS</a:t>
            </a:r>
            <a:endParaRPr lang="en-IN" dirty="0"/>
          </a:p>
        </p:txBody>
      </p:sp>
      <p:sp>
        <p:nvSpPr>
          <p:cNvPr id="3" name="Content Placeholder 2"/>
          <p:cNvSpPr>
            <a:spLocks noGrp="1"/>
          </p:cNvSpPr>
          <p:nvPr>
            <p:ph idx="1"/>
          </p:nvPr>
        </p:nvSpPr>
        <p:spPr/>
        <p:txBody>
          <a:bodyPr/>
          <a:lstStyle/>
          <a:p>
            <a:r>
              <a:rPr lang="en-US" dirty="0"/>
              <a:t>A class that is declared using “</a:t>
            </a:r>
            <a:r>
              <a:rPr lang="en-US" b="1" dirty="0"/>
              <a:t>abstract</a:t>
            </a:r>
            <a:r>
              <a:rPr lang="en-US" dirty="0"/>
              <a:t>” keyword is known as abstract class. </a:t>
            </a:r>
            <a:endParaRPr lang="en-US" dirty="0" smtClean="0"/>
          </a:p>
          <a:p>
            <a:r>
              <a:rPr lang="en-US" dirty="0"/>
              <a:t> It can have abstract methods(methods without body) as well as concrete methods (regular methods with body</a:t>
            </a:r>
            <a:r>
              <a:rPr lang="en-US" dirty="0" smtClean="0"/>
              <a:t>).</a:t>
            </a:r>
          </a:p>
          <a:p>
            <a:r>
              <a:rPr lang="en-US" dirty="0"/>
              <a:t>An abstract class can not be </a:t>
            </a:r>
            <a:r>
              <a:rPr lang="en-US" b="1" dirty="0" smtClean="0"/>
              <a:t>instantiated</a:t>
            </a:r>
            <a:endParaRPr lang="en-US" dirty="0" smtClean="0"/>
          </a:p>
          <a:p>
            <a:pPr marL="0" indent="0">
              <a:buNone/>
            </a:pPr>
            <a:endParaRPr lang="en-IN" dirty="0"/>
          </a:p>
        </p:txBody>
      </p:sp>
    </p:spTree>
    <p:extLst>
      <p:ext uri="{BB962C8B-B14F-4D97-AF65-F5344CB8AC3E}">
        <p14:creationId xmlns:p14="http://schemas.microsoft.com/office/powerpoint/2010/main" val="3500770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we need an abstract class?</a:t>
            </a:r>
            <a:br>
              <a:rPr lang="en-US" b="1" dirty="0"/>
            </a:br>
            <a:endParaRPr lang="en-IN" dirty="0"/>
          </a:p>
        </p:txBody>
      </p:sp>
      <p:sp>
        <p:nvSpPr>
          <p:cNvPr id="3" name="Content Placeholder 2"/>
          <p:cNvSpPr>
            <a:spLocks noGrp="1"/>
          </p:cNvSpPr>
          <p:nvPr>
            <p:ph idx="1"/>
          </p:nvPr>
        </p:nvSpPr>
        <p:spPr/>
        <p:txBody>
          <a:bodyPr/>
          <a:lstStyle/>
          <a:p>
            <a:r>
              <a:rPr lang="en-IN" dirty="0" smtClean="0"/>
              <a:t>Class Animal</a:t>
            </a:r>
          </a:p>
          <a:p>
            <a:r>
              <a:rPr lang="en-IN" dirty="0" smtClean="0"/>
              <a:t>Method Sound()</a:t>
            </a:r>
          </a:p>
          <a:p>
            <a:r>
              <a:rPr lang="en-IN" dirty="0" smtClean="0"/>
              <a:t>DOG,LION,HORSE,CAT</a:t>
            </a:r>
          </a:p>
          <a:p>
            <a:pPr marL="0" indent="0">
              <a:buNone/>
            </a:pPr>
            <a:endParaRPr lang="en-IN" dirty="0"/>
          </a:p>
        </p:txBody>
      </p:sp>
    </p:spTree>
    <p:extLst>
      <p:ext uri="{BB962C8B-B14F-4D97-AF65-F5344CB8AC3E}">
        <p14:creationId xmlns:p14="http://schemas.microsoft.com/office/powerpoint/2010/main" val="2739689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ChangeArrowheads="1"/>
          </p:cNvSpPr>
          <p:nvPr/>
        </p:nvSpPr>
        <p:spPr bwMode="auto">
          <a:xfrm>
            <a:off x="368300" y="530573"/>
            <a:ext cx="6460295" cy="26776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808080"/>
                </a:solidFill>
                <a:effectLst/>
              </a:rPr>
              <a:t>//abstract parent class</a:t>
            </a:r>
            <a:r>
              <a:rPr kumimoji="0" lang="en-US" altLang="en-US" sz="28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B"/>
                </a:solidFill>
                <a:effectLst/>
              </a:rPr>
              <a:t>abstract</a:t>
            </a:r>
            <a:r>
              <a:rPr kumimoji="0" lang="en-US" altLang="en-US" sz="2800" b="0" i="0" u="none" strike="noStrike" cap="none" normalizeH="0" baseline="0" dirty="0" smtClean="0">
                <a:ln>
                  <a:noFill/>
                </a:ln>
                <a:solidFill>
                  <a:srgbClr val="000000"/>
                </a:solidFill>
                <a:effectLst/>
              </a:rPr>
              <a:t> </a:t>
            </a:r>
            <a:r>
              <a:rPr kumimoji="0" lang="en-US" altLang="en-US" sz="2800" b="0" i="0" u="none" strike="noStrike" cap="none" normalizeH="0" baseline="0" dirty="0" smtClean="0">
                <a:ln>
                  <a:noFill/>
                </a:ln>
                <a:solidFill>
                  <a:srgbClr val="00008B"/>
                </a:solidFill>
                <a:effectLst/>
              </a:rPr>
              <a:t>class</a:t>
            </a:r>
            <a:r>
              <a:rPr kumimoji="0" lang="en-US" altLang="en-US" sz="2800" b="0" i="0" u="none" strike="noStrike" cap="none" normalizeH="0" baseline="0" dirty="0" smtClean="0">
                <a:ln>
                  <a:noFill/>
                </a:ln>
                <a:solidFill>
                  <a:srgbClr val="000000"/>
                </a:solidFill>
                <a:effectLst/>
              </a:rPr>
              <a:t> </a:t>
            </a:r>
            <a:r>
              <a:rPr kumimoji="0" lang="en-US" altLang="en-US" sz="2800" b="0" i="0" u="none" strike="noStrike" cap="none" normalizeH="0" baseline="0" dirty="0" smtClean="0">
                <a:ln>
                  <a:noFill/>
                </a:ln>
                <a:solidFill>
                  <a:srgbClr val="2B91AF"/>
                </a:solidFill>
                <a:effectLst/>
              </a:rPr>
              <a:t>Animal</a:t>
            </a:r>
            <a:r>
              <a:rPr kumimoji="0" lang="en-US" altLang="en-US" sz="2800" b="0" i="0" u="none" strike="noStrike" cap="none" normalizeH="0" baseline="0" dirty="0" smtClean="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rPr>
              <a:t> </a:t>
            </a:r>
            <a:r>
              <a:rPr kumimoji="0" lang="en-US" altLang="en-US" sz="2800" b="0" i="0" u="none" strike="noStrike" cap="none" normalizeH="0" baseline="0" dirty="0" smtClean="0">
                <a:ln>
                  <a:noFill/>
                </a:ln>
                <a:solidFill>
                  <a:srgbClr val="808080"/>
                </a:solidFill>
                <a:effectLst/>
              </a:rPr>
              <a:t>//abstract method</a:t>
            </a:r>
            <a:r>
              <a:rPr kumimoji="0" lang="en-US" altLang="en-US" sz="28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B"/>
                </a:solidFill>
                <a:effectLst/>
              </a:rPr>
              <a:t>public</a:t>
            </a:r>
            <a:r>
              <a:rPr kumimoji="0" lang="en-US" altLang="en-US" sz="2800" b="0" i="0" u="none" strike="noStrike" cap="none" normalizeH="0" baseline="0" dirty="0" smtClean="0">
                <a:ln>
                  <a:noFill/>
                </a:ln>
                <a:solidFill>
                  <a:srgbClr val="000000"/>
                </a:solidFill>
                <a:effectLst/>
              </a:rPr>
              <a:t> </a:t>
            </a:r>
            <a:r>
              <a:rPr kumimoji="0" lang="en-US" altLang="en-US" sz="2800" b="0" i="0" u="none" strike="noStrike" cap="none" normalizeH="0" baseline="0" dirty="0" smtClean="0">
                <a:ln>
                  <a:noFill/>
                </a:ln>
                <a:solidFill>
                  <a:srgbClr val="00008B"/>
                </a:solidFill>
                <a:effectLst/>
              </a:rPr>
              <a:t>abstract</a:t>
            </a:r>
            <a:r>
              <a:rPr kumimoji="0" lang="en-US" altLang="en-US" sz="2800" b="0" i="0" u="none" strike="noStrike" cap="none" normalizeH="0" baseline="0" dirty="0" smtClean="0">
                <a:ln>
                  <a:noFill/>
                </a:ln>
                <a:solidFill>
                  <a:srgbClr val="000000"/>
                </a:solidFill>
                <a:effectLst/>
              </a:rPr>
              <a:t> </a:t>
            </a:r>
            <a:r>
              <a:rPr kumimoji="0" lang="en-US" altLang="en-US" sz="2800" b="0" i="0" u="none" strike="noStrike" cap="none" normalizeH="0" baseline="0" dirty="0" smtClean="0">
                <a:ln>
                  <a:noFill/>
                </a:ln>
                <a:solidFill>
                  <a:srgbClr val="00008B"/>
                </a:solidFill>
                <a:effectLst/>
              </a:rPr>
              <a:t>void</a:t>
            </a:r>
            <a:r>
              <a:rPr kumimoji="0" lang="en-US" altLang="en-US" sz="2800" b="0" i="0" u="none" strike="noStrike" cap="none" normalizeH="0" baseline="0" dirty="0" smtClean="0">
                <a:ln>
                  <a:noFill/>
                </a:ln>
                <a:solidFill>
                  <a:srgbClr val="000000"/>
                </a:solidFill>
                <a:effectLst/>
              </a:rPr>
              <a:t> sound();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rPr>
              <a:t> </a:t>
            </a:r>
          </a:p>
        </p:txBody>
      </p:sp>
      <p:sp>
        <p:nvSpPr>
          <p:cNvPr id="8" name="Rectangle 4"/>
          <p:cNvSpPr>
            <a:spLocks noChangeArrowheads="1"/>
          </p:cNvSpPr>
          <p:nvPr/>
        </p:nvSpPr>
        <p:spPr bwMode="auto">
          <a:xfrm>
            <a:off x="368300" y="3054341"/>
            <a:ext cx="6460295" cy="34163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808080"/>
                </a:solidFill>
                <a:effectLst/>
                <a:latin typeface="+mn-lt"/>
              </a:rPr>
              <a:t>//Dog class extends Animal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smtClean="0">
                <a:ln>
                  <a:noFill/>
                </a:ln>
                <a:solidFill>
                  <a:srgbClr val="00008B"/>
                </a:solidFill>
                <a:effectLst/>
                <a:latin typeface="+mn-lt"/>
              </a:rPr>
              <a:t>public</a:t>
            </a: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smtClean="0">
                <a:ln>
                  <a:noFill/>
                </a:ln>
                <a:solidFill>
                  <a:srgbClr val="00008B"/>
                </a:solidFill>
                <a:effectLst/>
                <a:latin typeface="+mn-lt"/>
              </a:rPr>
              <a:t>class</a:t>
            </a: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smtClean="0">
                <a:ln>
                  <a:noFill/>
                </a:ln>
                <a:solidFill>
                  <a:srgbClr val="2B91AF"/>
                </a:solidFill>
                <a:effectLst/>
                <a:latin typeface="+mn-lt"/>
              </a:rPr>
              <a:t>Dog</a:t>
            </a: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smtClean="0">
                <a:ln>
                  <a:noFill/>
                </a:ln>
                <a:solidFill>
                  <a:srgbClr val="00008B"/>
                </a:solidFill>
                <a:effectLst/>
                <a:latin typeface="+mn-lt"/>
              </a:rPr>
              <a:t>extends</a:t>
            </a: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smtClean="0">
                <a:ln>
                  <a:noFill/>
                </a:ln>
                <a:solidFill>
                  <a:srgbClr val="2B91AF"/>
                </a:solidFill>
                <a:effectLst/>
                <a:latin typeface="+mn-lt"/>
              </a:rPr>
              <a:t>Animal</a:t>
            </a:r>
            <a:r>
              <a:rPr kumimoji="0" lang="en-US" altLang="en-US" sz="24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B"/>
                </a:solidFill>
                <a:effectLst/>
                <a:latin typeface="+mn-lt"/>
              </a:rPr>
              <a:t>public</a:t>
            </a: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smtClean="0">
                <a:ln>
                  <a:noFill/>
                </a:ln>
                <a:solidFill>
                  <a:srgbClr val="00008B"/>
                </a:solidFill>
                <a:effectLst/>
                <a:latin typeface="+mn-lt"/>
              </a:rPr>
              <a:t>void</a:t>
            </a:r>
            <a:r>
              <a:rPr kumimoji="0" lang="en-US" altLang="en-US" sz="2400" b="0" i="0" u="none" strike="noStrike" cap="none" normalizeH="0" baseline="0" dirty="0" smtClean="0">
                <a:ln>
                  <a:noFill/>
                </a:ln>
                <a:solidFill>
                  <a:srgbClr val="000000"/>
                </a:solidFill>
                <a:effectLst/>
                <a:latin typeface="+mn-lt"/>
              </a:rPr>
              <a:t> sound(){ </a:t>
            </a:r>
            <a:r>
              <a:rPr kumimoji="0" lang="en-US" altLang="en-US" sz="2400" b="0" i="0" u="none" strike="noStrike" cap="none" normalizeH="0" baseline="0" dirty="0" err="1" smtClean="0">
                <a:ln>
                  <a:noFill/>
                </a:ln>
                <a:solidFill>
                  <a:srgbClr val="2B91AF"/>
                </a:solidFill>
                <a:effectLst/>
                <a:latin typeface="+mn-lt"/>
              </a:rPr>
              <a:t>System</a:t>
            </a:r>
            <a:r>
              <a:rPr kumimoji="0" lang="en-US" altLang="en-US" sz="2400" b="0" i="0" u="none" strike="noStrike" cap="none" normalizeH="0" baseline="0" dirty="0" err="1" smtClean="0">
                <a:ln>
                  <a:noFill/>
                </a:ln>
                <a:solidFill>
                  <a:srgbClr val="000000"/>
                </a:solidFill>
                <a:effectLst/>
                <a:latin typeface="+mn-lt"/>
              </a:rPr>
              <a:t>.</a:t>
            </a:r>
            <a:r>
              <a:rPr kumimoji="0" lang="en-US" altLang="en-US" sz="2400" b="0" i="0" u="none" strike="noStrike" cap="none" normalizeH="0" baseline="0" dirty="0" err="1" smtClean="0">
                <a:ln>
                  <a:noFill/>
                </a:ln>
                <a:solidFill>
                  <a:srgbClr val="00008B"/>
                </a:solidFill>
                <a:effectLst/>
                <a:latin typeface="+mn-lt"/>
              </a:rPr>
              <a:t>out</a:t>
            </a:r>
            <a:r>
              <a:rPr kumimoji="0" lang="en-US" altLang="en-US" sz="2400" b="0" i="0" u="none" strike="noStrike" cap="none" normalizeH="0" baseline="0" dirty="0" err="1" smtClean="0">
                <a:ln>
                  <a:noFill/>
                </a:ln>
                <a:solidFill>
                  <a:srgbClr val="000000"/>
                </a:solidFill>
                <a:effectLst/>
                <a:latin typeface="+mn-lt"/>
              </a:rPr>
              <a:t>.println</a:t>
            </a:r>
            <a:r>
              <a:rPr kumimoji="0" lang="en-US" altLang="en-US" sz="2400" b="0" i="0" u="none" strike="noStrike" cap="none" normalizeH="0" baseline="0" dirty="0" smtClean="0">
                <a:ln>
                  <a:noFill/>
                </a:ln>
                <a:solidFill>
                  <a:srgbClr val="000000"/>
                </a:solidFill>
                <a:effectLst/>
                <a:latin typeface="+mn-lt"/>
              </a:rPr>
              <a:t>(</a:t>
            </a:r>
            <a:r>
              <a:rPr kumimoji="0" lang="en-US" altLang="en-US" sz="2400" b="0" i="0" u="none" strike="noStrike" cap="none" normalizeH="0" baseline="0" dirty="0" smtClean="0">
                <a:ln>
                  <a:noFill/>
                </a:ln>
                <a:solidFill>
                  <a:srgbClr val="800000"/>
                </a:solidFill>
                <a:effectLst/>
                <a:latin typeface="+mn-lt"/>
              </a:rPr>
              <a:t>"Woof"</a:t>
            </a:r>
            <a:r>
              <a:rPr kumimoji="0" lang="en-US" altLang="en-US" sz="2400" b="0" i="0" u="none" strike="noStrike" cap="none" normalizeH="0" baseline="0" dirty="0" smtClean="0">
                <a:ln>
                  <a:noFill/>
                </a:ln>
                <a:solidFill>
                  <a:srgbClr val="000000"/>
                </a:solidFill>
                <a:effectLst/>
                <a:latin typeface="+mn-l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B"/>
                </a:solidFill>
                <a:effectLst/>
                <a:latin typeface="+mn-lt"/>
              </a:rPr>
              <a:t>public</a:t>
            </a: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smtClean="0">
                <a:ln>
                  <a:noFill/>
                </a:ln>
                <a:solidFill>
                  <a:srgbClr val="00008B"/>
                </a:solidFill>
                <a:effectLst/>
                <a:latin typeface="+mn-lt"/>
              </a:rPr>
              <a:t>static</a:t>
            </a: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smtClean="0">
                <a:ln>
                  <a:noFill/>
                </a:ln>
                <a:solidFill>
                  <a:srgbClr val="00008B"/>
                </a:solidFill>
                <a:effectLst/>
                <a:latin typeface="+mn-lt"/>
              </a:rPr>
              <a:t>void</a:t>
            </a:r>
            <a:r>
              <a:rPr kumimoji="0" lang="en-US" altLang="en-US" sz="2400" b="0" i="0" u="none" strike="noStrike" cap="none" normalizeH="0" baseline="0" dirty="0" smtClean="0">
                <a:ln>
                  <a:noFill/>
                </a:ln>
                <a:solidFill>
                  <a:srgbClr val="000000"/>
                </a:solidFill>
                <a:effectLst/>
                <a:latin typeface="+mn-lt"/>
              </a:rPr>
              <a:t> main(</a:t>
            </a:r>
            <a:r>
              <a:rPr kumimoji="0" lang="en-US" altLang="en-US" sz="2400" b="0" i="0" u="none" strike="noStrike" cap="none" normalizeH="0" baseline="0" dirty="0" smtClean="0">
                <a:ln>
                  <a:noFill/>
                </a:ln>
                <a:solidFill>
                  <a:srgbClr val="2B91AF"/>
                </a:solidFill>
                <a:effectLst/>
                <a:latin typeface="+mn-lt"/>
              </a:rPr>
              <a:t>String</a:t>
            </a: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err="1" smtClean="0">
                <a:ln>
                  <a:noFill/>
                </a:ln>
                <a:solidFill>
                  <a:srgbClr val="000000"/>
                </a:solidFill>
                <a:effectLst/>
                <a:latin typeface="+mn-lt"/>
              </a:rPr>
              <a:t>args</a:t>
            </a:r>
            <a:r>
              <a:rPr kumimoji="0" lang="en-US" altLang="en-US" sz="2400" b="0" i="0" u="none" strike="noStrike" cap="none" normalizeH="0" baseline="0" dirty="0" smtClean="0">
                <a:ln>
                  <a:noFill/>
                </a:ln>
                <a:solidFill>
                  <a:srgbClr val="00000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smtClean="0">
                <a:ln>
                  <a:noFill/>
                </a:ln>
                <a:solidFill>
                  <a:srgbClr val="2B91AF"/>
                </a:solidFill>
                <a:effectLst/>
                <a:latin typeface="+mn-lt"/>
              </a:rPr>
              <a:t>Animal</a:t>
            </a: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err="1" smtClean="0">
                <a:ln>
                  <a:noFill/>
                </a:ln>
                <a:solidFill>
                  <a:srgbClr val="000000"/>
                </a:solidFill>
                <a:effectLst/>
                <a:latin typeface="+mn-lt"/>
              </a:rPr>
              <a:t>obj</a:t>
            </a:r>
            <a:r>
              <a:rPr kumimoji="0" lang="en-US" altLang="en-US" sz="2400" b="0" i="0" u="none" strike="noStrike" cap="none" normalizeH="0" baseline="0" dirty="0" smtClean="0">
                <a:ln>
                  <a:noFill/>
                </a:ln>
                <a:solidFill>
                  <a:srgbClr val="000000"/>
                </a:solidFill>
                <a:effectLst/>
                <a:latin typeface="+mn-lt"/>
              </a:rPr>
              <a:t> = </a:t>
            </a:r>
            <a:r>
              <a:rPr kumimoji="0" lang="en-US" altLang="en-US" sz="2400" b="0" i="0" u="none" strike="noStrike" cap="none" normalizeH="0" baseline="0" dirty="0" smtClean="0">
                <a:ln>
                  <a:noFill/>
                </a:ln>
                <a:solidFill>
                  <a:srgbClr val="00008B"/>
                </a:solidFill>
                <a:effectLst/>
                <a:latin typeface="+mn-lt"/>
              </a:rPr>
              <a:t>new</a:t>
            </a: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smtClean="0">
                <a:ln>
                  <a:noFill/>
                </a:ln>
                <a:solidFill>
                  <a:srgbClr val="2B91AF"/>
                </a:solidFill>
                <a:effectLst/>
                <a:latin typeface="+mn-lt"/>
              </a:rPr>
              <a:t>Dog</a:t>
            </a:r>
            <a:r>
              <a:rPr kumimoji="0" lang="en-US" altLang="en-US" sz="24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mn-lt"/>
              </a:rPr>
              <a:t>	</a:t>
            </a:r>
            <a:r>
              <a:rPr kumimoji="0" lang="en-US" altLang="en-US" sz="2400" b="0" i="0" u="none" strike="noStrike" cap="none" normalizeH="0" baseline="0" dirty="0" err="1" smtClean="0">
                <a:ln>
                  <a:noFill/>
                </a:ln>
                <a:solidFill>
                  <a:srgbClr val="000000"/>
                </a:solidFill>
                <a:effectLst/>
                <a:latin typeface="+mn-lt"/>
              </a:rPr>
              <a:t>obj.sound</a:t>
            </a:r>
            <a:r>
              <a:rPr kumimoji="0" lang="en-US" altLang="en-US" sz="24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mn-lt"/>
              </a:rPr>
              <a:t>} }</a:t>
            </a:r>
            <a:endParaRPr kumimoji="0" lang="en-US" alt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7323451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Rules</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b="1" dirty="0"/>
              <a:t>Note 1:</a:t>
            </a:r>
            <a:r>
              <a:rPr lang="en-US" dirty="0"/>
              <a:t> As we seen in the above example, there are cases when it is difficult or often unnecessary to implement all the methods in parent class. In these cases, we can declare the parent class as abstract, which makes it a special class which is not complete on its own</a:t>
            </a:r>
            <a:r>
              <a:rPr lang="en-US" dirty="0" smtClean="0"/>
              <a:t>.</a:t>
            </a:r>
          </a:p>
          <a:p>
            <a:r>
              <a:rPr lang="en-US" dirty="0"/>
              <a:t>A class derived from the abstract class must implement all those methods that are declared as abstract in the parent class</a:t>
            </a:r>
            <a:r>
              <a:rPr lang="en-US" dirty="0" smtClean="0"/>
              <a:t>.</a:t>
            </a:r>
          </a:p>
          <a:p>
            <a:r>
              <a:rPr lang="en-US" b="1" dirty="0"/>
              <a:t>Note 2:</a:t>
            </a:r>
            <a:r>
              <a:rPr lang="en-US" dirty="0"/>
              <a:t> Abstract class cannot be instantiated which means you cannot create the object of it. To use this class, you need to create another class that extends this this class and provides the implementation of abstract methods, then you can use the object of that child class to call non-abstract methods of parent class as well as implemented methods(those that were abstract in parent but implemented in child class).</a:t>
            </a:r>
            <a:endParaRPr lang="en-IN" dirty="0"/>
          </a:p>
        </p:txBody>
      </p:sp>
    </p:spTree>
    <p:extLst>
      <p:ext uri="{BB962C8B-B14F-4D97-AF65-F5344CB8AC3E}">
        <p14:creationId xmlns:p14="http://schemas.microsoft.com/office/powerpoint/2010/main" val="78019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lstStyle/>
          <a:p>
            <a:pPr algn="just"/>
            <a:r>
              <a:rPr lang="en-IN" b="1" dirty="0"/>
              <a:t>Note 3:</a:t>
            </a:r>
            <a:endParaRPr lang="en-US" dirty="0" smtClean="0"/>
          </a:p>
          <a:p>
            <a:pPr algn="just"/>
            <a:r>
              <a:rPr lang="en-US" dirty="0" smtClean="0"/>
              <a:t>If </a:t>
            </a:r>
            <a:r>
              <a:rPr lang="en-US" dirty="0"/>
              <a:t>a child does not implement all the abstract methods of abstract parent class, then the child class must need to be declared abstract as well.</a:t>
            </a:r>
            <a:endParaRPr lang="en-IN" dirty="0"/>
          </a:p>
        </p:txBody>
      </p:sp>
    </p:spTree>
    <p:extLst>
      <p:ext uri="{BB962C8B-B14F-4D97-AF65-F5344CB8AC3E}">
        <p14:creationId xmlns:p14="http://schemas.microsoft.com/office/powerpoint/2010/main" val="40600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8000"/>
            <a:ext cx="10515600" cy="6350000"/>
          </a:xfrm>
        </p:spPr>
        <p:txBody>
          <a:bodyPr>
            <a:normAutofit fontScale="55000" lnSpcReduction="20000"/>
          </a:bodyPr>
          <a:lstStyle/>
          <a:p>
            <a:r>
              <a:rPr lang="en-US" b="1" dirty="0"/>
              <a:t>Example of Abstract class and method</a:t>
            </a:r>
          </a:p>
          <a:p>
            <a:pPr marL="0" indent="0">
              <a:buNone/>
            </a:pPr>
            <a:r>
              <a:rPr lang="en-IN" dirty="0" smtClean="0"/>
              <a:t>abstract class </a:t>
            </a:r>
            <a:r>
              <a:rPr lang="en-IN" dirty="0" err="1" smtClean="0"/>
              <a:t>MyClass</a:t>
            </a:r>
            <a:r>
              <a:rPr lang="en-IN" dirty="0" smtClean="0"/>
              <a:t>{</a:t>
            </a:r>
          </a:p>
          <a:p>
            <a:pPr marL="0" indent="0">
              <a:buNone/>
            </a:pPr>
            <a:r>
              <a:rPr lang="en-IN" dirty="0" smtClean="0"/>
              <a:t>   public void </a:t>
            </a:r>
            <a:r>
              <a:rPr lang="en-IN" dirty="0" err="1" smtClean="0"/>
              <a:t>disp</a:t>
            </a:r>
            <a:r>
              <a:rPr lang="en-IN" dirty="0" smtClean="0"/>
              <a:t>(){</a:t>
            </a:r>
          </a:p>
          <a:p>
            <a:pPr marL="0" indent="0">
              <a:buNone/>
            </a:pPr>
            <a:r>
              <a:rPr lang="en-IN" dirty="0" smtClean="0"/>
              <a:t>     </a:t>
            </a:r>
            <a:r>
              <a:rPr lang="en-IN" dirty="0" err="1" smtClean="0"/>
              <a:t>System.out.println</a:t>
            </a:r>
            <a:r>
              <a:rPr lang="en-IN" dirty="0" smtClean="0"/>
              <a:t>("Concrete method of parent class");</a:t>
            </a:r>
          </a:p>
          <a:p>
            <a:pPr marL="0" indent="0">
              <a:buNone/>
            </a:pPr>
            <a:r>
              <a:rPr lang="en-IN" dirty="0" smtClean="0"/>
              <a:t>   }</a:t>
            </a:r>
          </a:p>
          <a:p>
            <a:pPr marL="0" indent="0">
              <a:buNone/>
            </a:pPr>
            <a:r>
              <a:rPr lang="en-IN" dirty="0" smtClean="0"/>
              <a:t>   abstract public void disp2();</a:t>
            </a:r>
          </a:p>
          <a:p>
            <a:pPr marL="0" indent="0">
              <a:buNone/>
            </a:pPr>
            <a:r>
              <a:rPr lang="en-IN" dirty="0" smtClean="0"/>
              <a:t>}</a:t>
            </a:r>
          </a:p>
          <a:p>
            <a:pPr marL="0" indent="0">
              <a:buNone/>
            </a:pPr>
            <a:endParaRPr lang="en-IN" dirty="0" smtClean="0"/>
          </a:p>
          <a:p>
            <a:pPr marL="0" indent="0">
              <a:buNone/>
            </a:pPr>
            <a:r>
              <a:rPr lang="en-IN" dirty="0" smtClean="0"/>
              <a:t>class Demo extends </a:t>
            </a:r>
            <a:r>
              <a:rPr lang="en-IN" dirty="0" err="1" smtClean="0"/>
              <a:t>MyClass</a:t>
            </a:r>
            <a:r>
              <a:rPr lang="en-IN" dirty="0" smtClean="0"/>
              <a:t>{</a:t>
            </a:r>
          </a:p>
          <a:p>
            <a:pPr marL="0" indent="0">
              <a:buNone/>
            </a:pPr>
            <a:r>
              <a:rPr lang="en-IN" dirty="0" smtClean="0"/>
              <a:t>   /* Must Override this method while extending</a:t>
            </a:r>
          </a:p>
          <a:p>
            <a:pPr marL="0" indent="0">
              <a:buNone/>
            </a:pPr>
            <a:r>
              <a:rPr lang="en-IN" dirty="0" smtClean="0"/>
              <a:t>    * </a:t>
            </a:r>
            <a:r>
              <a:rPr lang="en-IN" dirty="0" err="1" smtClean="0"/>
              <a:t>MyClas</a:t>
            </a:r>
            <a:endParaRPr lang="en-IN" dirty="0" smtClean="0"/>
          </a:p>
          <a:p>
            <a:pPr marL="0" indent="0">
              <a:buNone/>
            </a:pPr>
            <a:r>
              <a:rPr lang="en-IN" dirty="0" smtClean="0"/>
              <a:t>    */</a:t>
            </a:r>
          </a:p>
          <a:p>
            <a:pPr marL="0" indent="0">
              <a:buNone/>
            </a:pPr>
            <a:r>
              <a:rPr lang="en-IN" dirty="0" smtClean="0"/>
              <a:t>   public void disp2()</a:t>
            </a:r>
          </a:p>
          <a:p>
            <a:pPr marL="0" indent="0">
              <a:buNone/>
            </a:pPr>
            <a:r>
              <a:rPr lang="en-IN" dirty="0" smtClean="0"/>
              <a:t>   {</a:t>
            </a:r>
          </a:p>
          <a:p>
            <a:pPr marL="0" indent="0">
              <a:buNone/>
            </a:pPr>
            <a:r>
              <a:rPr lang="en-IN" dirty="0" smtClean="0"/>
              <a:t>       </a:t>
            </a:r>
            <a:r>
              <a:rPr lang="en-IN" dirty="0" err="1" smtClean="0"/>
              <a:t>System.out.println</a:t>
            </a:r>
            <a:r>
              <a:rPr lang="en-IN" dirty="0" smtClean="0"/>
              <a:t>("overriding abstract method");</a:t>
            </a:r>
          </a:p>
          <a:p>
            <a:pPr marL="0" indent="0">
              <a:buNone/>
            </a:pPr>
            <a:r>
              <a:rPr lang="en-IN" dirty="0" smtClean="0"/>
              <a:t>   }</a:t>
            </a:r>
          </a:p>
          <a:p>
            <a:pPr marL="0" indent="0">
              <a:buNone/>
            </a:pPr>
            <a:r>
              <a:rPr lang="en-IN" dirty="0" smtClean="0"/>
              <a:t>   public static void main(String </a:t>
            </a:r>
            <a:r>
              <a:rPr lang="en-IN" dirty="0" err="1" smtClean="0"/>
              <a:t>args</a:t>
            </a:r>
            <a:r>
              <a:rPr lang="en-IN" dirty="0" smtClean="0"/>
              <a:t>[]){</a:t>
            </a:r>
          </a:p>
          <a:p>
            <a:pPr marL="0" indent="0">
              <a:buNone/>
            </a:pPr>
            <a:r>
              <a:rPr lang="en-IN" dirty="0" smtClean="0"/>
              <a:t>       Demo </a:t>
            </a:r>
            <a:r>
              <a:rPr lang="en-IN" dirty="0" err="1" smtClean="0"/>
              <a:t>obj</a:t>
            </a:r>
            <a:r>
              <a:rPr lang="en-IN" dirty="0" smtClean="0"/>
              <a:t> = new Demo();</a:t>
            </a:r>
          </a:p>
          <a:p>
            <a:pPr marL="0" indent="0">
              <a:buNone/>
            </a:pPr>
            <a:r>
              <a:rPr lang="en-IN" dirty="0" smtClean="0"/>
              <a:t>       obj.disp2();</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293414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TotalTime>
  <Words>204</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ABSTRACTION AND INTERFACES</vt:lpstr>
      <vt:lpstr>ABSTRACT CLASS</vt:lpstr>
      <vt:lpstr>Why we need an abstract class? </vt:lpstr>
      <vt:lpstr>PowerPoint Presentation</vt:lpstr>
      <vt:lpstr>Rules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 AND INTERFACES</dc:title>
  <dc:creator>student</dc:creator>
  <cp:lastModifiedBy>student</cp:lastModifiedBy>
  <cp:revision>3</cp:revision>
  <dcterms:created xsi:type="dcterms:W3CDTF">2019-01-03T04:36:59Z</dcterms:created>
  <dcterms:modified xsi:type="dcterms:W3CDTF">2019-01-03T05:22:34Z</dcterms:modified>
</cp:coreProperties>
</file>