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7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6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1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4D77-8F2A-4999-A348-B7B5B14D5F56}" type="datetimeFigureOut">
              <a:rPr lang="en-IN" smtClean="0"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0E4E-1409-489E-948B-32E2A24B4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3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 in java</a:t>
            </a:r>
            <a:br>
              <a:rPr lang="en-US" dirty="0"/>
            </a:br>
            <a:endParaRPr lang="en-IN" dirty="0"/>
          </a:p>
        </p:txBody>
      </p:sp>
      <p:pic>
        <p:nvPicPr>
          <p:cNvPr id="5122" name="Picture 2" descr="Types of inheritance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346200"/>
            <a:ext cx="8004175" cy="455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5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Possible??</a:t>
            </a:r>
            <a:endParaRPr lang="en-IN" dirty="0"/>
          </a:p>
        </p:txBody>
      </p:sp>
      <p:pic>
        <p:nvPicPr>
          <p:cNvPr id="6146" name="Picture 2" descr="Multiple inheritance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4" y="2039144"/>
            <a:ext cx="73310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Inheritance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52451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("eating...");}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bark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	</a:t>
            </a:r>
            <a:r>
              <a:rPr lang="en-IN" dirty="0" err="1" smtClean="0"/>
              <a:t>System.out.println</a:t>
            </a:r>
            <a:r>
              <a:rPr lang="en-IN" dirty="0"/>
              <a:t>("barking...");}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TestInheritance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Dog d=</a:t>
            </a:r>
            <a:r>
              <a:rPr lang="en-IN" b="1" dirty="0"/>
              <a:t>new</a:t>
            </a:r>
            <a:r>
              <a:rPr lang="en-IN" dirty="0"/>
              <a:t> Dog();  </a:t>
            </a:r>
          </a:p>
          <a:p>
            <a:pPr marL="0" indent="0">
              <a:buNone/>
            </a:pPr>
            <a:r>
              <a:rPr lang="en-IN" dirty="0" err="1"/>
              <a:t>d.bark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d.eat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08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IN" dirty="0"/>
              <a:t>Multilevel Inheritance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84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eat(){</a:t>
            </a:r>
            <a:r>
              <a:rPr lang="en-IN" dirty="0" err="1"/>
              <a:t>System.out.println</a:t>
            </a:r>
            <a:r>
              <a:rPr lang="en-IN" dirty="0"/>
              <a:t>("eating...");}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bark(){</a:t>
            </a:r>
            <a:r>
              <a:rPr lang="en-IN" dirty="0" err="1"/>
              <a:t>System.out.println</a:t>
            </a:r>
            <a:r>
              <a:rPr lang="en-IN" dirty="0"/>
              <a:t>("barking...");}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BabyDog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Dog{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weep(){</a:t>
            </a:r>
            <a:r>
              <a:rPr lang="en-IN" dirty="0" err="1"/>
              <a:t>System.out.println</a:t>
            </a:r>
            <a:r>
              <a:rPr lang="en-IN" dirty="0"/>
              <a:t>("weeping...");}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TestInheritance2{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BabyDog</a:t>
            </a:r>
            <a:r>
              <a:rPr lang="en-IN" dirty="0"/>
              <a:t> d=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BabyDog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d.weep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d.bark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d.eat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90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Inheritance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eat(){</a:t>
            </a:r>
            <a:r>
              <a:rPr lang="en-IN" dirty="0" err="1"/>
              <a:t>System.out.println</a:t>
            </a:r>
            <a:r>
              <a:rPr lang="en-IN" dirty="0"/>
              <a:t>("eating...");}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bark(){</a:t>
            </a:r>
            <a:r>
              <a:rPr lang="en-IN" dirty="0" err="1"/>
              <a:t>System.out.println</a:t>
            </a:r>
            <a:r>
              <a:rPr lang="en-IN" dirty="0"/>
              <a:t>("barking...");}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Cat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meow(){</a:t>
            </a:r>
            <a:r>
              <a:rPr lang="en-IN" dirty="0" err="1"/>
              <a:t>System.out.println</a:t>
            </a:r>
            <a:r>
              <a:rPr lang="en-IN" dirty="0"/>
              <a:t>("meowing...");}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TestInheritance3{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Cat c=</a:t>
            </a:r>
            <a:r>
              <a:rPr lang="en-IN" b="1" dirty="0"/>
              <a:t>new</a:t>
            </a:r>
            <a:r>
              <a:rPr lang="en-IN" dirty="0"/>
              <a:t> Cat();  </a:t>
            </a:r>
          </a:p>
          <a:p>
            <a:pPr marL="0" indent="0">
              <a:buNone/>
            </a:pPr>
            <a:r>
              <a:rPr lang="en-IN" dirty="0" err="1"/>
              <a:t>c.meow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c.eat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c.bark</a:t>
            </a:r>
            <a:r>
              <a:rPr lang="en-IN" dirty="0"/>
              <a:t>();//</a:t>
            </a:r>
            <a:r>
              <a:rPr lang="en-IN" dirty="0" err="1"/>
              <a:t>C.T.Error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2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by which one class acquires the properties(data members) and functionalities(methods) of another class is called </a:t>
            </a:r>
            <a:r>
              <a:rPr lang="en-US" b="1" dirty="0"/>
              <a:t>inheritance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Provide </a:t>
            </a:r>
            <a:r>
              <a:rPr lang="en-US" dirty="0"/>
              <a:t>the reusability of </a:t>
            </a:r>
            <a:r>
              <a:rPr lang="en-US" dirty="0" smtClean="0"/>
              <a:t>code</a:t>
            </a:r>
          </a:p>
          <a:p>
            <a:r>
              <a:rPr lang="en-IN" b="1" dirty="0"/>
              <a:t>Child </a:t>
            </a:r>
            <a:r>
              <a:rPr lang="en-IN" b="1" dirty="0" smtClean="0"/>
              <a:t>Class(</a:t>
            </a:r>
            <a:r>
              <a:rPr lang="en-US" dirty="0"/>
              <a:t>sub class or derived </a:t>
            </a:r>
            <a:r>
              <a:rPr lang="en-US" dirty="0" smtClean="0"/>
              <a:t>class)</a:t>
            </a:r>
          </a:p>
          <a:p>
            <a:r>
              <a:rPr lang="en-IN" b="1" dirty="0"/>
              <a:t>Parent </a:t>
            </a:r>
            <a:r>
              <a:rPr lang="en-IN" b="1" dirty="0" smtClean="0"/>
              <a:t>Class(</a:t>
            </a:r>
            <a:r>
              <a:rPr lang="en-US" dirty="0"/>
              <a:t>super class or Base </a:t>
            </a:r>
            <a:r>
              <a:rPr lang="en-US" dirty="0" smtClean="0"/>
              <a:t>class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8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lass XYZ </a:t>
            </a:r>
            <a:r>
              <a:rPr lang="en-IN" dirty="0" smtClean="0">
                <a:solidFill>
                  <a:srgbClr val="00B050"/>
                </a:solidFill>
              </a:rPr>
              <a:t>extends </a:t>
            </a:r>
            <a:r>
              <a:rPr lang="en-IN" dirty="0" smtClean="0"/>
              <a:t>ABC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4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class Calculation {</a:t>
            </a:r>
          </a:p>
          <a:p>
            <a:pPr marL="0" indent="0">
              <a:buNone/>
            </a:pPr>
            <a:r>
              <a:rPr lang="en-IN" sz="2400" dirty="0" smtClean="0"/>
              <a:t>   </a:t>
            </a:r>
            <a:r>
              <a:rPr lang="en-IN" sz="2400" dirty="0" err="1" smtClean="0"/>
              <a:t>int</a:t>
            </a:r>
            <a:r>
              <a:rPr lang="en-IN" sz="2400" dirty="0" smtClean="0"/>
              <a:t> z;</a:t>
            </a:r>
          </a:p>
          <a:p>
            <a:pPr marL="0" indent="0">
              <a:buNone/>
            </a:pPr>
            <a:r>
              <a:rPr lang="en-IN" sz="2400" dirty="0" smtClean="0"/>
              <a:t>   public void addition(</a:t>
            </a:r>
            <a:r>
              <a:rPr lang="en-IN" sz="2400" dirty="0" err="1" smtClean="0"/>
              <a:t>int</a:t>
            </a:r>
            <a:r>
              <a:rPr lang="en-IN" sz="2400" dirty="0" smtClean="0"/>
              <a:t> x, </a:t>
            </a:r>
            <a:r>
              <a:rPr lang="en-IN" sz="2400" dirty="0" err="1" smtClean="0"/>
              <a:t>int</a:t>
            </a:r>
            <a:r>
              <a:rPr lang="en-IN" sz="2400" dirty="0" smtClean="0"/>
              <a:t> y) {</a:t>
            </a:r>
          </a:p>
          <a:p>
            <a:pPr marL="0" indent="0">
              <a:buNone/>
            </a:pPr>
            <a:r>
              <a:rPr lang="en-IN" sz="2400" dirty="0" smtClean="0"/>
              <a:t>      z = x + y;</a:t>
            </a:r>
          </a:p>
          <a:p>
            <a:pPr marL="0" indent="0">
              <a:buNone/>
            </a:pPr>
            <a:r>
              <a:rPr lang="en-IN" sz="2400" dirty="0" smtClean="0"/>
              <a:t>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("The sum of the given numbers:"+z);</a:t>
            </a:r>
          </a:p>
          <a:p>
            <a:pPr marL="0" indent="0">
              <a:buNone/>
            </a:pPr>
            <a:r>
              <a:rPr lang="en-IN" sz="2400" dirty="0" smtClean="0"/>
              <a:t>   }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>
              <a:buNone/>
            </a:pPr>
            <a:r>
              <a:rPr lang="en-IN" sz="2400" dirty="0" smtClean="0"/>
              <a:t>   public void Subtraction(</a:t>
            </a:r>
            <a:r>
              <a:rPr lang="en-IN" sz="2400" dirty="0" err="1" smtClean="0"/>
              <a:t>int</a:t>
            </a:r>
            <a:r>
              <a:rPr lang="en-IN" sz="2400" dirty="0" smtClean="0"/>
              <a:t> x, </a:t>
            </a:r>
            <a:r>
              <a:rPr lang="en-IN" sz="2400" dirty="0" err="1" smtClean="0"/>
              <a:t>int</a:t>
            </a:r>
            <a:r>
              <a:rPr lang="en-IN" sz="2400" dirty="0" smtClean="0"/>
              <a:t> y) {</a:t>
            </a:r>
          </a:p>
          <a:p>
            <a:pPr marL="0" indent="0">
              <a:buNone/>
            </a:pPr>
            <a:r>
              <a:rPr lang="en-IN" sz="2400" dirty="0" smtClean="0"/>
              <a:t>      z = x - y;</a:t>
            </a:r>
          </a:p>
          <a:p>
            <a:pPr marL="0" indent="0">
              <a:buNone/>
            </a:pPr>
            <a:r>
              <a:rPr lang="en-IN" sz="2400" dirty="0" smtClean="0"/>
              <a:t>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("The difference between the given numbers:"+z);</a:t>
            </a:r>
          </a:p>
          <a:p>
            <a:pPr marL="0" indent="0">
              <a:buNone/>
            </a:pPr>
            <a:r>
              <a:rPr lang="en-IN" sz="2400" dirty="0" smtClean="0"/>
              <a:t>   }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852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 smtClean="0"/>
              <a:t>public class </a:t>
            </a:r>
            <a:r>
              <a:rPr lang="en-IN" sz="2600" dirty="0" err="1" smtClean="0"/>
              <a:t>My_Calculation</a:t>
            </a:r>
            <a:r>
              <a:rPr lang="en-IN" sz="2600" dirty="0" smtClean="0"/>
              <a:t> extends Calculation {</a:t>
            </a:r>
          </a:p>
          <a:p>
            <a:pPr marL="0" indent="0">
              <a:buNone/>
            </a:pPr>
            <a:r>
              <a:rPr lang="en-IN" sz="2600" dirty="0" smtClean="0"/>
              <a:t>   public void multiplication(</a:t>
            </a:r>
            <a:r>
              <a:rPr lang="en-IN" sz="2600" dirty="0" err="1" smtClean="0"/>
              <a:t>int</a:t>
            </a:r>
            <a:r>
              <a:rPr lang="en-IN" sz="2600" dirty="0" smtClean="0"/>
              <a:t> x, </a:t>
            </a:r>
            <a:r>
              <a:rPr lang="en-IN" sz="2600" dirty="0" err="1" smtClean="0"/>
              <a:t>int</a:t>
            </a:r>
            <a:r>
              <a:rPr lang="en-IN" sz="2600" dirty="0" smtClean="0"/>
              <a:t> y) {</a:t>
            </a:r>
          </a:p>
          <a:p>
            <a:pPr marL="0" indent="0">
              <a:buNone/>
            </a:pPr>
            <a:r>
              <a:rPr lang="en-IN" sz="2600" dirty="0" smtClean="0"/>
              <a:t>      z = x * y;</a:t>
            </a:r>
          </a:p>
          <a:p>
            <a:pPr marL="0" indent="0">
              <a:buNone/>
            </a:pPr>
            <a:r>
              <a:rPr lang="en-IN" sz="2600" dirty="0" smtClean="0"/>
              <a:t>      </a:t>
            </a:r>
            <a:r>
              <a:rPr lang="en-IN" sz="2600" dirty="0" err="1" smtClean="0"/>
              <a:t>System.out.println</a:t>
            </a:r>
            <a:r>
              <a:rPr lang="en-IN" sz="2600" dirty="0" smtClean="0"/>
              <a:t>("The product of the given numbers:"+z);</a:t>
            </a:r>
          </a:p>
          <a:p>
            <a:pPr marL="0" indent="0">
              <a:buNone/>
            </a:pPr>
            <a:r>
              <a:rPr lang="en-IN" sz="2600" dirty="0" smtClean="0"/>
              <a:t>   }</a:t>
            </a:r>
          </a:p>
          <a:p>
            <a:pPr marL="0" indent="0">
              <a:buNone/>
            </a:pPr>
            <a:r>
              <a:rPr lang="en-IN" sz="2600" dirty="0" smtClean="0"/>
              <a:t>	</a:t>
            </a:r>
          </a:p>
          <a:p>
            <a:pPr marL="0" indent="0">
              <a:buNone/>
            </a:pPr>
            <a:r>
              <a:rPr lang="en-IN" sz="2600" dirty="0" smtClean="0"/>
              <a:t>   public static void main(String </a:t>
            </a:r>
            <a:r>
              <a:rPr lang="en-IN" sz="2600" dirty="0" err="1" smtClean="0"/>
              <a:t>args</a:t>
            </a:r>
            <a:r>
              <a:rPr lang="en-IN" sz="2600" dirty="0" smtClean="0"/>
              <a:t>[]) {</a:t>
            </a:r>
          </a:p>
          <a:p>
            <a:pPr marL="0" indent="0">
              <a:buNone/>
            </a:pPr>
            <a:r>
              <a:rPr lang="en-IN" sz="2600" dirty="0" smtClean="0"/>
              <a:t>      </a:t>
            </a:r>
            <a:r>
              <a:rPr lang="en-IN" sz="2600" dirty="0" err="1" smtClean="0"/>
              <a:t>int</a:t>
            </a:r>
            <a:r>
              <a:rPr lang="en-IN" sz="2600" dirty="0" smtClean="0"/>
              <a:t> a = 20, b = 10;</a:t>
            </a:r>
          </a:p>
          <a:p>
            <a:pPr marL="0" indent="0">
              <a:buNone/>
            </a:pPr>
            <a:r>
              <a:rPr lang="en-IN" sz="2600" dirty="0" smtClean="0"/>
              <a:t>      </a:t>
            </a:r>
            <a:r>
              <a:rPr lang="en-IN" sz="2600" dirty="0" err="1" smtClean="0"/>
              <a:t>My_Calculation</a:t>
            </a:r>
            <a:r>
              <a:rPr lang="en-IN" sz="2600" dirty="0" smtClean="0"/>
              <a:t> demo = new </a:t>
            </a:r>
            <a:r>
              <a:rPr lang="en-IN" sz="2600" dirty="0" err="1" smtClean="0"/>
              <a:t>My_Calculation</a:t>
            </a:r>
            <a:r>
              <a:rPr lang="en-IN" sz="2600" dirty="0" smtClean="0"/>
              <a:t>();</a:t>
            </a:r>
          </a:p>
          <a:p>
            <a:pPr marL="0" indent="0">
              <a:buNone/>
            </a:pPr>
            <a:r>
              <a:rPr lang="en-IN" sz="2600" dirty="0" smtClean="0"/>
              <a:t>      </a:t>
            </a:r>
            <a:r>
              <a:rPr lang="en-IN" sz="2600" dirty="0" err="1" smtClean="0"/>
              <a:t>demo.addition</a:t>
            </a:r>
            <a:r>
              <a:rPr lang="en-IN" sz="2600" dirty="0" smtClean="0"/>
              <a:t>(a, b);</a:t>
            </a:r>
          </a:p>
          <a:p>
            <a:pPr marL="0" indent="0">
              <a:buNone/>
            </a:pPr>
            <a:r>
              <a:rPr lang="en-IN" sz="2600" dirty="0" smtClean="0"/>
              <a:t>      </a:t>
            </a:r>
            <a:r>
              <a:rPr lang="en-IN" sz="2600" dirty="0" err="1" smtClean="0"/>
              <a:t>demo.Subtraction</a:t>
            </a:r>
            <a:r>
              <a:rPr lang="en-IN" sz="2600" dirty="0" smtClean="0"/>
              <a:t>(a, b);</a:t>
            </a:r>
          </a:p>
          <a:p>
            <a:pPr marL="0" indent="0">
              <a:buNone/>
            </a:pPr>
            <a:r>
              <a:rPr lang="en-IN" sz="2600" dirty="0" smtClean="0"/>
              <a:t>      </a:t>
            </a:r>
            <a:r>
              <a:rPr lang="en-IN" sz="2600" dirty="0" err="1" smtClean="0"/>
              <a:t>demo.multiplication</a:t>
            </a:r>
            <a:r>
              <a:rPr lang="en-IN" sz="2600" dirty="0" smtClean="0"/>
              <a:t>(a, b);</a:t>
            </a:r>
          </a:p>
          <a:p>
            <a:pPr marL="0" indent="0">
              <a:buNone/>
            </a:pPr>
            <a:r>
              <a:rPr lang="en-IN" sz="2600" dirty="0" smtClean="0"/>
              <a:t>   }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7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super</a:t>
            </a:r>
            <a:r>
              <a:rPr lang="en-IN" dirty="0"/>
              <a:t> keyword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 </a:t>
            </a:r>
            <a:r>
              <a:rPr lang="en-US" b="1" dirty="0"/>
              <a:t>differentiate the members</a:t>
            </a:r>
            <a:r>
              <a:rPr lang="en-US" dirty="0"/>
              <a:t> of superclass from the members of subclass, if they have same names.</a:t>
            </a:r>
          </a:p>
          <a:p>
            <a:r>
              <a:rPr lang="en-US" dirty="0"/>
              <a:t>It is used to </a:t>
            </a:r>
            <a:r>
              <a:rPr lang="en-US" b="1" dirty="0"/>
              <a:t>invoke the superclass</a:t>
            </a:r>
            <a:r>
              <a:rPr lang="en-US" dirty="0"/>
              <a:t> constructor from subclass</a:t>
            </a:r>
          </a:p>
          <a:p>
            <a:pPr marL="0" indent="0">
              <a:buNone/>
            </a:pPr>
            <a:r>
              <a:rPr lang="en-IN" dirty="0" err="1" smtClean="0"/>
              <a:t>super.variable</a:t>
            </a:r>
            <a:endParaRPr lang="en-IN" dirty="0" smtClean="0"/>
          </a:p>
          <a:p>
            <a:pPr marL="0" indent="0">
              <a:buNone/>
            </a:pPr>
            <a:r>
              <a:rPr lang="en-IN" dirty="0" err="1"/>
              <a:t>s</a:t>
            </a:r>
            <a:r>
              <a:rPr lang="en-IN" dirty="0" err="1" smtClean="0"/>
              <a:t>uper.method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8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00"/>
            <a:ext cx="10515600" cy="6011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</a:t>
            </a:r>
            <a:r>
              <a:rPr lang="en-IN" sz="2000" dirty="0" smtClean="0"/>
              <a:t>lass </a:t>
            </a:r>
            <a:r>
              <a:rPr lang="en-IN" sz="2000" dirty="0" err="1" smtClean="0"/>
              <a:t>Super_class</a:t>
            </a:r>
            <a:r>
              <a:rPr lang="en-IN" sz="2000" dirty="0" smtClean="0"/>
              <a:t> {</a:t>
            </a:r>
          </a:p>
          <a:p>
            <a:pPr marL="0" indent="0"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num</a:t>
            </a:r>
            <a:r>
              <a:rPr lang="en-IN" sz="2000" dirty="0" smtClean="0"/>
              <a:t> = 20;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   // display method of superclass</a:t>
            </a:r>
          </a:p>
          <a:p>
            <a:pPr marL="0" indent="0">
              <a:buNone/>
            </a:pPr>
            <a:r>
              <a:rPr lang="en-IN" sz="2000" dirty="0" smtClean="0"/>
              <a:t>   public void display() {</a:t>
            </a:r>
          </a:p>
          <a:p>
            <a:pPr marL="0" indent="0">
              <a:buNone/>
            </a:pPr>
            <a:r>
              <a:rPr lang="en-IN" sz="2000" dirty="0" smtClean="0"/>
              <a:t>      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("This is the display method of superclass");</a:t>
            </a:r>
          </a:p>
          <a:p>
            <a:pPr marL="0" indent="0">
              <a:buNone/>
            </a:pPr>
            <a:r>
              <a:rPr lang="en-IN" sz="2000" dirty="0" smtClean="0"/>
              <a:t>   }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 smtClean="0"/>
              <a:t>public class </a:t>
            </a:r>
            <a:r>
              <a:rPr lang="en-IN" sz="2000" dirty="0" err="1" smtClean="0"/>
              <a:t>Sub_class</a:t>
            </a:r>
            <a:r>
              <a:rPr lang="en-IN" sz="2000" dirty="0" smtClean="0"/>
              <a:t> extends </a:t>
            </a:r>
            <a:r>
              <a:rPr lang="en-IN" sz="2000" dirty="0" err="1" smtClean="0"/>
              <a:t>Super_class</a:t>
            </a:r>
            <a:r>
              <a:rPr lang="en-IN" sz="2000" dirty="0" smtClean="0"/>
              <a:t> {</a:t>
            </a:r>
          </a:p>
          <a:p>
            <a:pPr marL="0" indent="0">
              <a:buNone/>
            </a:pPr>
            <a:r>
              <a:rPr lang="en-IN" sz="2000" dirty="0" smtClean="0"/>
              <a:t> 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num</a:t>
            </a:r>
            <a:r>
              <a:rPr lang="en-IN" sz="2000" dirty="0" smtClean="0"/>
              <a:t> = 10;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   // display method of sub class</a:t>
            </a:r>
          </a:p>
          <a:p>
            <a:pPr marL="0" indent="0">
              <a:buNone/>
            </a:pPr>
            <a:r>
              <a:rPr lang="en-IN" sz="2000" dirty="0" smtClean="0"/>
              <a:t>   public void display() {</a:t>
            </a:r>
          </a:p>
          <a:p>
            <a:pPr marL="0" indent="0">
              <a:buNone/>
            </a:pPr>
            <a:r>
              <a:rPr lang="en-IN" sz="2000" dirty="0" smtClean="0"/>
              <a:t>      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("This is the display method of subclass");</a:t>
            </a:r>
          </a:p>
          <a:p>
            <a:pPr marL="0" indent="0">
              <a:buNone/>
            </a:pPr>
            <a:r>
              <a:rPr lang="en-IN" sz="20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5928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718800" cy="6176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6400" dirty="0" smtClean="0"/>
              <a:t>   public void </a:t>
            </a:r>
            <a:r>
              <a:rPr lang="en-IN" sz="6400" dirty="0" err="1" smtClean="0"/>
              <a:t>my_method</a:t>
            </a:r>
            <a:r>
              <a:rPr lang="en-IN" sz="6400" dirty="0" smtClean="0"/>
              <a:t>() {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rgbClr val="00B050"/>
                </a:solidFill>
              </a:rPr>
              <a:t>      // Instantiating subclass</a:t>
            </a:r>
          </a:p>
          <a:p>
            <a:pPr marL="0" indent="0">
              <a:buNone/>
            </a:pPr>
            <a:r>
              <a:rPr lang="en-IN" sz="6400" dirty="0" smtClean="0"/>
              <a:t>      </a:t>
            </a:r>
            <a:r>
              <a:rPr lang="en-IN" sz="6400" dirty="0" err="1" smtClean="0"/>
              <a:t>Sub_class</a:t>
            </a:r>
            <a:r>
              <a:rPr lang="en-IN" sz="6400" dirty="0" smtClean="0"/>
              <a:t> sub = new </a:t>
            </a:r>
            <a:r>
              <a:rPr lang="en-IN" sz="6400" dirty="0" err="1" smtClean="0"/>
              <a:t>Sub_class</a:t>
            </a:r>
            <a:r>
              <a:rPr lang="en-IN" sz="6400" dirty="0" smtClean="0"/>
              <a:t>();</a:t>
            </a:r>
          </a:p>
          <a:p>
            <a:pPr marL="0" indent="0">
              <a:buNone/>
            </a:pPr>
            <a:endParaRPr lang="en-IN" sz="6400" dirty="0" smtClean="0"/>
          </a:p>
          <a:p>
            <a:pPr marL="0" indent="0">
              <a:buNone/>
            </a:pPr>
            <a:r>
              <a:rPr lang="en-IN" sz="6400" dirty="0" smtClean="0">
                <a:solidFill>
                  <a:srgbClr val="00B050"/>
                </a:solidFill>
              </a:rPr>
              <a:t>      // Invoking the display() method of sub class</a:t>
            </a:r>
          </a:p>
          <a:p>
            <a:pPr marL="0" indent="0">
              <a:buNone/>
            </a:pPr>
            <a:r>
              <a:rPr lang="en-IN" sz="6400" dirty="0" smtClean="0"/>
              <a:t>      </a:t>
            </a:r>
            <a:r>
              <a:rPr lang="en-IN" sz="6400" dirty="0" err="1" smtClean="0"/>
              <a:t>sub.display</a:t>
            </a:r>
            <a:r>
              <a:rPr lang="en-IN" sz="6400" dirty="0" smtClean="0"/>
              <a:t>();</a:t>
            </a:r>
          </a:p>
          <a:p>
            <a:pPr marL="0" indent="0">
              <a:buNone/>
            </a:pPr>
            <a:endParaRPr lang="en-IN" sz="6400" dirty="0" smtClean="0"/>
          </a:p>
          <a:p>
            <a:pPr marL="0" indent="0">
              <a:buNone/>
            </a:pPr>
            <a:r>
              <a:rPr lang="en-IN" sz="6400" dirty="0" smtClean="0">
                <a:solidFill>
                  <a:srgbClr val="00B050"/>
                </a:solidFill>
              </a:rPr>
              <a:t>      // Invoking the display() method of superclass</a:t>
            </a:r>
          </a:p>
          <a:p>
            <a:pPr marL="0" indent="0">
              <a:buNone/>
            </a:pPr>
            <a:r>
              <a:rPr lang="en-IN" sz="6400" dirty="0" smtClean="0"/>
              <a:t>      </a:t>
            </a:r>
            <a:r>
              <a:rPr lang="en-IN" sz="6400" dirty="0" err="1" smtClean="0"/>
              <a:t>super.display</a:t>
            </a:r>
            <a:r>
              <a:rPr lang="en-IN" sz="6400" dirty="0" smtClean="0"/>
              <a:t>();</a:t>
            </a:r>
          </a:p>
          <a:p>
            <a:pPr marL="0" indent="0">
              <a:buNone/>
            </a:pPr>
            <a:endParaRPr lang="en-IN" sz="6400" dirty="0" smtClean="0"/>
          </a:p>
          <a:p>
            <a:pPr marL="0" indent="0">
              <a:buNone/>
            </a:pPr>
            <a:r>
              <a:rPr lang="en-IN" sz="6400" dirty="0" smtClean="0">
                <a:solidFill>
                  <a:srgbClr val="00B050"/>
                </a:solidFill>
              </a:rPr>
              <a:t>      // printing the value of variable </a:t>
            </a:r>
            <a:r>
              <a:rPr lang="en-IN" sz="6400" dirty="0" err="1" smtClean="0">
                <a:solidFill>
                  <a:srgbClr val="00B050"/>
                </a:solidFill>
              </a:rPr>
              <a:t>num</a:t>
            </a:r>
            <a:r>
              <a:rPr lang="en-IN" sz="6400" dirty="0" smtClean="0">
                <a:solidFill>
                  <a:srgbClr val="00B050"/>
                </a:solidFill>
              </a:rPr>
              <a:t> of subclass</a:t>
            </a:r>
          </a:p>
          <a:p>
            <a:pPr marL="0" indent="0">
              <a:buNone/>
            </a:pPr>
            <a:r>
              <a:rPr lang="en-IN" sz="6400" dirty="0" smtClean="0"/>
              <a:t>      </a:t>
            </a:r>
            <a:r>
              <a:rPr lang="en-IN" sz="6400" dirty="0" err="1" smtClean="0"/>
              <a:t>System.out.println</a:t>
            </a:r>
            <a:r>
              <a:rPr lang="en-IN" sz="6400" dirty="0" smtClean="0"/>
              <a:t>("value of the variable named </a:t>
            </a:r>
            <a:r>
              <a:rPr lang="en-IN" sz="6400" dirty="0" err="1" smtClean="0"/>
              <a:t>num</a:t>
            </a:r>
            <a:r>
              <a:rPr lang="en-IN" sz="6400" dirty="0" smtClean="0"/>
              <a:t> in sub class:"+ </a:t>
            </a:r>
            <a:r>
              <a:rPr lang="en-IN" sz="6400" dirty="0" err="1" smtClean="0"/>
              <a:t>sub.num</a:t>
            </a:r>
            <a:r>
              <a:rPr lang="en-IN" sz="6400" dirty="0" smtClean="0"/>
              <a:t>);</a:t>
            </a:r>
          </a:p>
          <a:p>
            <a:pPr marL="0" indent="0">
              <a:buNone/>
            </a:pPr>
            <a:endParaRPr lang="en-IN" sz="6400" dirty="0" smtClean="0"/>
          </a:p>
          <a:p>
            <a:pPr marL="0" indent="0">
              <a:buNone/>
            </a:pPr>
            <a:r>
              <a:rPr lang="en-IN" sz="6400" dirty="0" smtClean="0">
                <a:solidFill>
                  <a:srgbClr val="00B050"/>
                </a:solidFill>
              </a:rPr>
              <a:t>      // printing the value of variable </a:t>
            </a:r>
            <a:r>
              <a:rPr lang="en-IN" sz="6400" dirty="0" err="1" smtClean="0">
                <a:solidFill>
                  <a:srgbClr val="00B050"/>
                </a:solidFill>
              </a:rPr>
              <a:t>num</a:t>
            </a:r>
            <a:r>
              <a:rPr lang="en-IN" sz="6400" dirty="0" smtClean="0">
                <a:solidFill>
                  <a:srgbClr val="00B050"/>
                </a:solidFill>
              </a:rPr>
              <a:t> of superclass</a:t>
            </a:r>
          </a:p>
          <a:p>
            <a:pPr marL="0" indent="0">
              <a:buNone/>
            </a:pPr>
            <a:r>
              <a:rPr lang="en-IN" sz="6400" dirty="0" smtClean="0"/>
              <a:t>      </a:t>
            </a:r>
            <a:r>
              <a:rPr lang="en-IN" sz="6400" dirty="0" err="1" smtClean="0"/>
              <a:t>System.out.println</a:t>
            </a:r>
            <a:r>
              <a:rPr lang="en-IN" sz="6400" dirty="0" smtClean="0"/>
              <a:t>("value of the variable named </a:t>
            </a:r>
            <a:r>
              <a:rPr lang="en-IN" sz="6400" dirty="0" err="1" smtClean="0"/>
              <a:t>num</a:t>
            </a:r>
            <a:r>
              <a:rPr lang="en-IN" sz="6400" dirty="0" smtClean="0"/>
              <a:t> in super class:"+ </a:t>
            </a:r>
            <a:r>
              <a:rPr lang="en-IN" sz="6400" dirty="0" err="1" smtClean="0"/>
              <a:t>super.num</a:t>
            </a:r>
            <a:r>
              <a:rPr lang="en-IN" sz="6400" dirty="0" smtClean="0"/>
              <a:t>);</a:t>
            </a:r>
          </a:p>
          <a:p>
            <a:pPr marL="0" indent="0">
              <a:buNone/>
            </a:pPr>
            <a:r>
              <a:rPr lang="en-IN" sz="6400" dirty="0" smtClean="0"/>
              <a:t>   }</a:t>
            </a:r>
          </a:p>
          <a:p>
            <a:pPr marL="0" indent="0">
              <a:buNone/>
            </a:pPr>
            <a:endParaRPr lang="en-IN" sz="6400" dirty="0" smtClean="0"/>
          </a:p>
          <a:p>
            <a:pPr marL="0" indent="0">
              <a:buNone/>
            </a:pPr>
            <a:r>
              <a:rPr lang="en-IN" sz="6400" dirty="0" smtClean="0"/>
              <a:t>   public static void main(String </a:t>
            </a:r>
            <a:r>
              <a:rPr lang="en-IN" sz="6400" dirty="0" err="1" smtClean="0"/>
              <a:t>args</a:t>
            </a:r>
            <a:r>
              <a:rPr lang="en-IN" sz="6400" dirty="0" smtClean="0"/>
              <a:t>[]) {</a:t>
            </a:r>
          </a:p>
          <a:p>
            <a:pPr marL="0" indent="0">
              <a:buNone/>
            </a:pPr>
            <a:r>
              <a:rPr lang="en-IN" sz="6400" dirty="0" smtClean="0"/>
              <a:t>      </a:t>
            </a:r>
            <a:r>
              <a:rPr lang="en-IN" sz="6400" dirty="0" err="1" smtClean="0"/>
              <a:t>Sub_class</a:t>
            </a:r>
            <a:r>
              <a:rPr lang="en-IN" sz="6400" dirty="0" smtClean="0"/>
              <a:t> </a:t>
            </a:r>
            <a:r>
              <a:rPr lang="en-IN" sz="6400" dirty="0" err="1" smtClean="0"/>
              <a:t>obj</a:t>
            </a:r>
            <a:r>
              <a:rPr lang="en-IN" sz="6400" dirty="0" smtClean="0"/>
              <a:t> = new </a:t>
            </a:r>
            <a:r>
              <a:rPr lang="en-IN" sz="6400" dirty="0" err="1" smtClean="0"/>
              <a:t>Sub_class</a:t>
            </a:r>
            <a:r>
              <a:rPr lang="en-IN" sz="6400" dirty="0" smtClean="0"/>
              <a:t>();</a:t>
            </a:r>
          </a:p>
          <a:p>
            <a:pPr marL="0" indent="0">
              <a:buNone/>
            </a:pPr>
            <a:r>
              <a:rPr lang="en-IN" sz="6400" dirty="0" smtClean="0"/>
              <a:t>      </a:t>
            </a:r>
            <a:r>
              <a:rPr lang="en-IN" sz="6400" dirty="0" err="1" smtClean="0"/>
              <a:t>obj.my_method</a:t>
            </a:r>
            <a:r>
              <a:rPr lang="en-IN" sz="6400" dirty="0" smtClean="0"/>
              <a:t>();</a:t>
            </a:r>
          </a:p>
          <a:p>
            <a:pPr marL="0" indent="0">
              <a:buNone/>
            </a:pPr>
            <a:r>
              <a:rPr lang="en-IN" sz="6400" dirty="0" smtClean="0"/>
              <a:t>   }</a:t>
            </a:r>
          </a:p>
          <a:p>
            <a:pPr marL="0" indent="0">
              <a:buNone/>
            </a:pPr>
            <a:r>
              <a:rPr lang="en-IN" sz="6400" dirty="0" smtClean="0"/>
              <a:t>}</a:t>
            </a:r>
            <a:endParaRPr lang="en-IN" sz="6400" dirty="0"/>
          </a:p>
        </p:txBody>
      </p:sp>
    </p:spTree>
    <p:extLst>
      <p:ext uri="{BB962C8B-B14F-4D97-AF65-F5344CB8AC3E}">
        <p14:creationId xmlns:p14="http://schemas.microsoft.com/office/powerpoint/2010/main" val="33660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Employee{  </a:t>
            </a:r>
          </a:p>
          <a:p>
            <a:pPr marL="0" indent="0">
              <a:buNone/>
            </a:pPr>
            <a:r>
              <a:rPr lang="en-IN" dirty="0" smtClean="0"/>
              <a:t> float salary=40000;  </a:t>
            </a:r>
          </a:p>
          <a:p>
            <a:pPr marL="0" indent="0">
              <a:buNone/>
            </a:pPr>
            <a:r>
              <a:rPr lang="en-IN" dirty="0" smtClean="0"/>
              <a:t>}  </a:t>
            </a:r>
          </a:p>
          <a:p>
            <a:pPr marL="0" indent="0">
              <a:buNone/>
            </a:pPr>
            <a:r>
              <a:rPr lang="en-IN" dirty="0" smtClean="0"/>
              <a:t>class Programmer extends Employee{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bonus=10000;  </a:t>
            </a:r>
          </a:p>
          <a:p>
            <a:pPr marL="0" indent="0"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</a:t>
            </a:r>
          </a:p>
          <a:p>
            <a:pPr marL="0" indent="0">
              <a:buNone/>
            </a:pPr>
            <a:r>
              <a:rPr lang="en-IN" dirty="0" smtClean="0"/>
              <a:t>   Programmer p=new Programmer(); 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("Programmer salary is:"+</a:t>
            </a:r>
            <a:r>
              <a:rPr lang="en-IN" dirty="0" err="1" smtClean="0"/>
              <a:t>p.salary</a:t>
            </a:r>
            <a:r>
              <a:rPr lang="en-IN" dirty="0" smtClean="0"/>
              <a:t>); 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("Bonus of Programmer is:"+</a:t>
            </a:r>
            <a:r>
              <a:rPr lang="en-IN" dirty="0" err="1" smtClean="0"/>
              <a:t>p.bonus</a:t>
            </a:r>
            <a:r>
              <a:rPr lang="en-IN" dirty="0" smtClean="0"/>
              <a:t>);  </a:t>
            </a:r>
          </a:p>
          <a:p>
            <a:pPr marL="0" indent="0">
              <a:buNone/>
            </a:pPr>
            <a:r>
              <a:rPr lang="en-IN" dirty="0" smtClean="0"/>
              <a:t>} 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5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368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INHERITANCE</vt:lpstr>
      <vt:lpstr>Basics</vt:lpstr>
      <vt:lpstr>SYNTAX</vt:lpstr>
      <vt:lpstr>PowerPoint Presentation</vt:lpstr>
      <vt:lpstr>PowerPoint Presentation</vt:lpstr>
      <vt:lpstr>The super keyword </vt:lpstr>
      <vt:lpstr>PowerPoint Presentation</vt:lpstr>
      <vt:lpstr>PowerPoint Presentation</vt:lpstr>
      <vt:lpstr>example</vt:lpstr>
      <vt:lpstr>Types of inheritance in java </vt:lpstr>
      <vt:lpstr>Possible??</vt:lpstr>
      <vt:lpstr>Single Inheritance Example </vt:lpstr>
      <vt:lpstr>Multilevel Inheritance Example </vt:lpstr>
      <vt:lpstr>Hierarchical Inheritance Example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student</dc:creator>
  <cp:lastModifiedBy>student</cp:lastModifiedBy>
  <cp:revision>16</cp:revision>
  <dcterms:created xsi:type="dcterms:W3CDTF">2018-12-27T04:36:58Z</dcterms:created>
  <dcterms:modified xsi:type="dcterms:W3CDTF">2018-12-27T05:08:07Z</dcterms:modified>
</cp:coreProperties>
</file>