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5" r:id="rId10"/>
    <p:sldId id="266" r:id="rId11"/>
    <p:sldId id="267" r:id="rId12"/>
    <p:sldId id="269" r:id="rId13"/>
    <p:sldId id="270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D610-E728-45F1-8B0B-6D61CE1F81BE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5A6-56A9-4A7E-B892-A068D8EA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D610-E728-45F1-8B0B-6D61CE1F81BE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5A6-56A9-4A7E-B892-A068D8EA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D610-E728-45F1-8B0B-6D61CE1F81BE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5A6-56A9-4A7E-B892-A068D8EA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D610-E728-45F1-8B0B-6D61CE1F81BE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5A6-56A9-4A7E-B892-A068D8EA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D610-E728-45F1-8B0B-6D61CE1F81BE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5A6-56A9-4A7E-B892-A068D8EA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D610-E728-45F1-8B0B-6D61CE1F81BE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5A6-56A9-4A7E-B892-A068D8EA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D610-E728-45F1-8B0B-6D61CE1F81BE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5A6-56A9-4A7E-B892-A068D8EA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D610-E728-45F1-8B0B-6D61CE1F81BE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5A6-56A9-4A7E-B892-A068D8EA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D610-E728-45F1-8B0B-6D61CE1F81BE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5A6-56A9-4A7E-B892-A068D8EA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D610-E728-45F1-8B0B-6D61CE1F81BE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5A6-56A9-4A7E-B892-A068D8EA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D610-E728-45F1-8B0B-6D61CE1F81BE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5A6-56A9-4A7E-B892-A068D8EA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3D610-E728-45F1-8B0B-6D61CE1F81BE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6A5A6-56A9-4A7E-B892-A068D8EA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Creating, Initializing, and Accessing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import java.io.*;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StudentOneDimArray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String </a:t>
            </a:r>
            <a:r>
              <a:rPr lang="en-US" dirty="0" err="1" smtClean="0"/>
              <a:t>firstname</a:t>
            </a:r>
            <a:r>
              <a:rPr lang="en-US" dirty="0" smtClean="0"/>
              <a:t> = "Raj";</a:t>
            </a:r>
          </a:p>
          <a:p>
            <a:pPr>
              <a:buNone/>
            </a:pPr>
            <a:r>
              <a:rPr lang="en-US" dirty="0" smtClean="0"/>
              <a:t>                // declares an Array of integers.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markarr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// allocating memory for 5 integers.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markarr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[5];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 // initialize the array elements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markarr</a:t>
            </a:r>
            <a:r>
              <a:rPr lang="en-US" dirty="0" smtClean="0"/>
              <a:t>[0] = 50;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markarr</a:t>
            </a:r>
            <a:r>
              <a:rPr lang="en-US" dirty="0" smtClean="0"/>
              <a:t>[1] = 60;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markarr</a:t>
            </a:r>
            <a:r>
              <a:rPr lang="en-US" dirty="0" smtClean="0"/>
              <a:t>[2] = 70;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markarr</a:t>
            </a:r>
            <a:r>
              <a:rPr lang="en-US" dirty="0" smtClean="0"/>
              <a:t>[3] = 80;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markarr</a:t>
            </a:r>
            <a:r>
              <a:rPr lang="en-US" dirty="0" smtClean="0"/>
              <a:t>[4] = 50; 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System.out.println</a:t>
            </a:r>
            <a:r>
              <a:rPr lang="en-US" dirty="0" smtClean="0"/>
              <a:t>("Student Name : " + </a:t>
            </a:r>
            <a:r>
              <a:rPr lang="en-US" dirty="0" err="1" smtClean="0"/>
              <a:t>firstname</a:t>
            </a:r>
            <a:r>
              <a:rPr lang="en-US" dirty="0" smtClean="0"/>
              <a:t>);		</a:t>
            </a:r>
          </a:p>
          <a:p>
            <a:pPr>
              <a:buNone/>
            </a:pPr>
            <a:r>
              <a:rPr lang="en-US" dirty="0" smtClean="0"/>
              <a:t>	// accessing the elements of the specified array </a:t>
            </a:r>
          </a:p>
          <a:p>
            <a:pPr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markarr.length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("Element at index " + </a:t>
            </a:r>
            <a:r>
              <a:rPr lang="en-US" dirty="0" err="1" smtClean="0"/>
              <a:t>i</a:t>
            </a:r>
            <a:r>
              <a:rPr lang="en-US" dirty="0" smtClean="0"/>
              <a:t> +  " : " + </a:t>
            </a:r>
            <a:r>
              <a:rPr lang="en-US" dirty="0" err="1" smtClean="0"/>
              <a:t>markarr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		   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 Array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1800" dirty="0" smtClean="0"/>
              <a:t>// Java program to illustrate creating an array of objects </a:t>
            </a:r>
          </a:p>
          <a:p>
            <a:pPr>
              <a:buNone/>
            </a:pPr>
            <a:r>
              <a:rPr lang="en-US" sz="1800" dirty="0" smtClean="0"/>
              <a:t>class Student </a:t>
            </a:r>
          </a:p>
          <a:p>
            <a:pPr>
              <a:buNone/>
            </a:pPr>
            <a:r>
              <a:rPr lang="en-US" sz="1800" dirty="0" smtClean="0"/>
              <a:t>{ </a:t>
            </a:r>
          </a:p>
          <a:p>
            <a:pPr>
              <a:buNone/>
            </a:pPr>
            <a:r>
              <a:rPr lang="en-US" sz="1800" dirty="0" smtClean="0"/>
              <a:t>	public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roll_no</a:t>
            </a:r>
            <a:r>
              <a:rPr lang="en-US" sz="1800" dirty="0" smtClean="0"/>
              <a:t>; </a:t>
            </a:r>
          </a:p>
          <a:p>
            <a:pPr>
              <a:buNone/>
            </a:pPr>
            <a:r>
              <a:rPr lang="en-US" sz="1800" dirty="0" smtClean="0"/>
              <a:t>	public String name; </a:t>
            </a:r>
          </a:p>
          <a:p>
            <a:pPr>
              <a:buNone/>
            </a:pPr>
            <a:r>
              <a:rPr lang="en-US" sz="1800" dirty="0" smtClean="0"/>
              <a:t>	Student(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roll_no</a:t>
            </a:r>
            <a:r>
              <a:rPr lang="en-US" sz="1800" dirty="0" smtClean="0"/>
              <a:t>, String name) </a:t>
            </a:r>
          </a:p>
          <a:p>
            <a:pPr>
              <a:buNone/>
            </a:pPr>
            <a:r>
              <a:rPr lang="en-US" sz="1800" dirty="0" smtClean="0"/>
              <a:t>	{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this.roll_no</a:t>
            </a:r>
            <a:r>
              <a:rPr lang="en-US" sz="1800" dirty="0" smtClean="0"/>
              <a:t> = </a:t>
            </a:r>
            <a:r>
              <a:rPr lang="en-US" sz="1800" dirty="0" err="1" smtClean="0"/>
              <a:t>roll_no</a:t>
            </a:r>
            <a:r>
              <a:rPr lang="en-US" sz="1800" dirty="0" smtClean="0"/>
              <a:t>; </a:t>
            </a:r>
          </a:p>
          <a:p>
            <a:pPr>
              <a:buNone/>
            </a:pPr>
            <a:r>
              <a:rPr lang="en-US" sz="1800" dirty="0" smtClean="0"/>
              <a:t>		this.name = name; </a:t>
            </a:r>
          </a:p>
          <a:p>
            <a:pPr>
              <a:buNone/>
            </a:pPr>
            <a:r>
              <a:rPr lang="en-US" sz="1800" dirty="0" smtClean="0"/>
              <a:t>	} </a:t>
            </a:r>
          </a:p>
          <a:p>
            <a:pPr>
              <a:buNone/>
            </a:pPr>
            <a:r>
              <a:rPr lang="en-US" sz="1800" dirty="0" smtClean="0"/>
              <a:t>} </a:t>
            </a:r>
          </a:p>
          <a:p>
            <a:pPr>
              <a:buNone/>
            </a:pPr>
            <a:r>
              <a:rPr lang="en-US" sz="1800" dirty="0" smtClean="0"/>
              <a:t>// Elements of array are objects of a class Student. </a:t>
            </a:r>
          </a:p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StudentObjArray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{ </a:t>
            </a:r>
          </a:p>
          <a:p>
            <a:pPr>
              <a:buNone/>
            </a:pPr>
            <a:r>
              <a:rPr lang="en-US" sz="1800" dirty="0" smtClean="0"/>
              <a:t>	public static void main 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</a:t>
            </a:r>
          </a:p>
          <a:p>
            <a:pPr>
              <a:buNone/>
            </a:pPr>
            <a:r>
              <a:rPr lang="en-US" sz="1800" dirty="0" smtClean="0"/>
              <a:t>	{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// </a:t>
            </a:r>
            <a:r>
              <a:rPr lang="en-US" sz="1800" dirty="0" smtClean="0"/>
              <a:t>declares an Array of integers. </a:t>
            </a:r>
          </a:p>
          <a:p>
            <a:pPr>
              <a:buNone/>
            </a:pPr>
            <a:r>
              <a:rPr lang="en-US" sz="1800" dirty="0" smtClean="0"/>
              <a:t>		Student[] </a:t>
            </a:r>
            <a:r>
              <a:rPr lang="en-US" sz="1800" dirty="0" err="1" smtClean="0"/>
              <a:t>arr</a:t>
            </a:r>
            <a:r>
              <a:rPr lang="en-US" sz="1800" dirty="0" smtClean="0"/>
              <a:t>;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// </a:t>
            </a:r>
            <a:r>
              <a:rPr lang="en-US" sz="1800" dirty="0" smtClean="0"/>
              <a:t>allocating memory for 5 objects of type Student.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arr</a:t>
            </a:r>
            <a:r>
              <a:rPr lang="en-US" sz="1800" dirty="0" smtClean="0"/>
              <a:t> = new Student[5]; </a:t>
            </a:r>
          </a:p>
          <a:p>
            <a:pPr>
              <a:buNone/>
            </a:pPr>
            <a:r>
              <a:rPr lang="en-US" sz="1800" dirty="0" smtClean="0"/>
              <a:t>		// initialize the elements of the array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arr</a:t>
            </a:r>
            <a:r>
              <a:rPr lang="en-US" sz="1800" dirty="0" smtClean="0"/>
              <a:t>[0] = new Student(1,"Ram");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arr</a:t>
            </a:r>
            <a:r>
              <a:rPr lang="en-US" sz="1800" dirty="0" smtClean="0"/>
              <a:t>[1] = new Student(2,"Raj");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arr</a:t>
            </a:r>
            <a:r>
              <a:rPr lang="en-US" sz="1800" dirty="0" smtClean="0"/>
              <a:t>[2] = new Student(3,"John");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arr</a:t>
            </a:r>
            <a:r>
              <a:rPr lang="en-US" sz="1800" dirty="0" smtClean="0"/>
              <a:t>[3] = new Student(4,"Rani");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arr</a:t>
            </a:r>
            <a:r>
              <a:rPr lang="en-US" sz="1800" dirty="0" smtClean="0"/>
              <a:t>[4] = new Student(5,"Sheela"); </a:t>
            </a:r>
          </a:p>
          <a:p>
            <a:pPr>
              <a:buNone/>
            </a:pPr>
            <a:r>
              <a:rPr lang="en-US" sz="1800" dirty="0" smtClean="0"/>
              <a:t>		// accessing the elements of </a:t>
            </a:r>
            <a:r>
              <a:rPr lang="en-US" sz="1800" dirty="0" smtClean="0"/>
              <a:t>the array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for 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0;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</a:t>
            </a:r>
            <a:r>
              <a:rPr lang="en-US" sz="1800" dirty="0" err="1" smtClean="0"/>
              <a:t>arr.length</a:t>
            </a:r>
            <a:r>
              <a:rPr lang="en-US" sz="1800" dirty="0" smtClean="0"/>
              <a:t>; </a:t>
            </a:r>
            <a:r>
              <a:rPr lang="en-US" sz="1800" dirty="0" err="1" smtClean="0"/>
              <a:t>i</a:t>
            </a:r>
            <a:r>
              <a:rPr lang="en-US" sz="1800" dirty="0" smtClean="0"/>
              <a:t>++)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/>
              <a:t>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("Element at " + </a:t>
            </a:r>
            <a:r>
              <a:rPr lang="en-US" sz="1800" dirty="0" err="1" smtClean="0"/>
              <a:t>i</a:t>
            </a:r>
            <a:r>
              <a:rPr lang="en-US" sz="1800" dirty="0" smtClean="0"/>
              <a:t> + " : " +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arr</a:t>
            </a:r>
            <a:r>
              <a:rPr lang="en-US" sz="1800" dirty="0" smtClean="0"/>
              <a:t>[</a:t>
            </a:r>
            <a:r>
              <a:rPr lang="en-US" sz="1800" dirty="0" err="1" smtClean="0"/>
              <a:t>i</a:t>
            </a:r>
            <a:r>
              <a:rPr lang="en-US" sz="1800" dirty="0" smtClean="0"/>
              <a:t>].</a:t>
            </a:r>
            <a:r>
              <a:rPr lang="en-US" sz="1800" dirty="0" err="1" smtClean="0"/>
              <a:t>roll_no</a:t>
            </a:r>
            <a:r>
              <a:rPr lang="en-US" sz="1800" dirty="0" smtClean="0"/>
              <a:t> +" "+ </a:t>
            </a:r>
            <a:r>
              <a:rPr lang="en-US" sz="1800" dirty="0" err="1" smtClean="0"/>
              <a:t>arr</a:t>
            </a:r>
            <a:r>
              <a:rPr lang="en-US" sz="1800" dirty="0" smtClean="0"/>
              <a:t>[</a:t>
            </a:r>
            <a:r>
              <a:rPr lang="en-US" sz="1800" dirty="0" err="1" smtClean="0"/>
              <a:t>i</a:t>
            </a:r>
            <a:r>
              <a:rPr lang="en-US" sz="1800" dirty="0" smtClean="0"/>
              <a:t>].name); </a:t>
            </a:r>
          </a:p>
          <a:p>
            <a:pPr>
              <a:buNone/>
            </a:pPr>
            <a:r>
              <a:rPr lang="en-US" sz="1800" dirty="0" smtClean="0"/>
              <a:t>	} </a:t>
            </a:r>
          </a:p>
          <a:p>
            <a:pPr>
              <a:buNone/>
            </a:pPr>
            <a:r>
              <a:rPr lang="en-US" sz="1800" dirty="0" smtClean="0"/>
              <a:t>}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Multidimensional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public class </a:t>
            </a:r>
            <a:r>
              <a:rPr lang="en-IN" dirty="0" err="1"/>
              <a:t>MyClass</a:t>
            </a:r>
            <a:r>
              <a:rPr lang="en-IN" dirty="0"/>
              <a:t>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public static void 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[][] </a:t>
            </a:r>
            <a:r>
              <a:rPr lang="en-IN" dirty="0" err="1"/>
              <a:t>myNumbers</a:t>
            </a:r>
            <a:r>
              <a:rPr lang="en-IN" dirty="0"/>
              <a:t> = { {1, 2, 3, 4}, {5, 6, 7} };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for (</a:t>
            </a:r>
            <a:r>
              <a:rPr lang="en-IN" dirty="0" err="1"/>
              <a:t>int</a:t>
            </a:r>
            <a:r>
              <a:rPr lang="en-IN" dirty="0"/>
              <a:t> </a:t>
            </a:r>
            <a:r>
              <a:rPr lang="en-IN" dirty="0" err="1"/>
              <a:t>i</a:t>
            </a:r>
            <a:r>
              <a:rPr lang="en-IN" dirty="0"/>
              <a:t> = 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myNumbers.length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 for(</a:t>
            </a:r>
            <a:r>
              <a:rPr lang="en-IN" dirty="0" err="1"/>
              <a:t>int</a:t>
            </a:r>
            <a:r>
              <a:rPr lang="en-IN" dirty="0"/>
              <a:t> j = 0; j &lt; </a:t>
            </a:r>
            <a:r>
              <a:rPr lang="en-IN" dirty="0" err="1"/>
              <a:t>myNumbers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].length; ++j)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myNumbers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 </a:t>
            </a:r>
            <a:r>
              <a:rPr lang="en-IN" dirty="0" smtClean="0"/>
              <a:t>} // for j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smtClean="0"/>
              <a:t>} // for </a:t>
            </a:r>
            <a:r>
              <a:rPr lang="en-IN" dirty="0" err="1" smtClean="0"/>
              <a:t>i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smtClean="0"/>
              <a:t>} // main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} //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7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Scanner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28796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2000" dirty="0"/>
              <a:t>import java.io.*;</a:t>
            </a:r>
          </a:p>
          <a:p>
            <a:pPr marL="0" indent="0">
              <a:buNone/>
            </a:pPr>
            <a:r>
              <a:rPr lang="en-IN" sz="2000" b="1" dirty="0"/>
              <a:t>import </a:t>
            </a:r>
            <a:r>
              <a:rPr lang="en-IN" sz="2000" b="1" dirty="0" err="1"/>
              <a:t>java.util.Scanner</a:t>
            </a:r>
            <a:r>
              <a:rPr lang="en-IN" sz="2000" b="1" dirty="0"/>
              <a:t>; </a:t>
            </a:r>
          </a:p>
          <a:p>
            <a:pPr marL="0" indent="0">
              <a:buNone/>
            </a:pPr>
            <a:r>
              <a:rPr lang="en-IN" sz="2000" dirty="0"/>
              <a:t>public class ScannerDemo1 </a:t>
            </a:r>
          </a:p>
          <a:p>
            <a:pPr marL="0" indent="0">
              <a:buNone/>
            </a:pPr>
            <a:r>
              <a:rPr lang="en-IN" sz="2000" dirty="0"/>
              <a:t>{ </a:t>
            </a:r>
          </a:p>
          <a:p>
            <a:pPr marL="0" indent="0">
              <a:buNone/>
            </a:pPr>
            <a:r>
              <a:rPr lang="en-IN" sz="2000" dirty="0"/>
              <a:t>  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</a:t>
            </a:r>
          </a:p>
          <a:p>
            <a:pPr marL="0" indent="0">
              <a:buNone/>
            </a:pPr>
            <a:r>
              <a:rPr lang="en-IN" sz="2000" dirty="0"/>
              <a:t>    { </a:t>
            </a:r>
          </a:p>
          <a:p>
            <a:pPr marL="0" indent="0">
              <a:buNone/>
            </a:pPr>
            <a:r>
              <a:rPr lang="en-IN" sz="2000" dirty="0"/>
              <a:t>        // Declare the object and initialize with </a:t>
            </a:r>
          </a:p>
          <a:p>
            <a:pPr marL="0" indent="0">
              <a:buNone/>
            </a:pPr>
            <a:r>
              <a:rPr lang="en-IN" sz="2000" dirty="0"/>
              <a:t>        // predefined standard input object </a:t>
            </a:r>
          </a:p>
          <a:p>
            <a:pPr marL="0" indent="0">
              <a:buNone/>
            </a:pPr>
            <a:r>
              <a:rPr lang="en-IN" sz="2000" b="1" dirty="0"/>
              <a:t>        Scanner </a:t>
            </a:r>
            <a:r>
              <a:rPr lang="en-IN" sz="2000" b="1" dirty="0" err="1"/>
              <a:t>sc</a:t>
            </a:r>
            <a:r>
              <a:rPr lang="en-IN" sz="2000" b="1" dirty="0"/>
              <a:t> = new Scanner(System.in); 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 smtClean="0"/>
              <a:t>        </a:t>
            </a:r>
            <a:r>
              <a:rPr lang="en-IN" sz="2000" dirty="0"/>
              <a:t>// String input </a:t>
            </a:r>
          </a:p>
          <a:p>
            <a:pPr marL="0" indent="0">
              <a:buNone/>
            </a:pPr>
            <a:r>
              <a:rPr lang="en-IN" sz="2000" dirty="0"/>
              <a:t>        String name = </a:t>
            </a:r>
            <a:r>
              <a:rPr lang="en-IN" sz="2000" dirty="0" err="1"/>
              <a:t>sc.nextLine</a:t>
            </a:r>
            <a:r>
              <a:rPr lang="en-IN" sz="2000" dirty="0"/>
              <a:t>(); 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 smtClean="0"/>
              <a:t>        </a:t>
            </a:r>
            <a:r>
              <a:rPr lang="en-IN" sz="2000" dirty="0"/>
              <a:t>// Character input </a:t>
            </a:r>
          </a:p>
          <a:p>
            <a:pPr marL="0" indent="0">
              <a:buNone/>
            </a:pPr>
            <a:r>
              <a:rPr lang="en-IN" sz="2000" dirty="0"/>
              <a:t>        char gender = </a:t>
            </a:r>
            <a:r>
              <a:rPr lang="en-IN" sz="2000" dirty="0" err="1"/>
              <a:t>sc.next</a:t>
            </a:r>
            <a:r>
              <a:rPr lang="en-IN" sz="2000" dirty="0"/>
              <a:t>().</a:t>
            </a:r>
            <a:r>
              <a:rPr lang="en-IN" sz="2000" dirty="0" err="1"/>
              <a:t>charAt</a:t>
            </a:r>
            <a:r>
              <a:rPr lang="en-IN" sz="2000" dirty="0"/>
              <a:t>(0); 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 smtClean="0"/>
              <a:t>        </a:t>
            </a:r>
            <a:r>
              <a:rPr lang="en-IN" sz="2000" dirty="0"/>
              <a:t>// Numerical data input </a:t>
            </a:r>
          </a:p>
          <a:p>
            <a:pPr marL="0" indent="0">
              <a:buNone/>
            </a:pPr>
            <a:r>
              <a:rPr lang="en-IN" sz="2000" dirty="0" smtClean="0"/>
              <a:t>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int</a:t>
            </a:r>
            <a:r>
              <a:rPr lang="en-IN" sz="2000" dirty="0"/>
              <a:t> age = </a:t>
            </a:r>
            <a:r>
              <a:rPr lang="en-IN" sz="2000" dirty="0" err="1"/>
              <a:t>sc.nextInt</a:t>
            </a:r>
            <a:r>
              <a:rPr lang="en-IN" sz="2000" dirty="0"/>
              <a:t>(); </a:t>
            </a:r>
          </a:p>
          <a:p>
            <a:pPr marL="0" indent="0">
              <a:buNone/>
            </a:pPr>
            <a:r>
              <a:rPr lang="en-IN" sz="2000" dirty="0"/>
              <a:t>        long </a:t>
            </a:r>
            <a:r>
              <a:rPr lang="en-IN" sz="2000" dirty="0" err="1"/>
              <a:t>mobileNo</a:t>
            </a:r>
            <a:r>
              <a:rPr lang="en-IN" sz="2000" dirty="0"/>
              <a:t> = </a:t>
            </a:r>
            <a:r>
              <a:rPr lang="en-IN" sz="2000" dirty="0" err="1"/>
              <a:t>sc.nextLong</a:t>
            </a:r>
            <a:r>
              <a:rPr lang="en-IN" sz="2000" dirty="0"/>
              <a:t>(); </a:t>
            </a:r>
          </a:p>
          <a:p>
            <a:pPr marL="0" indent="0">
              <a:buNone/>
            </a:pPr>
            <a:r>
              <a:rPr lang="en-IN" sz="2000" dirty="0"/>
              <a:t>        double </a:t>
            </a:r>
            <a:r>
              <a:rPr lang="en-IN" sz="2000" dirty="0" err="1"/>
              <a:t>cgpa</a:t>
            </a:r>
            <a:r>
              <a:rPr lang="en-IN" sz="2000" dirty="0"/>
              <a:t> = </a:t>
            </a:r>
            <a:r>
              <a:rPr lang="en-IN" sz="2000" dirty="0" err="1"/>
              <a:t>sc.nextDouble</a:t>
            </a:r>
            <a:r>
              <a:rPr lang="en-IN" sz="2000" dirty="0"/>
              <a:t>(); </a:t>
            </a:r>
          </a:p>
          <a:p>
            <a:pPr marL="0" indent="0">
              <a:buNone/>
            </a:pPr>
            <a:r>
              <a:rPr lang="en-IN" sz="2000" dirty="0"/>
              <a:t>  </a:t>
            </a:r>
          </a:p>
          <a:p>
            <a:pPr marL="0" indent="0">
              <a:buNone/>
            </a:pPr>
            <a:r>
              <a:rPr lang="en-IN" sz="2000" dirty="0"/>
              <a:t>        // Print the values to check if input was correctly obtained. 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System.out.println</a:t>
            </a:r>
            <a:r>
              <a:rPr lang="en-IN" sz="2000" dirty="0"/>
              <a:t>("Name: "+name); 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System.out.println</a:t>
            </a:r>
            <a:r>
              <a:rPr lang="en-IN" sz="2000" dirty="0"/>
              <a:t>("Gender: "+gender); 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System.out.println</a:t>
            </a:r>
            <a:r>
              <a:rPr lang="en-IN" sz="2000" dirty="0"/>
              <a:t>("Age: "+age); 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System.out.println</a:t>
            </a:r>
            <a:r>
              <a:rPr lang="en-IN" sz="2000" dirty="0"/>
              <a:t>("Mobile Number: "+</a:t>
            </a:r>
            <a:r>
              <a:rPr lang="en-IN" sz="2000" dirty="0" err="1"/>
              <a:t>mobileNo</a:t>
            </a:r>
            <a:r>
              <a:rPr lang="en-IN" sz="2000" dirty="0"/>
              <a:t>); 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System.out.println</a:t>
            </a:r>
            <a:r>
              <a:rPr lang="en-IN" sz="2000" dirty="0"/>
              <a:t>("CGPA: "+</a:t>
            </a:r>
            <a:r>
              <a:rPr lang="en-IN" sz="2000" dirty="0" err="1"/>
              <a:t>cgpa</a:t>
            </a:r>
            <a:r>
              <a:rPr lang="en-IN" sz="2000" dirty="0"/>
              <a:t>); </a:t>
            </a:r>
          </a:p>
          <a:p>
            <a:pPr marL="0" indent="0">
              <a:buNone/>
            </a:pPr>
            <a:r>
              <a:rPr lang="en-IN" sz="2000" dirty="0"/>
              <a:t>    } </a:t>
            </a:r>
          </a:p>
          <a:p>
            <a:pPr marL="0" indent="0">
              <a:buNone/>
            </a:pPr>
            <a:r>
              <a:rPr lang="en-IN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069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dirty="0" smtClean="0"/>
              <a:t>import </a:t>
            </a:r>
            <a:r>
              <a:rPr lang="en-US" sz="1700" dirty="0" err="1" smtClean="0"/>
              <a:t>java.util.Scanner</a:t>
            </a:r>
            <a:r>
              <a:rPr lang="en-US" sz="1700" dirty="0" smtClean="0"/>
              <a:t>; </a:t>
            </a:r>
          </a:p>
          <a:p>
            <a:pPr>
              <a:buNone/>
            </a:pPr>
            <a:r>
              <a:rPr lang="en-US" sz="1700" dirty="0" smtClean="0"/>
              <a:t>import java.io.*;</a:t>
            </a:r>
          </a:p>
          <a:p>
            <a:pPr>
              <a:buNone/>
            </a:pPr>
            <a:r>
              <a:rPr lang="en-US" sz="1700" dirty="0" smtClean="0"/>
              <a:t>public class StudentObjArrayScanner1 </a:t>
            </a:r>
          </a:p>
          <a:p>
            <a:pPr>
              <a:buNone/>
            </a:pPr>
            <a:r>
              <a:rPr lang="en-US" sz="1700" dirty="0" smtClean="0"/>
              <a:t>{ </a:t>
            </a:r>
          </a:p>
          <a:p>
            <a:pPr>
              <a:buNone/>
            </a:pPr>
            <a:r>
              <a:rPr lang="en-US" sz="1700" dirty="0" smtClean="0"/>
              <a:t>	public static void main (String[] </a:t>
            </a:r>
            <a:r>
              <a:rPr lang="en-US" sz="1700" dirty="0" err="1" smtClean="0"/>
              <a:t>args</a:t>
            </a:r>
            <a:r>
              <a:rPr lang="en-US" sz="1700" dirty="0" smtClean="0"/>
              <a:t>) </a:t>
            </a:r>
          </a:p>
          <a:p>
            <a:pPr>
              <a:buNone/>
            </a:pPr>
            <a:r>
              <a:rPr lang="en-US" sz="1700" dirty="0" smtClean="0"/>
              <a:t>	{ </a:t>
            </a:r>
          </a:p>
          <a:p>
            <a:pPr>
              <a:buNone/>
            </a:pPr>
            <a:r>
              <a:rPr lang="en-US" sz="1700" dirty="0" smtClean="0"/>
              <a:t>		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roll_no</a:t>
            </a:r>
            <a:r>
              <a:rPr lang="en-US" sz="1700" dirty="0" smtClean="0"/>
              <a:t>; </a:t>
            </a:r>
          </a:p>
          <a:p>
            <a:pPr>
              <a:buNone/>
            </a:pPr>
            <a:r>
              <a:rPr lang="en-US" sz="1700" dirty="0" smtClean="0"/>
              <a:t>		String name; </a:t>
            </a:r>
          </a:p>
          <a:p>
            <a:pPr>
              <a:buNone/>
            </a:pPr>
            <a:r>
              <a:rPr lang="en-US" sz="1700" dirty="0" smtClean="0"/>
              <a:t>		</a:t>
            </a:r>
            <a:r>
              <a:rPr lang="en-US" sz="1700" dirty="0" err="1" smtClean="0"/>
              <a:t>int</a:t>
            </a:r>
            <a:r>
              <a:rPr lang="en-US" sz="1700" dirty="0" smtClean="0"/>
              <a:t> [] mark =new </a:t>
            </a:r>
            <a:r>
              <a:rPr lang="en-US" sz="1700" dirty="0" err="1" smtClean="0"/>
              <a:t>int</a:t>
            </a:r>
            <a:r>
              <a:rPr lang="en-US" sz="1700" dirty="0" smtClean="0"/>
              <a:t> [5];</a:t>
            </a:r>
          </a:p>
          <a:p>
            <a:pPr>
              <a:buNone/>
            </a:pPr>
            <a:r>
              <a:rPr lang="en-US" sz="1700" dirty="0" smtClean="0"/>
              <a:t>		Scanner sc = new Scanner(</a:t>
            </a:r>
            <a:r>
              <a:rPr lang="en-US" sz="1700" dirty="0" err="1" smtClean="0"/>
              <a:t>System.in</a:t>
            </a:r>
            <a:r>
              <a:rPr lang="en-US" sz="1700" dirty="0" smtClean="0"/>
              <a:t>); </a:t>
            </a:r>
          </a:p>
          <a:p>
            <a:pPr>
              <a:buNone/>
            </a:pPr>
            <a:r>
              <a:rPr lang="en-US" sz="1700" dirty="0"/>
              <a:t>		</a:t>
            </a:r>
            <a:r>
              <a:rPr lang="en-US" sz="1700" dirty="0" err="1"/>
              <a:t>System.out.println</a:t>
            </a:r>
            <a:r>
              <a:rPr lang="en-US" sz="1700" dirty="0"/>
              <a:t>("Enter Name");</a:t>
            </a:r>
          </a:p>
          <a:p>
            <a:pPr>
              <a:buNone/>
            </a:pPr>
            <a:r>
              <a:rPr lang="en-US" sz="1700" dirty="0"/>
              <a:t>		name = </a:t>
            </a:r>
            <a:r>
              <a:rPr lang="en-US" sz="1700" dirty="0" err="1"/>
              <a:t>sc.nextLine</a:t>
            </a:r>
            <a:r>
              <a:rPr lang="en-US" sz="1700" dirty="0"/>
              <a:t>(); 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		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("Enter roll no");</a:t>
            </a:r>
          </a:p>
          <a:p>
            <a:pPr>
              <a:buNone/>
            </a:pPr>
            <a:r>
              <a:rPr lang="en-US" sz="1700" dirty="0" smtClean="0"/>
              <a:t>		</a:t>
            </a:r>
            <a:r>
              <a:rPr lang="en-US" sz="1700" dirty="0" err="1" smtClean="0"/>
              <a:t>roll_no</a:t>
            </a:r>
            <a:r>
              <a:rPr lang="en-US" sz="1700" dirty="0" smtClean="0"/>
              <a:t> = </a:t>
            </a:r>
            <a:r>
              <a:rPr lang="en-US" sz="1700" dirty="0" err="1" smtClean="0"/>
              <a:t>sc.nextInt</a:t>
            </a:r>
            <a:r>
              <a:rPr lang="en-US" sz="1700" dirty="0" smtClean="0"/>
              <a:t>();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		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("Enter 5 marks");</a:t>
            </a:r>
          </a:p>
          <a:p>
            <a:pPr>
              <a:buNone/>
            </a:pPr>
            <a:r>
              <a:rPr lang="en-US" sz="1700" dirty="0" smtClean="0"/>
              <a:t>		for (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i</a:t>
            </a:r>
            <a:r>
              <a:rPr lang="en-US" sz="1700" dirty="0" smtClean="0"/>
              <a:t> = 0;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 </a:t>
            </a:r>
            <a:r>
              <a:rPr lang="en-US" sz="1700" dirty="0" err="1" smtClean="0"/>
              <a:t>mark.length</a:t>
            </a:r>
            <a:r>
              <a:rPr lang="en-US" sz="1700" dirty="0" smtClean="0"/>
              <a:t>; </a:t>
            </a:r>
            <a:r>
              <a:rPr lang="en-US" sz="1700" dirty="0" err="1" smtClean="0"/>
              <a:t>i</a:t>
            </a:r>
            <a:r>
              <a:rPr lang="en-US" sz="1700" dirty="0" smtClean="0"/>
              <a:t>++) </a:t>
            </a:r>
          </a:p>
          <a:p>
            <a:pPr>
              <a:buNone/>
            </a:pPr>
            <a:r>
              <a:rPr lang="en-US" sz="1700" dirty="0" smtClean="0"/>
              <a:t>		mark[</a:t>
            </a:r>
            <a:r>
              <a:rPr lang="en-US" sz="1700" dirty="0" err="1" smtClean="0"/>
              <a:t>i</a:t>
            </a:r>
            <a:r>
              <a:rPr lang="en-US" sz="1700" dirty="0" smtClean="0"/>
              <a:t>] = </a:t>
            </a:r>
            <a:r>
              <a:rPr lang="en-US" sz="1700" dirty="0" err="1" smtClean="0"/>
              <a:t>sc.nextInt</a:t>
            </a:r>
            <a:r>
              <a:rPr lang="en-US" sz="1700" dirty="0" smtClean="0"/>
              <a:t>();		</a:t>
            </a:r>
          </a:p>
          <a:p>
            <a:pPr>
              <a:buNone/>
            </a:pPr>
            <a:r>
              <a:rPr lang="en-US" sz="1700" dirty="0" smtClean="0"/>
              <a:t>		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("Roll no = " +</a:t>
            </a:r>
            <a:r>
              <a:rPr lang="en-US" sz="1700" dirty="0" err="1" smtClean="0"/>
              <a:t>roll_no</a:t>
            </a:r>
            <a:r>
              <a:rPr lang="en-US" sz="1700" dirty="0" smtClean="0"/>
              <a:t>  + " Name =  " + name  + "Marks : "); </a:t>
            </a:r>
          </a:p>
          <a:p>
            <a:pPr>
              <a:buNone/>
            </a:pPr>
            <a:r>
              <a:rPr lang="en-US" sz="1700" dirty="0" smtClean="0"/>
              <a:t>		for (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i</a:t>
            </a:r>
            <a:r>
              <a:rPr lang="en-US" sz="1700" dirty="0" smtClean="0"/>
              <a:t> = 0;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 </a:t>
            </a:r>
            <a:r>
              <a:rPr lang="en-US" sz="1700" dirty="0" err="1" smtClean="0"/>
              <a:t>mark.length</a:t>
            </a:r>
            <a:r>
              <a:rPr lang="en-US" sz="1700" dirty="0" smtClean="0"/>
              <a:t>; </a:t>
            </a:r>
            <a:r>
              <a:rPr lang="en-US" sz="1700" dirty="0" err="1" smtClean="0"/>
              <a:t>i</a:t>
            </a:r>
            <a:r>
              <a:rPr lang="en-US" sz="1700" dirty="0" smtClean="0"/>
              <a:t>++) </a:t>
            </a:r>
          </a:p>
          <a:p>
            <a:pPr>
              <a:buNone/>
            </a:pPr>
            <a:r>
              <a:rPr lang="en-US" sz="1700" dirty="0" smtClean="0"/>
              <a:t>		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(mark[</a:t>
            </a:r>
            <a:r>
              <a:rPr lang="en-US" sz="1700" dirty="0" err="1" smtClean="0"/>
              <a:t>i</a:t>
            </a:r>
            <a:r>
              <a:rPr lang="en-US" sz="1700" dirty="0" smtClean="0"/>
              <a:t>]);</a:t>
            </a:r>
          </a:p>
          <a:p>
            <a:pPr>
              <a:buNone/>
            </a:pPr>
            <a:r>
              <a:rPr lang="en-US" sz="1700" dirty="0" smtClean="0"/>
              <a:t>	} </a:t>
            </a:r>
          </a:p>
          <a:p>
            <a:pPr>
              <a:buNone/>
            </a:pPr>
            <a:r>
              <a:rPr lang="en-US" sz="1700" dirty="0" smtClean="0"/>
              <a:t>}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33400" indent="-533400" algn="just">
              <a:lnSpc>
                <a:spcPct val="80000"/>
              </a:lnSpc>
              <a:buFontTx/>
              <a:buChar char="•"/>
            </a:pPr>
            <a:r>
              <a:rPr lang="en-US" altLang="en-US" dirty="0" smtClean="0">
                <a:latin typeface="Calibri" pitchFamily="34" charset="0"/>
              </a:rPr>
              <a:t>An array is a structure consisting of a group of elements of the same type.</a:t>
            </a:r>
          </a:p>
          <a:p>
            <a:pPr marL="533400" indent="-533400" algn="just">
              <a:lnSpc>
                <a:spcPct val="80000"/>
              </a:lnSpc>
              <a:buFontTx/>
              <a:buChar char="•"/>
            </a:pPr>
            <a:r>
              <a:rPr lang="en-US" altLang="en-US" dirty="0" smtClean="0">
                <a:latin typeface="Calibri" pitchFamily="34" charset="0"/>
              </a:rPr>
              <a:t>When a large number of data values of the same </a:t>
            </a:r>
            <a:r>
              <a:rPr lang="en-US" altLang="en-US" i="1" dirty="0" smtClean="0">
                <a:latin typeface="Calibri" pitchFamily="34" charset="0"/>
              </a:rPr>
              <a:t>type </a:t>
            </a:r>
            <a:r>
              <a:rPr lang="en-US" altLang="en-US" dirty="0" smtClean="0">
                <a:latin typeface="Calibri" pitchFamily="34" charset="0"/>
              </a:rPr>
              <a:t>are to be processed, it can be done efficiently by declaring an array of the data </a:t>
            </a:r>
            <a:r>
              <a:rPr lang="en-US" altLang="en-US" i="1" dirty="0" smtClean="0">
                <a:latin typeface="Calibri" pitchFamily="34" charset="0"/>
              </a:rPr>
              <a:t>type</a:t>
            </a:r>
            <a:r>
              <a:rPr lang="en-US" altLang="en-US" dirty="0" smtClean="0">
                <a:latin typeface="Calibri" pitchFamily="34" charset="0"/>
              </a:rPr>
              <a:t>. </a:t>
            </a:r>
          </a:p>
          <a:p>
            <a:r>
              <a:rPr lang="en-US" dirty="0" smtClean="0"/>
              <a:t>Arrays </a:t>
            </a:r>
            <a:r>
              <a:rPr lang="en-US" dirty="0"/>
              <a:t>are used to store multiple values in a single variable, instead of declaring separate variables for each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Define </a:t>
            </a:r>
            <a:r>
              <a:rPr lang="en-US" dirty="0"/>
              <a:t>the variable type with </a:t>
            </a:r>
            <a:r>
              <a:rPr lang="en-US" b="1" dirty="0"/>
              <a:t>square </a:t>
            </a:r>
            <a:r>
              <a:rPr lang="en-US" b="1" dirty="0" smtClean="0"/>
              <a:t>brackets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" y="1095375"/>
            <a:ext cx="8915400" cy="4572000"/>
          </a:xfrm>
        </p:spPr>
        <p:txBody>
          <a:bodyPr>
            <a:normAutofit fontScale="92500" lnSpcReduction="20000"/>
          </a:bodyPr>
          <a:lstStyle/>
          <a:p>
            <a:pPr marL="533400" indent="-533400" algn="just" eaLnBrk="1" hangingPunct="1">
              <a:lnSpc>
                <a:spcPct val="80000"/>
              </a:lnSpc>
              <a:buFontTx/>
              <a:buChar char="•"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533400" indent="-533400" algn="just" eaLnBrk="1" hangingPunct="1">
              <a:lnSpc>
                <a:spcPct val="80000"/>
              </a:lnSpc>
              <a:buFontTx/>
              <a:buChar char="•"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533400" indent="-533400" algn="just" eaLnBrk="1" hangingPunct="1">
              <a:lnSpc>
                <a:spcPct val="80000"/>
              </a:lnSpc>
              <a:buFontTx/>
              <a:buChar char="•"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533400" indent="-533400" algn="just" eaLnBrk="1" hangingPunct="1">
              <a:lnSpc>
                <a:spcPct val="80000"/>
              </a:lnSpc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Syntax:</a:t>
            </a:r>
          </a:p>
          <a:p>
            <a:pPr algn="l"/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    &lt;type&gt;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variable_name</a:t>
            </a:r>
            <a:r>
              <a:rPr lang="en-US" dirty="0" smtClean="0">
                <a:solidFill>
                  <a:schemeClr val="tx1"/>
                </a:solidFill>
              </a:rPr>
              <a:t> [];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42950" lvl="2" indent="-342900" algn="l"/>
            <a:r>
              <a:rPr lang="en-US" i="1" dirty="0" smtClean="0">
                <a:solidFill>
                  <a:schemeClr val="tx1"/>
                </a:solidFill>
              </a:rPr>
              <a:t>&lt;type&gt;</a:t>
            </a:r>
            <a:r>
              <a:rPr lang="en-US" dirty="0" smtClean="0">
                <a:solidFill>
                  <a:schemeClr val="tx1"/>
                </a:solidFill>
              </a:rPr>
              <a:t> [] </a:t>
            </a:r>
            <a:r>
              <a:rPr lang="en-US" dirty="0" err="1" smtClean="0">
                <a:solidFill>
                  <a:schemeClr val="tx1"/>
                </a:solidFill>
              </a:rPr>
              <a:t>variable_name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b="1" dirty="0" smtClean="0">
                <a:solidFill>
                  <a:schemeClr val="tx1"/>
                </a:solidFill>
              </a:rPr>
              <a:t>Or </a:t>
            </a:r>
          </a:p>
          <a:p>
            <a:pPr marL="742950" lvl="2" indent="-342900" algn="l"/>
            <a:r>
              <a:rPr lang="en-US" dirty="0" err="1" smtClean="0">
                <a:solidFill>
                  <a:schemeClr val="tx1"/>
                </a:solidFill>
              </a:rPr>
              <a:t>variable_name</a:t>
            </a:r>
            <a:r>
              <a:rPr lang="en-US" dirty="0" smtClean="0">
                <a:solidFill>
                  <a:schemeClr val="tx1"/>
                </a:solidFill>
              </a:rPr>
              <a:t>=new </a:t>
            </a:r>
            <a:r>
              <a:rPr lang="en-US" i="1" dirty="0" smtClean="0">
                <a:solidFill>
                  <a:schemeClr val="tx1"/>
                </a:solidFill>
              </a:rPr>
              <a:t>&lt;type&gt;</a:t>
            </a:r>
            <a:r>
              <a:rPr lang="en-US" dirty="0" smtClean="0">
                <a:solidFill>
                  <a:schemeClr val="tx1"/>
                </a:solidFill>
              </a:rPr>
              <a:t>[N];</a:t>
            </a:r>
          </a:p>
          <a:p>
            <a:pPr algn="l"/>
            <a:r>
              <a:rPr lang="en-US" altLang="en-US" b="1" dirty="0" smtClean="0">
                <a:solidFill>
                  <a:schemeClr val="tx1"/>
                </a:solidFill>
                <a:latin typeface="Calibri" pitchFamily="34" charset="0"/>
              </a:rPr>
              <a:t>Examples: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42950" lvl="2" indent="-342900" algn="l"/>
            <a:r>
              <a:rPr lang="en-US" altLang="en-US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alibri" pitchFamily="34" charset="0"/>
              </a:rPr>
              <a:t> numbers [];</a:t>
            </a:r>
            <a:endParaRPr lang="en-US" i="1" dirty="0" smtClean="0">
              <a:solidFill>
                <a:schemeClr val="tx1"/>
              </a:solidFill>
            </a:endParaRPr>
          </a:p>
          <a:p>
            <a:pPr marL="742950" lvl="2" indent="-342900" algn="l"/>
            <a:r>
              <a:rPr lang="en-US" i="1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[] prime;</a:t>
            </a:r>
          </a:p>
          <a:p>
            <a:pPr marL="742950" lvl="2" indent="-342900"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[] primes=new </a:t>
            </a:r>
            <a:r>
              <a:rPr lang="en-US" i="1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[10];</a:t>
            </a:r>
          </a:p>
          <a:p>
            <a:pPr marL="533400" indent="-533400" algn="just" eaLnBrk="1" hangingPunct="1">
              <a:lnSpc>
                <a:spcPct val="80000"/>
              </a:lnSpc>
              <a:buFontTx/>
              <a:buChar char="•"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93788"/>
            <a:ext cx="8153400" cy="15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4" name="Title 1"/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4400" b="1"/>
          </a:p>
          <a:p>
            <a:pPr algn="ctr"/>
            <a:r>
              <a:rPr lang="en-US" altLang="en-US" sz="4400" b="1">
                <a:latin typeface="Calibri" pitchFamily="34" charset="0"/>
              </a:rPr>
              <a:t>Declaration of Arrays</a:t>
            </a:r>
            <a:br>
              <a:rPr lang="en-US" altLang="en-US" sz="4400" b="1">
                <a:latin typeface="Calibri" pitchFamily="34" charset="0"/>
              </a:rPr>
            </a:br>
            <a:endParaRPr lang="en-IN" altLang="en-US" sz="44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512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78125" y="6324600"/>
            <a:ext cx="38227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z="1200">
                <a:latin typeface="Calibri" pitchFamily="34" charset="0"/>
              </a:rPr>
              <a:t>© Oxford University Press 2018. All rights reserved.</a:t>
            </a:r>
            <a:endParaRPr lang="en-IN" altLang="en-US" sz="1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1066800"/>
            <a:ext cx="8991600" cy="5410200"/>
          </a:xfrm>
        </p:spPr>
        <p:txBody>
          <a:bodyPr>
            <a:normAutofit/>
          </a:bodyPr>
          <a:lstStyle/>
          <a:p>
            <a:pPr marL="533400" indent="-533400" algn="l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Calibri" pitchFamily="34" charset="0"/>
              </a:rPr>
              <a:t>An array may be initialized by mentioning the values in braces and separated by commas. </a:t>
            </a:r>
          </a:p>
          <a:p>
            <a:pPr marL="533400" indent="-533400" algn="l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Calibri" pitchFamily="34" charset="0"/>
              </a:rPr>
              <a:t>For example, the array pencils may be initialized as below:</a:t>
            </a:r>
          </a:p>
          <a:p>
            <a:pPr marL="533400" indent="-533400" algn="l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Calibri" pitchFamily="34" charset="0"/>
              </a:rPr>
              <a:t>                 </a:t>
            </a:r>
            <a:r>
              <a:rPr lang="en-US" altLang="en-US" sz="2400" dirty="0" err="1" smtClean="0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altLang="en-US" sz="2400" dirty="0" smtClean="0">
                <a:solidFill>
                  <a:schemeClr val="tx1"/>
                </a:solidFill>
                <a:latin typeface="Calibri" pitchFamily="34" charset="0"/>
              </a:rPr>
              <a:t> prime [] = {5, 7, 1, 3};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sz="4400" b="1" dirty="0">
                <a:solidFill>
                  <a:schemeClr val="tx1"/>
                </a:solidFill>
                <a:latin typeface="Calibri" pitchFamily="34" charset="0"/>
              </a:rPr>
              <a:t>Default Initialization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</a:rPr>
              <a:t>When array is created, array elements are initialized </a:t>
            </a:r>
          </a:p>
          <a:p>
            <a:pPr lvl="1" algn="l"/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</a:rPr>
              <a:t>Numeric values (</a:t>
            </a:r>
            <a:r>
              <a:rPr lang="en-US" altLang="en-US" sz="2400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</a:rPr>
              <a:t>, double, etc.) to 0</a:t>
            </a:r>
          </a:p>
          <a:p>
            <a:pPr lvl="1" algn="l"/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</a:rPr>
              <a:t>Boolean values to false</a:t>
            </a:r>
          </a:p>
          <a:p>
            <a:pPr lvl="1" algn="l"/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</a:rPr>
              <a:t>Char values to ‘\u0000’ (</a:t>
            </a:r>
            <a:r>
              <a:rPr lang="en-US" altLang="en-US" sz="2400" dirty="0" err="1">
                <a:solidFill>
                  <a:schemeClr val="tx1"/>
                </a:solidFill>
                <a:latin typeface="Calibri" pitchFamily="34" charset="0"/>
              </a:rPr>
              <a:t>unicode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</a:rPr>
              <a:t> for blank character)</a:t>
            </a:r>
          </a:p>
          <a:p>
            <a:pPr lvl="1" algn="l"/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</a:rPr>
              <a:t>Class types to null</a:t>
            </a:r>
          </a:p>
          <a:p>
            <a:pPr marL="533400" indent="-533400" algn="l">
              <a:lnSpc>
                <a:spcPct val="80000"/>
              </a:lnSpc>
            </a:pPr>
            <a:endParaRPr lang="en-US" altLang="en-US" sz="24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 sz="4400" b="1" dirty="0"/>
          </a:p>
          <a:p>
            <a:pPr algn="ctr"/>
            <a:r>
              <a:rPr lang="en-US" altLang="en-US" sz="4400" b="1" dirty="0">
                <a:latin typeface="Calibri" pitchFamily="34" charset="0"/>
              </a:rPr>
              <a:t>Initialization of Arrays</a:t>
            </a:r>
            <a:br>
              <a:rPr lang="en-US" altLang="en-US" sz="4400" b="1" dirty="0">
                <a:latin typeface="Calibri" pitchFamily="34" charset="0"/>
              </a:rPr>
            </a:br>
            <a:endParaRPr lang="en-IN" altLang="en-US" sz="44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614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78125" y="6324600"/>
            <a:ext cx="38227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z="1200">
                <a:latin typeface="Calibri" pitchFamily="34" charset="0"/>
              </a:rPr>
              <a:t>© Oxford University Press 2018. All rights reserved.</a:t>
            </a:r>
            <a:endParaRPr lang="en-IN" altLang="en-US" sz="1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</a:t>
            </a:r>
          </a:p>
        </p:txBody>
      </p:sp>
      <p:graphicFrame>
        <p:nvGraphicFramePr>
          <p:cNvPr id="43061" name="Group 53"/>
          <p:cNvGraphicFramePr>
            <a:graphicFrameLocks noGrp="1"/>
          </p:cNvGraphicFramePr>
          <p:nvPr/>
        </p:nvGraphicFramePr>
        <p:xfrm>
          <a:off x="1295400" y="2895600"/>
          <a:ext cx="65532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838200"/>
                <a:gridCol w="8382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228600" y="17526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prime</a:t>
            </a:r>
          </a:p>
        </p:txBody>
      </p:sp>
      <p:sp>
        <p:nvSpPr>
          <p:cNvPr id="43050" name="Text Box 42"/>
          <p:cNvSpPr txBox="1">
            <a:spLocks noChangeArrowheads="1"/>
          </p:cNvSpPr>
          <p:nvPr/>
        </p:nvSpPr>
        <p:spPr bwMode="auto">
          <a:xfrm>
            <a:off x="7908925" y="14890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43051" name="Text Box 43"/>
          <p:cNvSpPr txBox="1">
            <a:spLocks noChangeArrowheads="1"/>
          </p:cNvSpPr>
          <p:nvPr/>
        </p:nvSpPr>
        <p:spPr bwMode="auto">
          <a:xfrm>
            <a:off x="7680325" y="4460875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value</a:t>
            </a:r>
          </a:p>
        </p:txBody>
      </p: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457200" y="2209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54" name="Line 46"/>
          <p:cNvSpPr>
            <a:spLocks noChangeShapeType="1"/>
          </p:cNvSpPr>
          <p:nvPr/>
        </p:nvSpPr>
        <p:spPr bwMode="auto">
          <a:xfrm>
            <a:off x="4572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 flipH="1">
            <a:off x="7391400" y="1828800"/>
            <a:ext cx="838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56" name="Line 48"/>
          <p:cNvSpPr>
            <a:spLocks noChangeShapeType="1"/>
          </p:cNvSpPr>
          <p:nvPr/>
        </p:nvSpPr>
        <p:spPr bwMode="auto">
          <a:xfrm flipH="1" flipV="1">
            <a:off x="6400800" y="37338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Array Elements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Index of an array is defined as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Positive int, byte or short values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Expression that results into these types</a:t>
            </a:r>
          </a:p>
          <a:p>
            <a:pPr>
              <a:lnSpc>
                <a:spcPct val="90000"/>
              </a:lnSpc>
            </a:pPr>
            <a:r>
              <a:rPr lang="en-US" sz="2800"/>
              <a:t>Any other types used for index will give error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long, double, etc.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Incase Expression results in long, then type cast to int</a:t>
            </a:r>
          </a:p>
          <a:p>
            <a:pPr>
              <a:lnSpc>
                <a:spcPct val="90000"/>
              </a:lnSpc>
            </a:pPr>
            <a:r>
              <a:rPr lang="en-US" sz="2800"/>
              <a:t>Indexing starts from 0 and ends at N-1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primes[2]=0;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int k = primes[2];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…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Indexes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checks whether the index values are valid at runtime</a:t>
            </a:r>
          </a:p>
          <a:p>
            <a:pPr lvl="1"/>
            <a:r>
              <a:rPr lang="en-US" dirty="0"/>
              <a:t>If index is negative or greater than the size of the array then an </a:t>
            </a:r>
            <a:r>
              <a:rPr lang="en-US" b="1" dirty="0" err="1"/>
              <a:t>IndexOutOfBoundException</a:t>
            </a:r>
            <a:r>
              <a:rPr lang="en-US" dirty="0"/>
              <a:t> will be thrown</a:t>
            </a:r>
          </a:p>
          <a:p>
            <a:pPr lvl="1"/>
            <a:r>
              <a:rPr lang="en-US" dirty="0"/>
              <a:t>Program will normally be terminated unless handled in the try {} catch {}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if 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We define </a:t>
            </a:r>
          </a:p>
          <a:p>
            <a:pPr lvl="1">
              <a:lnSpc>
                <a:spcPct val="90000"/>
              </a:lnSpc>
            </a:pPr>
            <a:r>
              <a:rPr lang="en-US" sz="2500" dirty="0" err="1"/>
              <a:t>int</a:t>
            </a:r>
            <a:r>
              <a:rPr lang="en-US" sz="2500" dirty="0"/>
              <a:t>[] prime=new long[20</a:t>
            </a:r>
            <a:r>
              <a:rPr lang="en-US" sz="2500" dirty="0" smtClean="0"/>
              <a:t>]; -  </a:t>
            </a:r>
            <a:r>
              <a:rPr lang="en-US" sz="2500" dirty="0"/>
              <a:t>incompatible </a:t>
            </a:r>
            <a:r>
              <a:rPr lang="en-US" sz="2500" dirty="0" smtClean="0"/>
              <a:t>types</a:t>
            </a:r>
          </a:p>
          <a:p>
            <a:pPr lvl="1">
              <a:lnSpc>
                <a:spcPct val="90000"/>
              </a:lnSpc>
            </a:pPr>
            <a:r>
              <a:rPr lang="en-US" sz="2500" dirty="0" err="1" smtClean="0"/>
              <a:t>int</a:t>
            </a:r>
            <a:r>
              <a:rPr lang="en-US" sz="2500" dirty="0" smtClean="0"/>
              <a:t> prime[100]; - The C++ style is not permitted in JAVA syntax</a:t>
            </a:r>
          </a:p>
          <a:p>
            <a:pPr lvl="1">
              <a:lnSpc>
                <a:spcPct val="90000"/>
              </a:lnSpc>
            </a:pPr>
            <a:r>
              <a:rPr lang="en-US" sz="2500" dirty="0" err="1" smtClean="0"/>
              <a:t>int</a:t>
            </a:r>
            <a:r>
              <a:rPr lang="en-US" sz="2500" dirty="0" smtClean="0"/>
              <a:t> k=7;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500" dirty="0" smtClean="0"/>
              <a:t>       long[] primes = new long[k];     -Valid</a:t>
            </a:r>
          </a:p>
          <a:p>
            <a:pPr lvl="1">
              <a:lnSpc>
                <a:spcPct val="90000"/>
              </a:lnSpc>
            </a:pPr>
            <a:r>
              <a:rPr lang="en-US" sz="2500" dirty="0" err="1" smtClean="0"/>
              <a:t>int</a:t>
            </a:r>
            <a:r>
              <a:rPr lang="en-US" sz="2500" dirty="0" smtClean="0"/>
              <a:t> k;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500" dirty="0"/>
              <a:t> </a:t>
            </a:r>
            <a:r>
              <a:rPr lang="en-US" sz="2500" dirty="0" smtClean="0"/>
              <a:t>     long[] primes =new long[k]; - variable k might not have been initialized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111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MyClassCar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String[] cars = {"Volvo", "BMW", "Ford", "Mazda"};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(cars[0]);</a:t>
            </a:r>
          </a:p>
          <a:p>
            <a:pPr>
              <a:buNone/>
            </a:pPr>
            <a:r>
              <a:rPr lang="nn-NO" dirty="0" smtClean="0"/>
              <a:t>    for</a:t>
            </a:r>
            <a:r>
              <a:rPr lang="nn-NO" dirty="0"/>
              <a:t> (int i = 0; i &lt; cars</a:t>
            </a:r>
            <a:r>
              <a:rPr lang="nn-NO" b="1" dirty="0"/>
              <a:t>.length</a:t>
            </a:r>
            <a:r>
              <a:rPr lang="nn-NO" dirty="0"/>
              <a:t>; i++) {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dirty="0"/>
              <a:t>  </a:t>
            </a:r>
            <a:r>
              <a:rPr lang="nn-NO" dirty="0" smtClean="0"/>
              <a:t>     System.out.println(cars[i]);</a:t>
            </a:r>
          </a:p>
          <a:p>
            <a:pPr>
              <a:buNone/>
            </a:pPr>
            <a:r>
              <a:rPr lang="nn-NO" dirty="0"/>
              <a:t> </a:t>
            </a:r>
            <a:r>
              <a:rPr lang="nn-NO" dirty="0" smtClean="0"/>
              <a:t>   } // end of for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} // end of main</a:t>
            </a:r>
          </a:p>
          <a:p>
            <a:pPr>
              <a:buNone/>
            </a:pPr>
            <a:r>
              <a:rPr lang="en-US" dirty="0" smtClean="0"/>
              <a:t>} // end of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673</Words>
  <Application>Microsoft Office PowerPoint</Application>
  <PresentationFormat>On-screen Show (4:3)</PresentationFormat>
  <Paragraphs>201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Java Arrays</vt:lpstr>
      <vt:lpstr>Arrays </vt:lpstr>
      <vt:lpstr>PowerPoint Presentation</vt:lpstr>
      <vt:lpstr>PowerPoint Presentation</vt:lpstr>
      <vt:lpstr>Graphical Representation</vt:lpstr>
      <vt:lpstr>Accessing Array Elements</vt:lpstr>
      <vt:lpstr>Validating Indexes</vt:lpstr>
      <vt:lpstr>What happens if …</vt:lpstr>
      <vt:lpstr>Example program</vt:lpstr>
      <vt:lpstr>Creating, Initializing, and Accessing an Array</vt:lpstr>
      <vt:lpstr> Array of objects</vt:lpstr>
      <vt:lpstr>Multidimensional Array</vt:lpstr>
      <vt:lpstr>Scanner Example</vt:lpstr>
      <vt:lpstr>Scanner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Arrays</dc:title>
  <dc:creator>Anu</dc:creator>
  <cp:lastModifiedBy>student</cp:lastModifiedBy>
  <cp:revision>23</cp:revision>
  <dcterms:created xsi:type="dcterms:W3CDTF">2018-12-23T10:33:41Z</dcterms:created>
  <dcterms:modified xsi:type="dcterms:W3CDTF">2018-12-26T11:34:12Z</dcterms:modified>
</cp:coreProperties>
</file>