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208691" y="2208565"/>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161D23"/>
                </a:solidFill>
                <a:latin typeface="Algerian" panose="04020705040A02060702" pitchFamily="82" charset="0"/>
                <a:sym typeface="Arial"/>
              </a:rPr>
              <a:t>NEXT GEN EMPLOYABILITY PROGRAM</a:t>
            </a:r>
            <a:endParaRPr sz="2000" dirty="0">
              <a:latin typeface="Algerian" panose="04020705040A02060702" pitchFamily="82" charset="0"/>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161D23"/>
                </a:solidFill>
                <a:latin typeface="Britannic Bold" panose="020B0903060703020204" pitchFamily="34" charset="0"/>
                <a:sym typeface="Arial"/>
              </a:rPr>
              <a:t>Creating a future-ready workforce</a:t>
            </a:r>
            <a:endParaRPr dirty="0">
              <a:latin typeface="Britannic Bold" panose="020B0903060703020204" pitchFamily="34" charset="0"/>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Black" panose="020B0A04020102020204" pitchFamily="34" charset="0"/>
                <a:sym typeface="Arial"/>
              </a:rPr>
              <a:t>Student Name </a:t>
            </a:r>
            <a:r>
              <a:rPr lang="en-US" sz="1100" dirty="0">
                <a:solidFill>
                  <a:schemeClr val="dk1"/>
                </a:solidFill>
                <a:latin typeface="Arial Black" panose="020B0A04020102020204" pitchFamily="34" charset="0"/>
              </a:rPr>
              <a:t>: Kalaiarasi M</a:t>
            </a:r>
            <a:endParaRPr dirty="0">
              <a:latin typeface="Arial Black" panose="020B0A04020102020204" pitchFamily="34" charset="0"/>
            </a:endParaRPr>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Black" panose="020B0A04020102020204" pitchFamily="34" charset="0"/>
                <a:sym typeface="Arial"/>
              </a:rPr>
              <a:t>Student ID :</a:t>
            </a:r>
            <a:r>
              <a:rPr lang="en-US" sz="1100" dirty="0">
                <a:solidFill>
                  <a:schemeClr val="dk1"/>
                </a:solidFill>
                <a:latin typeface="Arial Black" panose="020B0A04020102020204" pitchFamily="34" charset="0"/>
              </a:rPr>
              <a:t>au713921104017</a:t>
            </a:r>
            <a:endParaRPr dirty="0">
              <a:latin typeface="Arial Black" panose="020B0A04020102020204" pitchFamily="34" charset="0"/>
            </a:endParaRPr>
          </a:p>
        </p:txBody>
      </p:sp>
      <p:cxnSp>
        <p:nvCxnSpPr>
          <p:cNvPr id="1100" name="Google Shape;1100;p13"/>
          <p:cNvCxnSpPr/>
          <p:nvPr/>
        </p:nvCxnSpPr>
        <p:spPr>
          <a:xfrm>
            <a:off x="1095101" y="3904193"/>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latin typeface="Arial Black" panose="020B0A04020102020204" pitchFamily="34" charset="0"/>
              </a:rPr>
              <a:t>Sri Ranganathar Institute of </a:t>
            </a:r>
            <a:r>
              <a:rPr lang="en-US" sz="1100" b="0" i="0" u="none" strike="noStrike" cap="none" dirty="0">
                <a:solidFill>
                  <a:schemeClr val="dk1"/>
                </a:solidFill>
                <a:latin typeface="Arial Black" panose="020B0A04020102020204" pitchFamily="34" charset="0"/>
                <a:sym typeface="Arial"/>
              </a:rPr>
              <a:t>Engineering &amp; Technology-Coimbatore</a:t>
            </a:r>
            <a:endParaRPr sz="1100" b="0" i="0" u="none" strike="noStrike" cap="none" dirty="0">
              <a:solidFill>
                <a:schemeClr val="dk1"/>
              </a:solidFill>
              <a:latin typeface="Arial Black" panose="020B0A04020102020204" pitchFamily="34" charset="0"/>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dirty="0">
                <a:latin typeface="Algerian" panose="04020705040A02060702" pitchFamily="82" charset="0"/>
              </a:rPr>
              <a:t>Homepage</a:t>
            </a:r>
            <a:endParaRPr dirty="0">
              <a:latin typeface="Algerian" panose="04020705040A02060702" pitchFamily="82" charset="0"/>
            </a:endParaRPr>
          </a:p>
        </p:txBody>
      </p:sp>
      <p:pic>
        <p:nvPicPr>
          <p:cNvPr id="3" name="Picture 2">
            <a:extLst>
              <a:ext uri="{FF2B5EF4-FFF2-40B4-BE49-F238E27FC236}">
                <a16:creationId xmlns:a16="http://schemas.microsoft.com/office/drawing/2014/main" id="{0B769958-FC59-D3AC-0996-BAD68BC08829}"/>
              </a:ext>
            </a:extLst>
          </p:cNvPr>
          <p:cNvPicPr>
            <a:picLocks noChangeAspect="1"/>
          </p:cNvPicPr>
          <p:nvPr/>
        </p:nvPicPr>
        <p:blipFill>
          <a:blip r:embed="rId3"/>
          <a:stretch>
            <a:fillRect/>
          </a:stretch>
        </p:blipFill>
        <p:spPr>
          <a:xfrm>
            <a:off x="1476214" y="1064942"/>
            <a:ext cx="6191572" cy="34827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800" y="515891"/>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sz="1800" b="1" dirty="0">
                <a:latin typeface="Algerian" panose="04020705040A02060702" pitchFamily="82" charset="0"/>
              </a:rPr>
              <a:t>User-Profile</a:t>
            </a:r>
            <a:endParaRPr sz="1800" dirty="0">
              <a:latin typeface="Algerian" panose="04020705040A02060702" pitchFamily="82" charset="0"/>
            </a:endParaRPr>
          </a:p>
        </p:txBody>
      </p:sp>
      <p:pic>
        <p:nvPicPr>
          <p:cNvPr id="3" name="Picture 2">
            <a:extLst>
              <a:ext uri="{FF2B5EF4-FFF2-40B4-BE49-F238E27FC236}">
                <a16:creationId xmlns:a16="http://schemas.microsoft.com/office/drawing/2014/main" id="{ADCF7C8A-3CC2-E714-C93D-3F63CDA3D37E}"/>
              </a:ext>
            </a:extLst>
          </p:cNvPr>
          <p:cNvPicPr>
            <a:picLocks noChangeAspect="1"/>
          </p:cNvPicPr>
          <p:nvPr/>
        </p:nvPicPr>
        <p:blipFill>
          <a:blip r:embed="rId3"/>
          <a:stretch>
            <a:fillRect/>
          </a:stretch>
        </p:blipFill>
        <p:spPr>
          <a:xfrm>
            <a:off x="1232115" y="1104254"/>
            <a:ext cx="6679770" cy="37573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sz="2000" b="1" dirty="0">
                <a:latin typeface="Algerian" panose="04020705040A02060702" pitchFamily="82" charset="0"/>
              </a:rPr>
              <a:t>Admin-Page</a:t>
            </a:r>
            <a:endParaRPr sz="2000" dirty="0">
              <a:latin typeface="Algerian" panose="04020705040A02060702" pitchFamily="82" charset="0"/>
            </a:endParaRPr>
          </a:p>
        </p:txBody>
      </p:sp>
      <p:pic>
        <p:nvPicPr>
          <p:cNvPr id="3" name="Picture 2">
            <a:extLst>
              <a:ext uri="{FF2B5EF4-FFF2-40B4-BE49-F238E27FC236}">
                <a16:creationId xmlns:a16="http://schemas.microsoft.com/office/drawing/2014/main" id="{DB1AEBFB-62AF-1FDF-44E5-4D26EC001423}"/>
              </a:ext>
            </a:extLst>
          </p:cNvPr>
          <p:cNvPicPr>
            <a:picLocks noChangeAspect="1"/>
          </p:cNvPicPr>
          <p:nvPr/>
        </p:nvPicPr>
        <p:blipFill>
          <a:blip r:embed="rId3"/>
          <a:stretch>
            <a:fillRect/>
          </a:stretch>
        </p:blipFill>
        <p:spPr>
          <a:xfrm>
            <a:off x="1337350" y="1267700"/>
            <a:ext cx="6468820" cy="363871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90553" y="540011"/>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sz="1800" b="1" dirty="0">
                <a:latin typeface="Algerian" panose="04020705040A02060702" pitchFamily="82" charset="0"/>
              </a:rPr>
              <a:t>Departments-Page</a:t>
            </a:r>
            <a:endParaRPr sz="1800" dirty="0">
              <a:latin typeface="Algerian" panose="04020705040A02060702" pitchFamily="82" charset="0"/>
            </a:endParaRPr>
          </a:p>
        </p:txBody>
      </p:sp>
      <p:pic>
        <p:nvPicPr>
          <p:cNvPr id="3" name="Picture 2">
            <a:extLst>
              <a:ext uri="{FF2B5EF4-FFF2-40B4-BE49-F238E27FC236}">
                <a16:creationId xmlns:a16="http://schemas.microsoft.com/office/drawing/2014/main" id="{5AAE4702-A439-E2D1-184D-732A70D6B760}"/>
              </a:ext>
            </a:extLst>
          </p:cNvPr>
          <p:cNvPicPr>
            <a:picLocks noChangeAspect="1"/>
          </p:cNvPicPr>
          <p:nvPr/>
        </p:nvPicPr>
        <p:blipFill>
          <a:blip r:embed="rId3"/>
          <a:stretch>
            <a:fillRect/>
          </a:stretch>
        </p:blipFill>
        <p:spPr>
          <a:xfrm>
            <a:off x="1359976" y="1164311"/>
            <a:ext cx="6424047" cy="361352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2400" b="1" dirty="0">
                <a:solidFill>
                  <a:srgbClr val="213163"/>
                </a:solidFill>
                <a:latin typeface="Algerian" panose="04020705040A02060702" pitchFamily="82" charset="0"/>
                <a:sym typeface="Arial"/>
              </a:rPr>
              <a:t>Future Enhancements</a:t>
            </a:r>
            <a:r>
              <a:rPr lang="en-US" sz="2400" b="1" dirty="0">
                <a:solidFill>
                  <a:srgbClr val="374151"/>
                </a:solidFill>
                <a:latin typeface="Algerian" panose="04020705040A02060702" pitchFamily="82" charset="0"/>
                <a:sym typeface="Arial"/>
              </a:rPr>
              <a:t>:</a:t>
            </a:r>
            <a:br>
              <a:rPr lang="en-US" sz="2400" b="0" i="0" dirty="0">
                <a:solidFill>
                  <a:srgbClr val="374151"/>
                </a:solidFill>
                <a:latin typeface="Algerian" panose="04020705040A02060702" pitchFamily="82" charset="0"/>
                <a:sym typeface="Arial"/>
              </a:rPr>
            </a:br>
            <a:endParaRPr sz="2400" dirty="0">
              <a:latin typeface="Algerian" panose="04020705040A02060702" pitchFamily="82" charset="0"/>
            </a:endParaRPr>
          </a:p>
        </p:txBody>
      </p:sp>
      <p:sp>
        <p:nvSpPr>
          <p:cNvPr id="2" name="Rectangle 1"/>
          <p:cNvSpPr/>
          <p:nvPr/>
        </p:nvSpPr>
        <p:spPr>
          <a:xfrm>
            <a:off x="719192" y="1406643"/>
            <a:ext cx="8044665" cy="2485489"/>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sz="1600" dirty="0">
                <a:solidFill>
                  <a:srgbClr val="0D0D0D"/>
                </a:solidFill>
                <a:latin typeface="Arial Black" panose="020B0A04020102020204" pitchFamily="34" charset="0"/>
              </a:rPr>
              <a:t>Potential improvements or additional features for future iterations.</a:t>
            </a:r>
          </a:p>
          <a:p>
            <a:pPr marL="285750" indent="-285750">
              <a:lnSpc>
                <a:spcPct val="200000"/>
              </a:lnSpc>
              <a:buFont typeface="Wingdings" panose="05000000000000000000" pitchFamily="2" charset="2"/>
              <a:buChar char="Ø"/>
            </a:pPr>
            <a:r>
              <a:rPr lang="en-US" sz="1600" dirty="0">
                <a:solidFill>
                  <a:srgbClr val="0D0D0D"/>
                </a:solidFill>
                <a:latin typeface="Arial Black" panose="020B0A04020102020204" pitchFamily="34" charset="0"/>
              </a:rPr>
              <a:t>Integration with third-party services (e.g., Google Drive, Dropbox) for note storage.</a:t>
            </a:r>
          </a:p>
          <a:p>
            <a:pPr marL="285750" indent="-285750">
              <a:lnSpc>
                <a:spcPct val="200000"/>
              </a:lnSpc>
              <a:buFont typeface="Wingdings" panose="05000000000000000000" pitchFamily="2" charset="2"/>
              <a:buChar char="Ø"/>
            </a:pPr>
            <a:r>
              <a:rPr lang="en-US" sz="1600" dirty="0">
                <a:solidFill>
                  <a:srgbClr val="0D0D0D"/>
                </a:solidFill>
                <a:latin typeface="Arial Black" panose="020B0A04020102020204" pitchFamily="34" charset="0"/>
              </a:rPr>
              <a:t>Real-time collaboration features.</a:t>
            </a:r>
          </a:p>
          <a:p>
            <a:pPr marL="285750" indent="-285750">
              <a:lnSpc>
                <a:spcPct val="200000"/>
              </a:lnSpc>
              <a:buFont typeface="Wingdings" panose="05000000000000000000" pitchFamily="2" charset="2"/>
              <a:buChar char="Ø"/>
            </a:pPr>
            <a:r>
              <a:rPr lang="en-US" sz="1600" dirty="0">
                <a:solidFill>
                  <a:srgbClr val="0D0D0D"/>
                </a:solidFill>
                <a:latin typeface="Arial Black" panose="020B0A04020102020204" pitchFamily="34" charset="0"/>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dirty="0">
                <a:solidFill>
                  <a:srgbClr val="213163"/>
                </a:solidFill>
                <a:latin typeface="Algerian" panose="04020705040A02060702" pitchFamily="82" charset="0"/>
                <a:sym typeface="Arial"/>
              </a:rPr>
              <a:t>Conclusion</a:t>
            </a:r>
            <a:endParaRPr sz="2400" b="0" i="0" u="none" strike="noStrike" cap="none" dirty="0">
              <a:solidFill>
                <a:srgbClr val="000000"/>
              </a:solidFill>
              <a:latin typeface="Algerian" panose="04020705040A02060702" pitchFamily="82" charset="0"/>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938952"/>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latin typeface="Arial Black" panose="020B0A04020102020204" pitchFamily="34" charset="0"/>
              </a:rPr>
              <a:t>Summary of the project overview.</a:t>
            </a:r>
          </a:p>
          <a:p>
            <a:pPr marL="285750" indent="-285750">
              <a:lnSpc>
                <a:spcPct val="150000"/>
              </a:lnSpc>
              <a:buFont typeface="Arial" panose="020B0604020202020204" pitchFamily="34" charset="0"/>
              <a:buChar char="•"/>
            </a:pPr>
            <a:r>
              <a:rPr lang="en-US" sz="2000" dirty="0">
                <a:latin typeface="Arial Black" panose="020B0A04020102020204" pitchFamily="34" charset="0"/>
              </a:rPr>
              <a:t>Importance and potential impact of the notes sharing web app.</a:t>
            </a:r>
          </a:p>
          <a:p>
            <a:pPr marL="285750" indent="-285750">
              <a:lnSpc>
                <a:spcPct val="150000"/>
              </a:lnSpc>
              <a:buFont typeface="Arial" panose="020B0604020202020204" pitchFamily="34" charset="0"/>
              <a:buChar char="•"/>
            </a:pPr>
            <a:r>
              <a:rPr lang="en-US" sz="2000" dirty="0">
                <a:latin typeface="Arial Black" panose="020B0A04020102020204" pitchFamily="34" charset="0"/>
              </a:rPr>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497550" y="2334450"/>
            <a:ext cx="2148900" cy="50526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dirty="0">
                <a:solidFill>
                  <a:srgbClr val="223366"/>
                </a:solidFill>
                <a:latin typeface="Berlin Sans FB Demi" panose="020E0802020502020306" pitchFamily="34" charset="0"/>
              </a:rPr>
              <a:t>Thank You!</a:t>
            </a:r>
            <a:endParaRPr sz="3200" dirty="0">
              <a:latin typeface="Berlin Sans FB Demi" panose="020E0802020502020306"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28274" y="0"/>
            <a:ext cx="9144000" cy="5143500"/>
          </a:xfrm>
          <a:prstGeom prst="rect">
            <a:avLst/>
          </a:prstGeom>
          <a:noFill/>
          <a:ln>
            <a:noFill/>
          </a:ln>
        </p:spPr>
      </p:pic>
      <p:sp>
        <p:nvSpPr>
          <p:cNvPr id="1112" name="Google Shape;1112;p14"/>
          <p:cNvSpPr txBox="1"/>
          <p:nvPr/>
        </p:nvSpPr>
        <p:spPr>
          <a:xfrm>
            <a:off x="2577745" y="624411"/>
            <a:ext cx="4283100" cy="1455142"/>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400" b="1" i="0" u="none" strike="noStrike" cap="none" dirty="0">
                <a:solidFill>
                  <a:srgbClr val="213164"/>
                </a:solidFill>
                <a:latin typeface="Algerian" panose="04020705040A02060702" pitchFamily="82" charset="0"/>
                <a:sym typeface="Arial"/>
              </a:rPr>
              <a:t>CAPSTONE PROJECT SHOWCASE</a:t>
            </a:r>
            <a:endParaRPr sz="2400" dirty="0">
              <a:latin typeface="Algerian" panose="04020705040A02060702" pitchFamily="82" charset="0"/>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307777"/>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dirty="0">
                <a:solidFill>
                  <a:schemeClr val="dk1"/>
                </a:solidFill>
                <a:latin typeface="Algerian" panose="04020705040A02060702" pitchFamily="82" charset="0"/>
                <a:sym typeface="Arial"/>
              </a:rPr>
              <a:t>Notes Sharing Web Application </a:t>
            </a:r>
            <a:r>
              <a:rPr lang="en-US" sz="1100" b="1" dirty="0">
                <a:solidFill>
                  <a:schemeClr val="dk1"/>
                </a:solidFill>
                <a:latin typeface="Algerian" panose="04020705040A02060702" pitchFamily="82" charset="0"/>
              </a:rPr>
              <a:t>USING </a:t>
            </a:r>
            <a:r>
              <a:rPr lang="en-US" sz="1600" b="1" i="0" u="none" strike="noStrike" cap="none" dirty="0">
                <a:solidFill>
                  <a:schemeClr val="dk1"/>
                </a:solidFill>
                <a:latin typeface="Algerian" panose="04020705040A02060702" pitchFamily="82" charset="0"/>
                <a:sym typeface="Arial"/>
              </a:rPr>
              <a:t>Django Framework</a:t>
            </a:r>
            <a:endParaRPr sz="1600" b="0" i="0" u="none" strike="noStrike" cap="none" dirty="0">
              <a:solidFill>
                <a:schemeClr val="dk1"/>
              </a:solidFill>
              <a:latin typeface="Algerian" panose="04020705040A02060702" pitchFamily="82" charset="0"/>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3246191" y="588068"/>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800" b="1" i="0" u="none" strike="noStrike" cap="none" dirty="0">
                <a:solidFill>
                  <a:srgbClr val="213163"/>
                </a:solidFill>
                <a:latin typeface="Algerian" panose="04020705040A02060702" pitchFamily="82" charset="0"/>
                <a:sym typeface="Arial"/>
              </a:rPr>
              <a:t>Abstract</a:t>
            </a:r>
            <a:endParaRPr sz="1800" b="0" i="0" u="none" strike="noStrike" cap="none" dirty="0">
              <a:solidFill>
                <a:srgbClr val="000000"/>
              </a:solidFill>
              <a:latin typeface="Algerian" panose="04020705040A02060702" pitchFamily="82" charset="0"/>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041529"/>
            <a:ext cx="8751000" cy="375483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dirty="0">
                <a:solidFill>
                  <a:srgbClr val="0D0D0D"/>
                </a:solidFill>
                <a:highlight>
                  <a:srgbClr val="FFFFFF"/>
                </a:highlight>
                <a:latin typeface="Arial Black" panose="020B0A04020102020204" pitchFamily="34" charset="0"/>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dirty="0">
              <a:solidFill>
                <a:srgbClr val="000000"/>
              </a:solidFill>
              <a:latin typeface="Arial Black" panose="020B0A04020102020204" pitchFamily="34"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3230693" y="597117"/>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800" b="1" i="0" u="none" strike="noStrike" cap="none" dirty="0">
                <a:solidFill>
                  <a:srgbClr val="213163"/>
                </a:solidFill>
                <a:latin typeface="Algerian" panose="04020705040A02060702" pitchFamily="82" charset="0"/>
                <a:sym typeface="Arial"/>
              </a:rPr>
              <a:t>Problem Statement</a:t>
            </a:r>
            <a:endParaRPr sz="1800" b="0" i="0" u="none" strike="noStrike" cap="none" dirty="0">
              <a:solidFill>
                <a:srgbClr val="000000"/>
              </a:solidFill>
              <a:latin typeface="Algerian" panose="04020705040A02060702" pitchFamily="82" charset="0"/>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332394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Black" panose="020B0A04020102020204" pitchFamily="34" charset="0"/>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Black" panose="020B0A04020102020204" pitchFamily="34" charset="0"/>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2688252" y="635635"/>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000" b="1" i="0" u="none" strike="noStrike" cap="none" dirty="0">
                <a:solidFill>
                  <a:srgbClr val="213163"/>
                </a:solidFill>
                <a:latin typeface="Algerian" panose="04020705040A02060702" pitchFamily="82" charset="0"/>
                <a:sym typeface="Arial"/>
              </a:rPr>
              <a:t>Project Overview</a:t>
            </a:r>
            <a:endParaRPr sz="2000" b="0" i="0" u="none" strike="noStrike" cap="none" dirty="0">
              <a:solidFill>
                <a:srgbClr val="000000"/>
              </a:solidFill>
              <a:latin typeface="Algerian" panose="04020705040A02060702" pitchFamily="82" charset="0"/>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754874"/>
          </a:xfrm>
          <a:prstGeom prst="rect">
            <a:avLst/>
          </a:prstGeom>
        </p:spPr>
        <p:txBody>
          <a:bodyPr wrap="square">
            <a:spAutoFit/>
          </a:bodyPr>
          <a:lstStyle/>
          <a:p>
            <a:pPr>
              <a:lnSpc>
                <a:spcPct val="150000"/>
              </a:lnSpc>
            </a:pPr>
            <a:r>
              <a:rPr lang="en-US" dirty="0">
                <a:solidFill>
                  <a:srgbClr val="0D0D0D"/>
                </a:solidFill>
                <a:latin typeface="Arial Black" panose="020B0A04020102020204" pitchFamily="34" charset="0"/>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Arial Black" panose="020B0A04020102020204" pitchFamily="34" charset="0"/>
            </a:endParaRPr>
          </a:p>
          <a:p>
            <a:pPr>
              <a:lnSpc>
                <a:spcPct val="150000"/>
              </a:lnSpc>
            </a:pPr>
            <a:r>
              <a:rPr lang="en-US" dirty="0">
                <a:latin typeface="Arial Black" panose="020B0A04020102020204" pitchFamily="34" charset="0"/>
              </a:rPr>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Arial Black" panose="020B0A04020102020204" pitchFamily="34" charset="0"/>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2323794" y="457668"/>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800" b="1" i="0" u="none" strike="noStrike" cap="none" dirty="0">
                <a:solidFill>
                  <a:srgbClr val="213163"/>
                </a:solidFill>
                <a:latin typeface="Algerian" panose="04020705040A02060702" pitchFamily="82" charset="0"/>
                <a:sym typeface="Arial"/>
              </a:rPr>
              <a:t>Proposed Solution</a:t>
            </a:r>
            <a:endParaRPr sz="1800" b="0" i="0" u="none" strike="noStrike" cap="none" dirty="0">
              <a:solidFill>
                <a:srgbClr val="000000"/>
              </a:solidFill>
              <a:latin typeface="Algerian" panose="04020705040A02060702" pitchFamily="82" charset="0"/>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6317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dirty="0">
                <a:solidFill>
                  <a:srgbClr val="0D0D0D"/>
                </a:solidFill>
                <a:highlight>
                  <a:srgbClr val="FFFFFF"/>
                </a:highlight>
                <a:latin typeface="Arial Black" panose="020B0A04020102020204" pitchFamily="34" charset="0"/>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sz="1200" dirty="0">
              <a:latin typeface="Arial Black" panose="020B0A04020102020204" pitchFamily="34" charset="0"/>
            </a:endParaRPr>
          </a:p>
          <a:p>
            <a:pPr marL="0" marR="0" lvl="0" indent="0" algn="l" rtl="0">
              <a:lnSpc>
                <a:spcPct val="100000"/>
              </a:lnSpc>
              <a:spcBef>
                <a:spcPts val="0"/>
              </a:spcBef>
              <a:spcAft>
                <a:spcPts val="0"/>
              </a:spcAft>
              <a:buNone/>
            </a:pPr>
            <a:r>
              <a:rPr lang="en-US" sz="1200" b="0" i="0" u="none" strike="noStrike" cap="none" dirty="0">
                <a:solidFill>
                  <a:srgbClr val="0D0D0D"/>
                </a:solidFill>
                <a:highlight>
                  <a:srgbClr val="FFFFFF"/>
                </a:highlight>
                <a:latin typeface="Arial Black" panose="020B0A04020102020204" pitchFamily="34" charset="0"/>
                <a:sym typeface="Arial"/>
              </a:rPr>
              <a:t>1. </a:t>
            </a:r>
            <a:r>
              <a:rPr lang="en-US" sz="1200" b="1" i="0" u="none" strike="noStrike" cap="none" dirty="0">
                <a:solidFill>
                  <a:srgbClr val="0D0D0D"/>
                </a:solidFill>
                <a:highlight>
                  <a:srgbClr val="FFFFFF"/>
                </a:highlight>
                <a:latin typeface="Arial Black" panose="020B0A04020102020204" pitchFamily="34" charset="0"/>
                <a:sym typeface="Arial"/>
              </a:rPr>
              <a:t>System Architecture</a:t>
            </a:r>
            <a:endParaRPr sz="1200" b="0" i="0" u="none" strike="noStrike" cap="none" dirty="0">
              <a:solidFill>
                <a:srgbClr val="0D0D0D"/>
              </a:solidFill>
              <a:highlight>
                <a:srgbClr val="FFFFFF"/>
              </a:highlight>
              <a:latin typeface="Arial Black" panose="020B0A04020102020204" pitchFamily="34" charset="0"/>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200" b="1" i="0" u="none" strike="noStrike" cap="none" dirty="0">
                <a:solidFill>
                  <a:srgbClr val="0D0D0D"/>
                </a:solidFill>
                <a:highlight>
                  <a:srgbClr val="FFFFFF"/>
                </a:highlight>
                <a:latin typeface="Arial Black" panose="020B0A04020102020204" pitchFamily="34" charset="0"/>
                <a:sym typeface="Arial"/>
              </a:rPr>
              <a:t>Backend Development</a:t>
            </a:r>
            <a:r>
              <a:rPr lang="en-US" sz="1200" b="0" i="0" u="none" strike="noStrike" cap="none" dirty="0">
                <a:solidFill>
                  <a:srgbClr val="0D0D0D"/>
                </a:solidFill>
                <a:highlight>
                  <a:srgbClr val="FFFFFF"/>
                </a:highlight>
                <a:latin typeface="Arial Black" panose="020B0A04020102020204" pitchFamily="34" charset="0"/>
                <a:sym typeface="Arial"/>
              </a:rPr>
              <a:t>: Utilize Django for server-side logic, database management, user authentication, and session management, ensuring a secure and efficient backend structure.</a:t>
            </a:r>
            <a:endParaRPr sz="1200" dirty="0">
              <a:latin typeface="Arial Black" panose="020B0A04020102020204" pitchFamily="34" charset="0"/>
            </a:endParaRPr>
          </a:p>
          <a:p>
            <a:pPr marL="0" marR="0" lvl="0" indent="-88900" algn="l" rtl="0">
              <a:lnSpc>
                <a:spcPct val="100000"/>
              </a:lnSpc>
              <a:spcBef>
                <a:spcPts val="0"/>
              </a:spcBef>
              <a:spcAft>
                <a:spcPts val="0"/>
              </a:spcAft>
              <a:buClr>
                <a:srgbClr val="000000"/>
              </a:buClr>
              <a:buSzPts val="1400"/>
              <a:buFont typeface="Arial"/>
              <a:buChar char="•"/>
            </a:pPr>
            <a:r>
              <a:rPr lang="en-US" sz="1200" b="1" i="0" u="none" strike="noStrike" cap="none" dirty="0">
                <a:solidFill>
                  <a:srgbClr val="0D0D0D"/>
                </a:solidFill>
                <a:highlight>
                  <a:srgbClr val="FFFFFF"/>
                </a:highlight>
                <a:latin typeface="Arial Black" panose="020B0A04020102020204" pitchFamily="34" charset="0"/>
                <a:sym typeface="Arial"/>
              </a:rPr>
              <a:t>Frontend Integration</a:t>
            </a:r>
            <a:r>
              <a:rPr lang="en-US" sz="1200" b="0" i="0" u="none" strike="noStrike" cap="none" dirty="0">
                <a:solidFill>
                  <a:srgbClr val="0D0D0D"/>
                </a:solidFill>
                <a:highlight>
                  <a:srgbClr val="FFFFFF"/>
                </a:highlight>
                <a:latin typeface="Arial Black" panose="020B0A04020102020204" pitchFamily="34" charset="0"/>
                <a:sym typeface="Arial"/>
              </a:rPr>
              <a:t>: Employ HTML, CSS, and JavaScript, alongside Django’s template system, to create an intuitive and responsive user interface that enhances user experience.</a:t>
            </a:r>
            <a:endParaRPr sz="1200" dirty="0">
              <a:latin typeface="Arial Black" panose="020B0A04020102020204" pitchFamily="34" charset="0"/>
            </a:endParaRPr>
          </a:p>
          <a:p>
            <a:pPr marL="0" marR="0" lvl="0" indent="-88900" algn="l" rtl="0">
              <a:lnSpc>
                <a:spcPct val="100000"/>
              </a:lnSpc>
              <a:spcBef>
                <a:spcPts val="0"/>
              </a:spcBef>
              <a:spcAft>
                <a:spcPts val="0"/>
              </a:spcAft>
              <a:buClr>
                <a:srgbClr val="000000"/>
              </a:buClr>
              <a:buSzPts val="1400"/>
              <a:buFont typeface="Arial"/>
              <a:buChar char="•"/>
            </a:pPr>
            <a:r>
              <a:rPr lang="en-US" sz="1200" b="1" i="0" u="none" strike="noStrike" cap="none" dirty="0">
                <a:solidFill>
                  <a:srgbClr val="0D0D0D"/>
                </a:solidFill>
                <a:highlight>
                  <a:srgbClr val="FFFFFF"/>
                </a:highlight>
                <a:latin typeface="Arial Black" panose="020B0A04020102020204" pitchFamily="34" charset="0"/>
                <a:sym typeface="Arial"/>
              </a:rPr>
              <a:t>Database Design</a:t>
            </a:r>
            <a:r>
              <a:rPr lang="en-US" sz="1200" b="0" i="0" u="none" strike="noStrike" cap="none" dirty="0">
                <a:solidFill>
                  <a:srgbClr val="0D0D0D"/>
                </a:solidFill>
                <a:highlight>
                  <a:srgbClr val="FFFFFF"/>
                </a:highlight>
                <a:latin typeface="Arial Black" panose="020B0A04020102020204" pitchFamily="34" charset="0"/>
                <a:sym typeface="Arial"/>
              </a:rPr>
              <a:t>: Design a relational database schema that efficiently stores user data, notes, categories, and interactions to facilitate quick retrieval and secure storage of information.</a:t>
            </a:r>
            <a:endParaRPr sz="1200" dirty="0">
              <a:latin typeface="Arial Black" panose="020B0A04020102020204" pitchFamily="34" charset="0"/>
            </a:endParaRPr>
          </a:p>
          <a:p>
            <a:pPr marL="0" marR="0" lvl="0" indent="0" algn="l" rtl="0">
              <a:lnSpc>
                <a:spcPct val="100000"/>
              </a:lnSpc>
              <a:spcBef>
                <a:spcPts val="0"/>
              </a:spcBef>
              <a:spcAft>
                <a:spcPts val="0"/>
              </a:spcAft>
              <a:buNone/>
            </a:pPr>
            <a:r>
              <a:rPr lang="en-US" sz="1200" b="0" i="0" u="none" strike="noStrike" cap="none" dirty="0">
                <a:solidFill>
                  <a:srgbClr val="0D0D0D"/>
                </a:solidFill>
                <a:highlight>
                  <a:srgbClr val="FFFFFF"/>
                </a:highlight>
                <a:latin typeface="Arial Black" panose="020B0A04020102020204" pitchFamily="34" charset="0"/>
                <a:sym typeface="Arial"/>
              </a:rPr>
              <a:t>2. </a:t>
            </a:r>
            <a:r>
              <a:rPr lang="en-US" sz="1200" b="1" i="0" u="none" strike="noStrike" cap="none" dirty="0">
                <a:solidFill>
                  <a:srgbClr val="0D0D0D"/>
                </a:solidFill>
                <a:highlight>
                  <a:srgbClr val="FFFFFF"/>
                </a:highlight>
                <a:latin typeface="Arial Black" panose="020B0A04020102020204" pitchFamily="34" charset="0"/>
                <a:sym typeface="Arial"/>
              </a:rPr>
              <a:t>Core Features</a:t>
            </a:r>
            <a:endParaRPr sz="1200" b="0" i="0" u="none" strike="noStrike" cap="none" dirty="0">
              <a:solidFill>
                <a:srgbClr val="0D0D0D"/>
              </a:solidFill>
              <a:highlight>
                <a:srgbClr val="FFFFFF"/>
              </a:highlight>
              <a:latin typeface="Arial Black" panose="020B0A04020102020204" pitchFamily="34" charset="0"/>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200" b="1" i="0" u="none" strike="noStrike" cap="none" dirty="0">
                <a:solidFill>
                  <a:srgbClr val="0D0D0D"/>
                </a:solidFill>
                <a:highlight>
                  <a:srgbClr val="FFFFFF"/>
                </a:highlight>
                <a:latin typeface="Arial Black" panose="020B0A04020102020204" pitchFamily="34" charset="0"/>
                <a:sym typeface="Arial"/>
              </a:rPr>
              <a:t>User Authentication and Authorization</a:t>
            </a:r>
            <a:r>
              <a:rPr lang="en-US" sz="1200" b="0" i="0" u="none" strike="noStrike" cap="none" dirty="0">
                <a:solidFill>
                  <a:srgbClr val="0D0D0D"/>
                </a:solidFill>
                <a:highlight>
                  <a:srgbClr val="FFFFFF"/>
                </a:highlight>
                <a:latin typeface="Arial Black" panose="020B0A04020102020204" pitchFamily="34" charset="0"/>
                <a:sym typeface="Arial"/>
              </a:rPr>
              <a:t>: Implement Django’s built-in authentication system to manage user accounts, secure login/logout processes, and ensure user data privacy.</a:t>
            </a:r>
            <a:endParaRPr sz="1200" dirty="0">
              <a:latin typeface="Arial Black" panose="020B0A04020102020204" pitchFamily="34" charset="0"/>
            </a:endParaRPr>
          </a:p>
          <a:p>
            <a:pPr marL="0" marR="0" lvl="0" indent="-88900" algn="l" rtl="0">
              <a:lnSpc>
                <a:spcPct val="100000"/>
              </a:lnSpc>
              <a:spcBef>
                <a:spcPts val="0"/>
              </a:spcBef>
              <a:spcAft>
                <a:spcPts val="0"/>
              </a:spcAft>
              <a:buClr>
                <a:srgbClr val="000000"/>
              </a:buClr>
              <a:buSzPts val="1400"/>
              <a:buFont typeface="Arial"/>
              <a:buChar char="•"/>
            </a:pPr>
            <a:r>
              <a:rPr lang="en-US" sz="1200" b="1" i="0" u="none" strike="noStrike" cap="none" dirty="0">
                <a:solidFill>
                  <a:srgbClr val="0D0D0D"/>
                </a:solidFill>
                <a:highlight>
                  <a:srgbClr val="FFFFFF"/>
                </a:highlight>
                <a:latin typeface="Arial Black" panose="020B0A04020102020204" pitchFamily="34" charset="0"/>
                <a:sym typeface="Arial"/>
              </a:rPr>
              <a:t>Notes Management</a:t>
            </a:r>
            <a:r>
              <a:rPr lang="en-US" sz="1200" b="0" i="0" u="none" strike="noStrike" cap="none" dirty="0">
                <a:solidFill>
                  <a:srgbClr val="0D0D0D"/>
                </a:solidFill>
                <a:highlight>
                  <a:srgbClr val="FFFFFF"/>
                </a:highlight>
                <a:latin typeface="Arial Black" panose="020B0A04020102020204" pitchFamily="34" charset="0"/>
                <a:sym typeface="Arial"/>
              </a:rPr>
              <a:t>: Enable users to upload, download, and manage notes in various formats (PDF, DOCX, PPT, etc.), with features for creating, editing, and deleting notes.</a:t>
            </a:r>
            <a:endParaRPr sz="1200" dirty="0">
              <a:latin typeface="Arial Black" panose="020B0A04020102020204" pitchFamily="34" charset="0"/>
            </a:endParaRPr>
          </a:p>
          <a:p>
            <a:pPr marL="0" marR="0" lvl="0" indent="-88900" algn="l" rtl="0">
              <a:lnSpc>
                <a:spcPct val="100000"/>
              </a:lnSpc>
              <a:spcBef>
                <a:spcPts val="0"/>
              </a:spcBef>
              <a:spcAft>
                <a:spcPts val="0"/>
              </a:spcAft>
              <a:buClr>
                <a:srgbClr val="000000"/>
              </a:buClr>
              <a:buSzPts val="1400"/>
              <a:buFont typeface="Arial"/>
              <a:buChar char="•"/>
            </a:pPr>
            <a:r>
              <a:rPr lang="en-US" sz="1200" b="1" i="0" u="none" strike="noStrike" cap="none" dirty="0">
                <a:solidFill>
                  <a:srgbClr val="0D0D0D"/>
                </a:solidFill>
                <a:highlight>
                  <a:srgbClr val="FFFFFF"/>
                </a:highlight>
                <a:latin typeface="Arial Black" panose="020B0A04020102020204" pitchFamily="34" charset="0"/>
                <a:sym typeface="Arial"/>
              </a:rPr>
              <a:t>Collaboration Tools</a:t>
            </a:r>
            <a:r>
              <a:rPr lang="en-US" sz="1200" b="0" i="0" u="none" strike="noStrike" cap="none" dirty="0">
                <a:solidFill>
                  <a:srgbClr val="0D0D0D"/>
                </a:solidFill>
                <a:highlight>
                  <a:srgbClr val="FFFFFF"/>
                </a:highlight>
                <a:latin typeface="Arial Black" panose="020B0A04020102020204" pitchFamily="34" charset="0"/>
                <a:sym typeface="Arial"/>
              </a:rPr>
              <a:t>: Incorporate features for users to comment on notes, rate them, and engage in discussions, fostering a collaborative learning environment.</a:t>
            </a:r>
            <a:endParaRPr sz="1200" dirty="0">
              <a:latin typeface="Arial Black" panose="020B0A04020102020204" pitchFamily="34" charset="0"/>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138652" y="752831"/>
            <a:ext cx="8823248" cy="30161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rgbClr val="0D0D0D"/>
                </a:solidFill>
                <a:highlight>
                  <a:srgbClr val="FFFFFF"/>
                </a:highlight>
                <a:latin typeface="Arial Black" panose="020B0A04020102020204" pitchFamily="34" charset="0"/>
                <a:sym typeface="Arial"/>
              </a:rPr>
              <a:t>3. </a:t>
            </a:r>
            <a:r>
              <a:rPr lang="en-US" sz="1100" b="1" i="0" u="none" strike="noStrike" cap="none" dirty="0">
                <a:solidFill>
                  <a:srgbClr val="0D0D0D"/>
                </a:solidFill>
                <a:highlight>
                  <a:srgbClr val="FFFFFF"/>
                </a:highlight>
                <a:latin typeface="Arial Black" panose="020B0A04020102020204" pitchFamily="34" charset="0"/>
                <a:sym typeface="Arial"/>
              </a:rPr>
              <a:t>Security and Privacy</a:t>
            </a:r>
            <a:endParaRPr sz="1100" b="0" i="0" u="none" strike="noStrike" cap="none" dirty="0">
              <a:solidFill>
                <a:srgbClr val="0D0D0D"/>
              </a:solidFill>
              <a:highlight>
                <a:srgbClr val="FFFFFF"/>
              </a:highlight>
              <a:latin typeface="Arial Black" panose="020B0A04020102020204" pitchFamily="34" charset="0"/>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100" b="0" i="0" u="none" strike="noStrike" cap="none" dirty="0">
                <a:solidFill>
                  <a:srgbClr val="0D0D0D"/>
                </a:solidFill>
                <a:highlight>
                  <a:srgbClr val="FFFFFF"/>
                </a:highlight>
                <a:latin typeface="Arial Black" panose="020B0A04020102020204" pitchFamily="34" charset="0"/>
                <a:sym typeface="Arial"/>
              </a:rPr>
              <a:t>Implement Django’s security best practices to protect against common vulnerabilities such as SQL injection, Cross-Site Scripting (XSS), and Cross-Site Request Forgery (CSRF).</a:t>
            </a:r>
            <a:endParaRPr sz="1100" dirty="0">
              <a:latin typeface="Arial Black" panose="020B0A04020102020204" pitchFamily="34" charset="0"/>
            </a:endParaRPr>
          </a:p>
          <a:p>
            <a:pPr marL="0" marR="0" lvl="0" indent="-88900" algn="l" rtl="0">
              <a:lnSpc>
                <a:spcPct val="100000"/>
              </a:lnSpc>
              <a:spcBef>
                <a:spcPts val="0"/>
              </a:spcBef>
              <a:spcAft>
                <a:spcPts val="0"/>
              </a:spcAft>
              <a:buClr>
                <a:srgbClr val="000000"/>
              </a:buClr>
              <a:buSzPts val="1400"/>
              <a:buFont typeface="Arial"/>
              <a:buChar char="•"/>
            </a:pPr>
            <a:r>
              <a:rPr lang="en-US" sz="1100" b="0" i="0" u="none" strike="noStrike" cap="none" dirty="0">
                <a:solidFill>
                  <a:srgbClr val="0D0D0D"/>
                </a:solidFill>
                <a:highlight>
                  <a:srgbClr val="FFFFFF"/>
                </a:highlight>
                <a:latin typeface="Arial Black" panose="020B0A04020102020204" pitchFamily="34" charset="0"/>
                <a:sym typeface="Arial"/>
              </a:rPr>
              <a:t>Ensure data privacy by adhering to regulations such as GDPR for the handling of personal information.</a:t>
            </a:r>
            <a:endParaRPr sz="1100" dirty="0">
              <a:latin typeface="Arial Black" panose="020B0A04020102020204" pitchFamily="34" charset="0"/>
            </a:endParaRPr>
          </a:p>
          <a:p>
            <a:pPr marL="0" marR="0" lvl="0" indent="0" algn="l" rtl="0">
              <a:lnSpc>
                <a:spcPct val="100000"/>
              </a:lnSpc>
              <a:spcBef>
                <a:spcPts val="0"/>
              </a:spcBef>
              <a:spcAft>
                <a:spcPts val="0"/>
              </a:spcAft>
              <a:buNone/>
            </a:pPr>
            <a:r>
              <a:rPr lang="en-US" sz="1100" b="0" i="0" u="none" strike="noStrike" cap="none" dirty="0">
                <a:solidFill>
                  <a:srgbClr val="0D0D0D"/>
                </a:solidFill>
                <a:highlight>
                  <a:srgbClr val="FFFFFF"/>
                </a:highlight>
                <a:latin typeface="Arial Black" panose="020B0A04020102020204" pitchFamily="34" charset="0"/>
                <a:sym typeface="Arial"/>
              </a:rPr>
              <a:t>4. </a:t>
            </a:r>
            <a:r>
              <a:rPr lang="en-US" sz="1100" b="1" i="0" u="none" strike="noStrike" cap="none" dirty="0">
                <a:solidFill>
                  <a:srgbClr val="0D0D0D"/>
                </a:solidFill>
                <a:highlight>
                  <a:srgbClr val="FFFFFF"/>
                </a:highlight>
                <a:latin typeface="Arial Black" panose="020B0A04020102020204" pitchFamily="34" charset="0"/>
                <a:sym typeface="Arial"/>
              </a:rPr>
              <a:t>Scalability and Performance</a:t>
            </a:r>
            <a:endParaRPr sz="1100" b="0" i="0" u="none" strike="noStrike" cap="none" dirty="0">
              <a:solidFill>
                <a:srgbClr val="0D0D0D"/>
              </a:solidFill>
              <a:highlight>
                <a:srgbClr val="FFFFFF"/>
              </a:highlight>
              <a:latin typeface="Arial Black" panose="020B0A04020102020204" pitchFamily="34" charset="0"/>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100" b="0" i="0" u="none" strike="noStrike" cap="none" dirty="0">
                <a:solidFill>
                  <a:srgbClr val="0D0D0D"/>
                </a:solidFill>
                <a:highlight>
                  <a:srgbClr val="FFFFFF"/>
                </a:highlight>
                <a:latin typeface="Arial Black" panose="020B0A04020102020204" pitchFamily="34" charset="0"/>
                <a:sym typeface="Arial"/>
              </a:rPr>
              <a:t>Design the application with scalability in mind, allowing for easy adaptation to increased user numbers and data volume without performance degradation.</a:t>
            </a:r>
            <a:endParaRPr sz="1100" dirty="0">
              <a:latin typeface="Arial Black" panose="020B0A04020102020204" pitchFamily="34" charset="0"/>
            </a:endParaRPr>
          </a:p>
          <a:p>
            <a:pPr marL="0" marR="0" lvl="0" indent="-88900" algn="l" rtl="0">
              <a:lnSpc>
                <a:spcPct val="100000"/>
              </a:lnSpc>
              <a:spcBef>
                <a:spcPts val="0"/>
              </a:spcBef>
              <a:spcAft>
                <a:spcPts val="0"/>
              </a:spcAft>
              <a:buClr>
                <a:srgbClr val="000000"/>
              </a:buClr>
              <a:buSzPts val="1400"/>
              <a:buFont typeface="Arial"/>
              <a:buChar char="•"/>
            </a:pPr>
            <a:r>
              <a:rPr lang="en-US" sz="1100" b="0" i="0" u="none" strike="noStrike" cap="none" dirty="0">
                <a:solidFill>
                  <a:srgbClr val="0D0D0D"/>
                </a:solidFill>
                <a:highlight>
                  <a:srgbClr val="FFFFFF"/>
                </a:highlight>
                <a:latin typeface="Arial Black" panose="020B0A04020102020204" pitchFamily="34" charset="0"/>
                <a:sym typeface="Arial"/>
              </a:rPr>
              <a:t>Utilize Django’s caching framework to enhance application performance and reduce server load.</a:t>
            </a:r>
            <a:endParaRPr sz="1100" dirty="0">
              <a:latin typeface="Arial Black" panose="020B0A04020102020204" pitchFamily="34" charset="0"/>
            </a:endParaRPr>
          </a:p>
          <a:p>
            <a:pPr marL="0" marR="0" lvl="0" indent="0" algn="l" rtl="0">
              <a:lnSpc>
                <a:spcPct val="100000"/>
              </a:lnSpc>
              <a:spcBef>
                <a:spcPts val="0"/>
              </a:spcBef>
              <a:spcAft>
                <a:spcPts val="0"/>
              </a:spcAft>
              <a:buNone/>
            </a:pPr>
            <a:r>
              <a:rPr lang="en-US" sz="1100" b="0" i="0" u="none" strike="noStrike" cap="none" dirty="0">
                <a:solidFill>
                  <a:srgbClr val="0D0D0D"/>
                </a:solidFill>
                <a:highlight>
                  <a:srgbClr val="FFFFFF"/>
                </a:highlight>
                <a:latin typeface="Arial Black" panose="020B0A04020102020204" pitchFamily="34" charset="0"/>
                <a:sym typeface="Arial"/>
              </a:rPr>
              <a:t>5. </a:t>
            </a:r>
            <a:r>
              <a:rPr lang="en-US" sz="1100" b="1" i="0" u="none" strike="noStrike" cap="none" dirty="0">
                <a:solidFill>
                  <a:srgbClr val="0D0D0D"/>
                </a:solidFill>
                <a:highlight>
                  <a:srgbClr val="FFFFFF"/>
                </a:highlight>
                <a:latin typeface="Arial Black" panose="020B0A04020102020204" pitchFamily="34" charset="0"/>
                <a:sym typeface="Arial"/>
              </a:rPr>
              <a:t>User Experience (UX) Design</a:t>
            </a:r>
            <a:endParaRPr sz="1100" b="0" i="0" u="none" strike="noStrike" cap="none" dirty="0">
              <a:solidFill>
                <a:srgbClr val="0D0D0D"/>
              </a:solidFill>
              <a:highlight>
                <a:srgbClr val="FFFFFF"/>
              </a:highlight>
              <a:latin typeface="Arial Black" panose="020B0A04020102020204" pitchFamily="34" charset="0"/>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100" b="0" i="0" u="none" strike="noStrike" cap="none" dirty="0">
                <a:solidFill>
                  <a:srgbClr val="0D0D0D"/>
                </a:solidFill>
                <a:highlight>
                  <a:srgbClr val="FFFFFF"/>
                </a:highlight>
                <a:latin typeface="Arial Black" panose="020B0A04020102020204" pitchFamily="34" charset="0"/>
                <a:sym typeface="Arial"/>
              </a:rPr>
              <a:t>Follow a user-centered design approach to create an accessible and engaging platform, ensuring that the UI/UX caters to the needs and preferences of the target audience.</a:t>
            </a:r>
            <a:endParaRPr sz="1100" dirty="0">
              <a:latin typeface="Arial Black" panose="020B0A04020102020204" pitchFamily="34" charset="0"/>
            </a:endParaRPr>
          </a:p>
          <a:p>
            <a:pPr marL="0" marR="0" lvl="0" indent="-88900" algn="l" rtl="0">
              <a:lnSpc>
                <a:spcPct val="100000"/>
              </a:lnSpc>
              <a:spcBef>
                <a:spcPts val="0"/>
              </a:spcBef>
              <a:spcAft>
                <a:spcPts val="0"/>
              </a:spcAft>
              <a:buClr>
                <a:srgbClr val="000000"/>
              </a:buClr>
              <a:buSzPts val="1400"/>
              <a:buFont typeface="Arial"/>
              <a:buChar char="•"/>
            </a:pPr>
            <a:r>
              <a:rPr lang="en-US" sz="1100" b="0" i="0" u="none" strike="noStrike" cap="none" dirty="0">
                <a:solidFill>
                  <a:srgbClr val="0D0D0D"/>
                </a:solidFill>
                <a:highlight>
                  <a:srgbClr val="FFFFFF"/>
                </a:highlight>
                <a:latin typeface="Arial Black" panose="020B0A04020102020204" pitchFamily="34" charset="0"/>
                <a:sym typeface="Arial"/>
              </a:rPr>
              <a:t>Implement responsive design principles to ensure the application is accessible across various devices and screen sizes.</a:t>
            </a:r>
            <a:endParaRPr sz="1100" dirty="0">
              <a:latin typeface="Arial Black" panose="020B0A04020102020204" pitchFamily="34" charset="0"/>
            </a:endParaRPr>
          </a:p>
          <a:p>
            <a:pPr marL="0" marR="0" lvl="0" indent="0" algn="l" rtl="0">
              <a:lnSpc>
                <a:spcPct val="100000"/>
              </a:lnSpc>
              <a:spcBef>
                <a:spcPts val="0"/>
              </a:spcBef>
              <a:spcAft>
                <a:spcPts val="0"/>
              </a:spcAft>
              <a:buNone/>
            </a:pPr>
            <a:r>
              <a:rPr lang="en-US" sz="1100" b="0" i="0" u="none" strike="noStrike" cap="none" dirty="0">
                <a:solidFill>
                  <a:srgbClr val="0D0D0D"/>
                </a:solidFill>
                <a:highlight>
                  <a:srgbClr val="FFFFFF"/>
                </a:highlight>
                <a:latin typeface="Arial Black" panose="020B0A04020102020204" pitchFamily="34" charset="0"/>
                <a:sym typeface="Arial"/>
              </a:rPr>
              <a:t>6. </a:t>
            </a:r>
            <a:r>
              <a:rPr lang="en-US" sz="1100" b="1" i="0" u="none" strike="noStrike" cap="none" dirty="0">
                <a:solidFill>
                  <a:srgbClr val="0D0D0D"/>
                </a:solidFill>
                <a:highlight>
                  <a:srgbClr val="FFFFFF"/>
                </a:highlight>
                <a:latin typeface="Arial Black" panose="020B0A04020102020204" pitchFamily="34" charset="0"/>
                <a:sym typeface="Arial"/>
              </a:rPr>
              <a:t>Testing and Quality Assurance</a:t>
            </a:r>
            <a:endParaRPr sz="1100" b="0" i="0" u="none" strike="noStrike" cap="none" dirty="0">
              <a:solidFill>
                <a:srgbClr val="0D0D0D"/>
              </a:solidFill>
              <a:highlight>
                <a:srgbClr val="FFFFFF"/>
              </a:highlight>
              <a:latin typeface="Arial Black" panose="020B0A04020102020204" pitchFamily="34" charset="0"/>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100" b="0" i="0" u="none" strike="noStrike" cap="none" dirty="0">
                <a:solidFill>
                  <a:srgbClr val="0D0D0D"/>
                </a:solidFill>
                <a:highlight>
                  <a:srgbClr val="FFFFFF"/>
                </a:highlight>
                <a:latin typeface="Arial Black" panose="020B0A04020102020204" pitchFamily="34" charset="0"/>
                <a:sym typeface="Arial"/>
              </a:rPr>
              <a:t>Conduct thorough testing, including unit tests, integration tests, and user acceptance testing (UAT), to ensure the application is reliable, secure, and user-friendly.</a:t>
            </a:r>
            <a:endParaRPr sz="1100" dirty="0">
              <a:latin typeface="Arial Black" panose="020B0A04020102020204" pitchFamily="34" charset="0"/>
            </a:endParaRPr>
          </a:p>
          <a:p>
            <a:pPr marL="0" marR="0" lvl="0" indent="-88900" algn="l" rtl="0">
              <a:lnSpc>
                <a:spcPct val="100000"/>
              </a:lnSpc>
              <a:spcBef>
                <a:spcPts val="0"/>
              </a:spcBef>
              <a:spcAft>
                <a:spcPts val="0"/>
              </a:spcAft>
              <a:buClr>
                <a:srgbClr val="000000"/>
              </a:buClr>
              <a:buSzPts val="1400"/>
              <a:buFont typeface="Arial"/>
              <a:buChar char="•"/>
            </a:pPr>
            <a:r>
              <a:rPr lang="en-US" sz="1100" b="0" i="0" u="none" strike="noStrike" cap="none" dirty="0">
                <a:solidFill>
                  <a:srgbClr val="0D0D0D"/>
                </a:solidFill>
                <a:highlight>
                  <a:srgbClr val="FFFFFF"/>
                </a:highlight>
                <a:latin typeface="Arial Black" panose="020B0A04020102020204" pitchFamily="34" charset="0"/>
                <a:sym typeface="Arial"/>
              </a:rPr>
              <a:t>Utilize Django’s testing framework to automate test cases and ensure code integrity</a:t>
            </a:r>
            <a:r>
              <a:rPr lang="en-US" sz="1400" b="0" i="0" u="none" strike="noStrike" cap="none" dirty="0">
                <a:solidFill>
                  <a:srgbClr val="0D0D0D"/>
                </a:solidFill>
                <a:highlight>
                  <a:srgbClr val="FFFFFF"/>
                </a:highlight>
                <a:latin typeface="Arial"/>
                <a:ea typeface="Arial"/>
                <a:cs typeface="Arial"/>
                <a:sym typeface="Arial"/>
              </a:rPr>
              <a: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2835487" y="625485"/>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800" b="1" i="0" u="none" strike="noStrike" cap="none" dirty="0">
                <a:solidFill>
                  <a:srgbClr val="213163"/>
                </a:solidFill>
                <a:latin typeface="Algerian" panose="04020705040A02060702" pitchFamily="82" charset="0"/>
                <a:sym typeface="Arial"/>
              </a:rPr>
              <a:t>Modelling &amp; Results</a:t>
            </a:r>
            <a:endParaRPr sz="1800" b="0" i="0" u="none" strike="noStrike" cap="none" dirty="0">
              <a:solidFill>
                <a:srgbClr val="000000"/>
              </a:solidFill>
              <a:latin typeface="Algerian" panose="04020705040A02060702" pitchFamily="82" charset="0"/>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185288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dirty="0">
                <a:solidFill>
                  <a:schemeClr val="dk1"/>
                </a:solidFill>
                <a:latin typeface="Arial"/>
                <a:ea typeface="Arial"/>
                <a:cs typeface="Arial"/>
                <a:sym typeface="Arial"/>
              </a:rPr>
              <a:t>Source: </a:t>
            </a:r>
            <a:r>
              <a:rPr lang="en-US" sz="1000" b="0" i="0" u="none" strike="noStrike" cap="none" dirty="0" err="1">
                <a:solidFill>
                  <a:schemeClr val="dk1"/>
                </a:solidFill>
                <a:latin typeface="Arial"/>
                <a:ea typeface="Arial"/>
                <a:cs typeface="Arial"/>
                <a:sym typeface="Arial"/>
              </a:rPr>
              <a:t>Gpt</a:t>
            </a:r>
            <a:r>
              <a:rPr lang="en-US" sz="1000" b="0" i="0" u="none" strike="noStrike" cap="none" dirty="0">
                <a:solidFill>
                  <a:schemeClr val="dk1"/>
                </a:solidFill>
                <a:latin typeface="Arial"/>
                <a:ea typeface="Arial"/>
                <a:cs typeface="Arial"/>
                <a:sym typeface="Arial"/>
              </a:rPr>
              <a:t> 4</a:t>
            </a:r>
            <a:endParaRPr dirty="0"/>
          </a:p>
        </p:txBody>
      </p:sp>
      <p:pic>
        <p:nvPicPr>
          <p:cNvPr id="3" name="Picture 2">
            <a:extLst>
              <a:ext uri="{FF2B5EF4-FFF2-40B4-BE49-F238E27FC236}">
                <a16:creationId xmlns:a16="http://schemas.microsoft.com/office/drawing/2014/main" id="{B18CBD7E-65AC-69E4-7B24-9E7B606ACB64}"/>
              </a:ext>
            </a:extLst>
          </p:cNvPr>
          <p:cNvPicPr>
            <a:picLocks noChangeAspect="1"/>
          </p:cNvPicPr>
          <p:nvPr/>
        </p:nvPicPr>
        <p:blipFill>
          <a:blip r:embed="rId3"/>
          <a:stretch>
            <a:fillRect/>
          </a:stretch>
        </p:blipFill>
        <p:spPr>
          <a:xfrm>
            <a:off x="1297566" y="1127384"/>
            <a:ext cx="6242359" cy="351132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1052</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Arial Black</vt:lpstr>
      <vt:lpstr>Berlin Sans FB Demi</vt:lpstr>
      <vt:lpstr>Britannic Bold</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Monika P</cp:lastModifiedBy>
  <cp:revision>8</cp:revision>
  <dcterms:modified xsi:type="dcterms:W3CDTF">2024-04-10T09:36:54Z</dcterms:modified>
</cp:coreProperties>
</file>