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7" r:id="rId2"/>
    <p:sldId id="269" r:id="rId3"/>
    <p:sldId id="268" r:id="rId4"/>
    <p:sldId id="270" r:id="rId5"/>
    <p:sldId id="273" r:id="rId6"/>
    <p:sldId id="272" r:id="rId7"/>
    <p:sldId id="275" r:id="rId8"/>
    <p:sldId id="278" r:id="rId9"/>
    <p:sldId id="286" r:id="rId10"/>
    <p:sldId id="290" r:id="rId11"/>
    <p:sldId id="289" r:id="rId12"/>
    <p:sldId id="288" r:id="rId13"/>
    <p:sldId id="287" r:id="rId14"/>
    <p:sldId id="277" r:id="rId15"/>
    <p:sldId id="276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034A0-0958-472F-B2FB-7B4F9D0729EB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E04B-03C6-4234-BCCB-D0DB202554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73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80A2-0409-4B82-A89F-0453DE9EAF10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1A86-9EF7-4870-9254-F87FFEB3B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00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80A2-0409-4B82-A89F-0453DE9EAF10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1A86-9EF7-4870-9254-F87FFEB3B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76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80A2-0409-4B82-A89F-0453DE9EAF10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1A86-9EF7-4870-9254-F87FFEB3B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11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80A2-0409-4B82-A89F-0453DE9EAF10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1A86-9EF7-4870-9254-F87FFEB3B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8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80A2-0409-4B82-A89F-0453DE9EAF10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1A86-9EF7-4870-9254-F87FFEB3B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6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80A2-0409-4B82-A89F-0453DE9EAF10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1A86-9EF7-4870-9254-F87FFEB3B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96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80A2-0409-4B82-A89F-0453DE9EAF10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1A86-9EF7-4870-9254-F87FFEB3B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6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80A2-0409-4B82-A89F-0453DE9EAF10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1A86-9EF7-4870-9254-F87FFEB3B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8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80A2-0409-4B82-A89F-0453DE9EAF10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1A86-9EF7-4870-9254-F87FFEB3B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22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80A2-0409-4B82-A89F-0453DE9EAF10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1A86-9EF7-4870-9254-F87FFEB3B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20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80A2-0409-4B82-A89F-0453DE9EAF10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1A86-9EF7-4870-9254-F87FFEB3B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97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80A2-0409-4B82-A89F-0453DE9EAF10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31A86-9EF7-4870-9254-F87FFEB3B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85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4CE0-CE8C-425E-B80E-4BEF4C58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4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6600" b="1" dirty="0">
                <a:latin typeface="+mn-lt"/>
              </a:rPr>
              <a:t>Insulin/Glucagon Simulator</a:t>
            </a:r>
            <a:endParaRPr lang="en-GB" sz="6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4C748-03CD-4B94-933B-E3924FBF3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3373"/>
            <a:ext cx="10515600" cy="23735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400" b="1" dirty="0"/>
              <a:t>Group F</a:t>
            </a:r>
          </a:p>
          <a:p>
            <a:pPr marL="0" indent="0" algn="ctr">
              <a:buNone/>
            </a:pPr>
            <a:r>
              <a:rPr lang="de-DE" sz="4000" dirty="0"/>
              <a:t>Kalaichelvi Rajendran, Khoa, Prakrithi Gupta, Quang</a:t>
            </a:r>
            <a:endParaRPr lang="en-GB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72F4D-4D25-4E20-AFED-B4DB07DF1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935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F7A0-5EB3-4A9C-B030-8256DC44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83374-D271-4B8F-93A1-67E611781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22B1B-32FC-4119-8A9A-F2E84BDA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147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08F5-8154-4062-895B-342DBCBA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B4C85-89D5-404F-8172-127756A59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3A531-B46C-46FA-BB5F-F4D2F56B5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0587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9F31-C6DD-4FB6-B543-B4EDDB4B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59A88-F6DD-4EF3-BC71-6C5141233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49419-227D-4FCE-9AA3-F547502C2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822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AA7E-27DA-461C-9598-3CF26859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2D3B-8EBD-4672-BA3B-65C48056C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4120D-1D60-4DF9-A64B-BAD64E799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14990"/>
            <a:ext cx="28575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3988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4D37-84BB-4945-9B85-9BA45C541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6849"/>
            <a:ext cx="10515600" cy="1325563"/>
          </a:xfrm>
        </p:spPr>
        <p:txBody>
          <a:bodyPr/>
          <a:lstStyle/>
          <a:p>
            <a:r>
              <a:rPr lang="de-DE" b="1" dirty="0"/>
              <a:t>Desigining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7C3CC-D91F-488C-8FA7-BE09061A9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849782-66A7-465D-B6B4-F4BF39D2A24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3686" y="1488683"/>
            <a:ext cx="8864635" cy="517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88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C18D-7A5D-4E95-BA3C-991F819A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6" y="206099"/>
            <a:ext cx="10515600" cy="1325563"/>
          </a:xfrm>
        </p:spPr>
        <p:txBody>
          <a:bodyPr/>
          <a:lstStyle/>
          <a:p>
            <a:r>
              <a:rPr lang="de-DE" b="1" dirty="0"/>
              <a:t>Sequence Diagram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DB02F-AA67-4144-B00C-EF25CDFD0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176C577-FF1C-4B56-967B-FE102B5E91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5510" y="1388302"/>
            <a:ext cx="7988489" cy="513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12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5093-5CE0-4554-9114-01361B04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33DA6-BF5C-4666-BF3A-D7390838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5118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3EA4B-5929-4136-B3EE-E699C290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6" y="636105"/>
            <a:ext cx="11050656" cy="539508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de-DE" sz="3800" b="1" dirty="0"/>
              <a:t>Agenda</a:t>
            </a:r>
          </a:p>
          <a:p>
            <a:pPr marL="0" indent="0">
              <a:buNone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Requirements Analysis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Process Model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Cost estimation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Mathematical Model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Hazard Analysis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Desigining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Testing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Future Improvement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Conslusion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EE346-0612-4D81-B79F-9F7FC4BA2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457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87F7-3248-4183-864D-2B33D371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b="1" dirty="0"/>
              <a:t>Introduction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A3FA-5639-4E1F-BC21-B51A3B104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08550"/>
          </a:xfrm>
        </p:spPr>
        <p:txBody>
          <a:bodyPr>
            <a:normAutofit lnSpcReduction="10000"/>
          </a:bodyPr>
          <a:lstStyle/>
          <a:p>
            <a:r>
              <a:rPr lang="de-DE" sz="2000" b="1" dirty="0"/>
              <a:t>What is Diabetes?</a:t>
            </a:r>
          </a:p>
          <a:p>
            <a:pPr marL="0" indent="0">
              <a:buNone/>
            </a:pPr>
            <a:r>
              <a:rPr lang="de-DE" sz="2000" dirty="0"/>
              <a:t>Problems with hormone Insulin. Pancrease does not produce any insulin or the pancrease produces very little insulin.</a:t>
            </a:r>
          </a:p>
          <a:p>
            <a:r>
              <a:rPr lang="de-DE" sz="2000" b="1" dirty="0"/>
              <a:t>Role of Insulin in Diabetes</a:t>
            </a:r>
          </a:p>
          <a:p>
            <a:pPr marL="0" indent="0">
              <a:buNone/>
            </a:pPr>
            <a:r>
              <a:rPr lang="de-DE" sz="2000" dirty="0"/>
              <a:t>Body is made up of millions of cells </a:t>
            </a:r>
            <a:r>
              <a:rPr lang="de-DE" sz="2000" dirty="0">
                <a:sym typeface="Wingdings" panose="05000000000000000000" pitchFamily="2" charset="2"/>
              </a:rPr>
              <a:t> to make energy theses cells need food in simpler form  when we eat or drink, much of our food is broken down into simple sugar called “glucose“  Glucose is transported through the bloodstream to the cells of our body where it can provide energy that our body needs for daily activities.</a:t>
            </a:r>
            <a:endParaRPr lang="de-DE" sz="2000" dirty="0"/>
          </a:p>
          <a:p>
            <a:r>
              <a:rPr lang="de-DE" sz="2000" b="1" dirty="0"/>
              <a:t>Types of Diabetes</a:t>
            </a:r>
          </a:p>
          <a:p>
            <a:r>
              <a:rPr lang="de-DE" sz="2000" b="1" dirty="0"/>
              <a:t>Type 1 </a:t>
            </a:r>
            <a:r>
              <a:rPr lang="de-DE" sz="2000" dirty="0"/>
              <a:t>– occurs when the beta cells (insulin producing cells in pancreas) are destroyed by the immune system – People with type 1 diabetes produces no insulin and must use insulin injection to control their blood glucose. – under the age of 20</a:t>
            </a:r>
          </a:p>
          <a:p>
            <a:r>
              <a:rPr lang="de-DE" sz="2000" b="1" dirty="0"/>
              <a:t>Type 2</a:t>
            </a:r>
            <a:r>
              <a:rPr lang="de-DE" sz="2000" dirty="0"/>
              <a:t> – most common for of diabetes – people with type 2 diabetes produce insulin – However the insulin secreted is either not enough or the body is unable to recognize and use it properly. – over age of 40, who are overweight – children (rise in obesity in young people).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9A3F20-F037-47F2-A921-279394882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006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3A3EF4-7803-4B22-B9C6-CB9B7FC16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337" y="1668905"/>
            <a:ext cx="4498298" cy="4640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C2116E-E194-49CC-80AB-B5F9AD2F5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FD942B-CFF8-4EF1-B8EA-D7DD9F42A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1128" y="1683797"/>
            <a:ext cx="4498298" cy="46254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1492DC-EDCC-462D-829C-6663D3B22559}"/>
              </a:ext>
            </a:extLst>
          </p:cNvPr>
          <p:cNvSpPr/>
          <p:nvPr/>
        </p:nvSpPr>
        <p:spPr>
          <a:xfrm>
            <a:off x="514661" y="1034534"/>
            <a:ext cx="86892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At the present time, diabetes can't be cured, but it can be treated and controlled.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13365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B50E-E32E-4D19-ACE3-3FCD776CC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516835"/>
            <a:ext cx="10889974" cy="5660128"/>
          </a:xfrm>
        </p:spPr>
        <p:txBody>
          <a:bodyPr/>
          <a:lstStyle/>
          <a:p>
            <a:pPr marL="0" indent="0">
              <a:buNone/>
            </a:pPr>
            <a:endParaRPr lang="de-DE" sz="4400" b="1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de-DE" sz="4400" b="1" dirty="0">
                <a:latin typeface="+mj-lt"/>
                <a:ea typeface="+mj-ea"/>
                <a:cs typeface="+mj-cs"/>
              </a:rPr>
              <a:t>Problem Statement</a:t>
            </a:r>
          </a:p>
          <a:p>
            <a:pPr marL="0" indent="0">
              <a:buNone/>
            </a:pPr>
            <a:r>
              <a:rPr lang="en-US" sz="2000" dirty="0"/>
              <a:t>A person whose body is unable to produce Insulin in the pancreas to maintain the normal blood glucose level, requires a safe and secure device which can balance the amount of insulin/glucagon in the blood.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4400" b="1" dirty="0">
                <a:latin typeface="+mj-lt"/>
                <a:ea typeface="+mj-ea"/>
                <a:cs typeface="+mj-cs"/>
              </a:rPr>
              <a:t>Insulin Glucagon Simulator:</a:t>
            </a:r>
          </a:p>
          <a:p>
            <a:r>
              <a:rPr lang="de-DE" sz="2000" dirty="0"/>
              <a:t>To effectively control diabetes, our system mimics the behaviour of a healthy pancreas.</a:t>
            </a:r>
          </a:p>
          <a:p>
            <a:r>
              <a:rPr lang="de-DE" sz="2000" dirty="0"/>
              <a:t>Calculates the required amount of insulin/Glucagon required, based on the critical sugar level in blood.</a:t>
            </a:r>
          </a:p>
          <a:p>
            <a:r>
              <a:rPr lang="de-DE" sz="2000" dirty="0"/>
              <a:t>Makes sure that the minimum threshold is maintained, that is the daily dosage limit.</a:t>
            </a:r>
          </a:p>
          <a:p>
            <a:r>
              <a:rPr lang="de-DE" sz="2000" dirty="0"/>
              <a:t>Secured with password authentication (CIA Triad)</a:t>
            </a:r>
          </a:p>
          <a:p>
            <a:r>
              <a:rPr lang="de-DE" sz="2000" dirty="0"/>
              <a:t>Manual and auto mode based on the selection by physician.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E211C-AC11-4702-B3E2-7549C8E96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3137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FBFD-2BDA-45F1-96EC-54B53A1F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Requirement Analysis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F3D91-B353-4495-A992-52B62FF21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Functional Requirements </a:t>
            </a:r>
          </a:p>
          <a:p>
            <a:pPr marL="0" indent="0">
              <a:buNone/>
            </a:pPr>
            <a:r>
              <a:rPr lang="en-US" sz="2400" dirty="0"/>
              <a:t>      • </a:t>
            </a:r>
            <a:r>
              <a:rPr lang="en-US" sz="2000" dirty="0"/>
              <a:t>Using the mathematical model, the amount of Insulin/Glucagon to be injected is analyzed. </a:t>
            </a:r>
          </a:p>
          <a:p>
            <a:pPr marL="0" indent="0">
              <a:buNone/>
            </a:pPr>
            <a:r>
              <a:rPr lang="en-US" sz="2000" dirty="0"/>
              <a:t>       • Inject insulin/glucagon when the blood sugar reaches critical levels. </a:t>
            </a:r>
          </a:p>
          <a:p>
            <a:pPr marL="0" indent="0">
              <a:buNone/>
            </a:pPr>
            <a:r>
              <a:rPr lang="en-US" sz="2000" dirty="0"/>
              <a:t>       • Real time tracking of blood sugar levels, variation in blood sugar level is shown in the message box. </a:t>
            </a:r>
          </a:p>
          <a:p>
            <a:pPr marL="0" indent="0">
              <a:buNone/>
            </a:pPr>
            <a:r>
              <a:rPr lang="en-US" sz="2000" dirty="0"/>
              <a:t>       • Both manual and automatic operations work depending upon the selection. </a:t>
            </a:r>
          </a:p>
          <a:p>
            <a:pPr marL="0" indent="0">
              <a:buNone/>
            </a:pPr>
            <a:r>
              <a:rPr lang="en-US" sz="2000" dirty="0"/>
              <a:t>       • The system sends alert messages in case of emergency.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GB" sz="2400" b="1" dirty="0"/>
              <a:t>Software Requirements </a:t>
            </a:r>
          </a:p>
          <a:p>
            <a:pPr marL="0" indent="0">
              <a:buNone/>
            </a:pPr>
            <a:r>
              <a:rPr lang="en-GB" sz="2000" dirty="0"/>
              <a:t>        • Platform: Windows10(64 Bit). </a:t>
            </a:r>
          </a:p>
          <a:p>
            <a:pPr marL="0" indent="0">
              <a:buNone/>
            </a:pPr>
            <a:r>
              <a:rPr lang="en-GB" sz="2000" dirty="0"/>
              <a:t>        • Programming Language: Java </a:t>
            </a:r>
          </a:p>
          <a:p>
            <a:pPr marL="0" indent="0">
              <a:buNone/>
            </a:pPr>
            <a:r>
              <a:rPr lang="en-GB" sz="2000" dirty="0"/>
              <a:t>        • Tools: Eclipse Neon, JavaFX. </a:t>
            </a:r>
          </a:p>
          <a:p>
            <a:pPr marL="0" indent="0">
              <a:buNone/>
            </a:pPr>
            <a:r>
              <a:rPr lang="en-GB" sz="2000" dirty="0"/>
              <a:t>        • GUI: Swing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EACE8C-F685-4002-8B88-B03B77AED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712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DFE9-E5B2-4F5C-9716-9ED0D4345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887" y="1219200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400" b="1" dirty="0"/>
              <a:t>Safety Requirements </a:t>
            </a:r>
          </a:p>
          <a:p>
            <a:pPr marL="0" indent="0">
              <a:buNone/>
            </a:pPr>
            <a:r>
              <a:rPr lang="en-US" dirty="0"/>
              <a:t>      • </a:t>
            </a:r>
            <a:r>
              <a:rPr lang="en-US" sz="1900" dirty="0"/>
              <a:t>Warning message pops up in the below 3 cases, </a:t>
            </a:r>
          </a:p>
          <a:p>
            <a:pPr marL="0" indent="0">
              <a:buNone/>
            </a:pPr>
            <a:r>
              <a:rPr lang="en-US" sz="1900" dirty="0"/>
              <a:t>               </a:t>
            </a:r>
            <a:r>
              <a:rPr lang="en-US" sz="1900" dirty="0">
                <a:sym typeface="Wingdings" panose="05000000000000000000" pitchFamily="2" charset="2"/>
              </a:rPr>
              <a:t> </a:t>
            </a:r>
            <a:r>
              <a:rPr lang="en-US" sz="1900" dirty="0"/>
              <a:t>When the insulin level in the reservoir reaches the threshold. </a:t>
            </a:r>
          </a:p>
          <a:p>
            <a:pPr marL="0" indent="0">
              <a:buNone/>
            </a:pPr>
            <a:r>
              <a:rPr lang="en-US" sz="1900" dirty="0"/>
              <a:t>               </a:t>
            </a:r>
            <a:r>
              <a:rPr lang="en-US" sz="1900" dirty="0">
                <a:sym typeface="Wingdings" panose="05000000000000000000" pitchFamily="2" charset="2"/>
              </a:rPr>
              <a:t> </a:t>
            </a:r>
            <a:r>
              <a:rPr lang="en-US" sz="1900" dirty="0"/>
              <a:t>When the glucagon level in the reservoir reaches the threshold. </a:t>
            </a:r>
          </a:p>
          <a:p>
            <a:pPr marL="0" indent="0">
              <a:buNone/>
            </a:pPr>
            <a:r>
              <a:rPr lang="en-US" sz="1900" dirty="0"/>
              <a:t>               </a:t>
            </a:r>
            <a:r>
              <a:rPr lang="en-US" sz="1900" dirty="0">
                <a:sym typeface="Wingdings" panose="05000000000000000000" pitchFamily="2" charset="2"/>
              </a:rPr>
              <a:t></a:t>
            </a:r>
            <a:r>
              <a:rPr lang="en-US" sz="1900" dirty="0"/>
              <a:t> When the battery goes below a certain limit. </a:t>
            </a:r>
          </a:p>
          <a:p>
            <a:pPr marL="0" indent="0">
              <a:buNone/>
            </a:pPr>
            <a:r>
              <a:rPr lang="en-US" sz="1900" dirty="0"/>
              <a:t>        • Only authorized person can access the system considering the safety of the patient. </a:t>
            </a:r>
          </a:p>
          <a:p>
            <a:pPr marL="0" indent="0">
              <a:buNone/>
            </a:pPr>
            <a:r>
              <a:rPr lang="en-US" sz="1900" dirty="0"/>
              <a:t>The range of the Blood Sugar Level (BGL): </a:t>
            </a:r>
          </a:p>
          <a:p>
            <a:pPr marL="0" indent="0">
              <a:buNone/>
            </a:pPr>
            <a:r>
              <a:rPr lang="en-US" sz="1900" dirty="0"/>
              <a:t>              • </a:t>
            </a:r>
            <a:r>
              <a:rPr lang="en-US" sz="1900" b="1" dirty="0"/>
              <a:t>Unsafe: </a:t>
            </a:r>
            <a:r>
              <a:rPr lang="en-US" sz="1900" dirty="0"/>
              <a:t>BGL &lt; 70 mg/</a:t>
            </a:r>
            <a:r>
              <a:rPr lang="en-US" sz="1900" dirty="0" err="1"/>
              <a:t>dL</a:t>
            </a:r>
            <a:r>
              <a:rPr lang="en-US" sz="1900" dirty="0"/>
              <a:t>, Glucagon is injected. </a:t>
            </a:r>
          </a:p>
          <a:p>
            <a:pPr marL="0" indent="0">
              <a:buNone/>
            </a:pPr>
            <a:r>
              <a:rPr lang="en-US" sz="1900" dirty="0"/>
              <a:t>              • </a:t>
            </a:r>
            <a:r>
              <a:rPr lang="en-US" sz="1900" b="1" dirty="0"/>
              <a:t>Safe: </a:t>
            </a:r>
            <a:r>
              <a:rPr lang="en-US" sz="1900" dirty="0"/>
              <a:t>BGL between 70-120 mg/</a:t>
            </a:r>
            <a:r>
              <a:rPr lang="en-US" sz="1900" dirty="0" err="1"/>
              <a:t>dL</a:t>
            </a:r>
            <a:r>
              <a:rPr lang="en-US" sz="1900" dirty="0"/>
              <a:t>. </a:t>
            </a:r>
          </a:p>
          <a:p>
            <a:pPr marL="0" indent="0">
              <a:buNone/>
            </a:pPr>
            <a:r>
              <a:rPr lang="en-US" sz="1900" dirty="0"/>
              <a:t>              • </a:t>
            </a:r>
            <a:r>
              <a:rPr lang="en-US" sz="1900" b="1" dirty="0"/>
              <a:t>Unsafe: </a:t>
            </a:r>
            <a:r>
              <a:rPr lang="en-US" sz="1900" dirty="0"/>
              <a:t>BGL &gt; 120 mg/</a:t>
            </a:r>
            <a:r>
              <a:rPr lang="en-US" sz="1900" dirty="0" err="1"/>
              <a:t>dL</a:t>
            </a:r>
            <a:r>
              <a:rPr lang="en-US" sz="1900" dirty="0"/>
              <a:t> , Insulin is injected.</a:t>
            </a:r>
            <a:endParaRPr lang="en-GB" sz="1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84DBB-7661-4970-A258-B68211AB1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278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8787-CB20-482B-8EEE-BD6EE4643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1388303"/>
            <a:ext cx="10515600" cy="4351338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b="1" dirty="0"/>
              <a:t>Graphical User Interface Requirements </a:t>
            </a:r>
          </a:p>
          <a:p>
            <a:pPr marL="0" indent="0">
              <a:buNone/>
            </a:pPr>
            <a:r>
              <a:rPr lang="en-US" sz="1900" dirty="0"/>
              <a:t>           • A power button will be displayed. </a:t>
            </a:r>
          </a:p>
          <a:p>
            <a:pPr marL="0" indent="0">
              <a:buNone/>
            </a:pPr>
            <a:r>
              <a:rPr lang="en-US" sz="1900" dirty="0"/>
              <a:t>           • Display of battery level and Time. </a:t>
            </a:r>
          </a:p>
          <a:p>
            <a:pPr marL="0" indent="0">
              <a:buNone/>
            </a:pPr>
            <a:r>
              <a:rPr lang="en-US" sz="1900" dirty="0"/>
              <a:t>           • Patient screen, Doctor screen. </a:t>
            </a:r>
          </a:p>
          <a:p>
            <a:pPr marL="0" indent="0">
              <a:buNone/>
            </a:pPr>
            <a:r>
              <a:rPr lang="en-US" sz="1900" dirty="0"/>
              <a:t>           • Insulin and Glucagon level indicator. </a:t>
            </a:r>
          </a:p>
          <a:p>
            <a:pPr marL="0" indent="0">
              <a:buNone/>
            </a:pPr>
            <a:r>
              <a:rPr lang="en-US" sz="1900" dirty="0"/>
              <a:t>           • Message screen for alerts. </a:t>
            </a:r>
            <a:endParaRPr lang="en-GB" sz="1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C640C-E5BF-4FBE-8B78-563DFB04F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21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13F0-C6ED-4790-A058-B61D237C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C0AB-A6CA-45D8-8D4E-A58E7059B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B60EA-3909-4557-86B7-5D8C1828D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237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</TotalTime>
  <Words>647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Insulin/Glucagon Simulator</vt:lpstr>
      <vt:lpstr>PowerPoint Presentation</vt:lpstr>
      <vt:lpstr>Introduction</vt:lpstr>
      <vt:lpstr>PowerPoint Presentation</vt:lpstr>
      <vt:lpstr>PowerPoint Presentation</vt:lpstr>
      <vt:lpstr>Requirement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Desigining</vt:lpstr>
      <vt:lpstr>Sequence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Kalaichelvi Rajendran</cp:lastModifiedBy>
  <cp:revision>66</cp:revision>
  <dcterms:created xsi:type="dcterms:W3CDTF">2018-01-29T17:26:29Z</dcterms:created>
  <dcterms:modified xsi:type="dcterms:W3CDTF">2018-02-06T11:12:54Z</dcterms:modified>
</cp:coreProperties>
</file>