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9" r:id="rId9"/>
    <p:sldId id="295" r:id="rId10"/>
    <p:sldId id="270" r:id="rId11"/>
    <p:sldId id="273" r:id="rId12"/>
    <p:sldId id="275" r:id="rId13"/>
    <p:sldId id="277" r:id="rId14"/>
    <p:sldId id="278" r:id="rId15"/>
    <p:sldId id="284" r:id="rId16"/>
    <p:sldId id="285" r:id="rId17"/>
    <p:sldId id="288" r:id="rId18"/>
    <p:sldId id="289" r:id="rId19"/>
    <p:sldId id="296" r:id="rId20"/>
    <p:sldId id="292" r:id="rId21"/>
    <p:sldId id="297" r:id="rId22"/>
    <p:sldId id="293" r:id="rId23"/>
    <p:sldId id="29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9719E-A401-44C0-B81C-C2AB9BD8E446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76EDF-EE85-4534-9DDB-96B8BF59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0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76EDF-EE85-4534-9DDB-96B8BF599F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24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76EDF-EE85-4534-9DDB-96B8BF599FC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68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76EDF-EE85-4534-9DDB-96B8BF599FC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9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4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8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820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45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10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731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46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6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7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0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0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1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8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34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94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6D87C6-7D92-49A9-B704-BF76E2403454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81B8F-03E6-4546-9DB9-3C48743FC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39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" TargetMode="External"/><Relationship Id="rId3" Type="http://schemas.openxmlformats.org/officeDocument/2006/relationships/hyperlink" Target="http://www.edureka.co/" TargetMode="External"/><Relationship Id="rId7" Type="http://schemas.openxmlformats.org/officeDocument/2006/relationships/hyperlink" Target="http://www.slideshare.net/" TargetMode="External"/><Relationship Id="rId2" Type="http://schemas.openxmlformats.org/officeDocument/2006/relationships/hyperlink" Target="http://www.hadoop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ortonworks.com/" TargetMode="External"/><Relationship Id="rId5" Type="http://schemas.openxmlformats.org/officeDocument/2006/relationships/hyperlink" Target="http://www.tutorialspoint.com/" TargetMode="External"/><Relationship Id="rId4" Type="http://schemas.openxmlformats.org/officeDocument/2006/relationships/hyperlink" Target="http://www.data-flair.training/" TargetMode="External"/><Relationship Id="rId9" Type="http://schemas.openxmlformats.org/officeDocument/2006/relationships/hyperlink" Target="http://www.youtube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56656" y="444533"/>
            <a:ext cx="8867503" cy="6413467"/>
          </a:xfrm>
        </p:spPr>
        <p:txBody>
          <a:bodyPr>
            <a:normAutofit lnSpcReduction="10000"/>
          </a:bodyPr>
          <a:lstStyle/>
          <a:p>
            <a:pPr algn="r"/>
            <a:endParaRPr lang="en-IN" dirty="0" smtClean="0"/>
          </a:p>
          <a:p>
            <a:pPr algn="r"/>
            <a:endParaRPr lang="en-IN" dirty="0"/>
          </a:p>
          <a:p>
            <a:pPr algn="r"/>
            <a:endParaRPr lang="en-IN" dirty="0" smtClean="0"/>
          </a:p>
          <a:p>
            <a:pPr algn="r"/>
            <a:endParaRPr lang="en-IN" dirty="0" smtClean="0"/>
          </a:p>
          <a:p>
            <a:pPr algn="r"/>
            <a:endParaRPr lang="en-IN" dirty="0"/>
          </a:p>
          <a:p>
            <a:pPr algn="r"/>
            <a:endParaRPr lang="en-IN" dirty="0" smtClean="0"/>
          </a:p>
          <a:p>
            <a:pPr algn="r"/>
            <a:endParaRPr lang="en-IN" dirty="0"/>
          </a:p>
          <a:p>
            <a:pPr algn="r"/>
            <a:endParaRPr lang="en-IN" dirty="0" smtClean="0"/>
          </a:p>
          <a:p>
            <a:pPr algn="r"/>
            <a:endParaRPr lang="en-IN" dirty="0"/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marL="0" indent="0" algn="r">
              <a:buNone/>
            </a:pP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Kalaikko S </a:t>
            </a:r>
            <a:r>
              <a:rPr lang="en-I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I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algn="r"/>
            <a:endParaRPr lang="en-IN" dirty="0" smtClean="0"/>
          </a:p>
          <a:p>
            <a:pPr algn="r"/>
            <a:endParaRPr lang="en-IN" dirty="0"/>
          </a:p>
          <a:p>
            <a:pPr algn="r"/>
            <a:endParaRPr lang="en-IN" dirty="0" smtClean="0"/>
          </a:p>
          <a:p>
            <a:pPr algn="r"/>
            <a:endParaRPr lang="en-IN" dirty="0"/>
          </a:p>
          <a:p>
            <a:pPr algn="r"/>
            <a:endParaRPr lang="en-IN" dirty="0" smtClean="0"/>
          </a:p>
          <a:p>
            <a:pPr algn="r"/>
            <a:endParaRPr lang="en-IN" dirty="0"/>
          </a:p>
          <a:p>
            <a:pPr algn="r"/>
            <a:endParaRPr lang="en-IN" dirty="0" smtClean="0"/>
          </a:p>
          <a:p>
            <a:pPr algn="r"/>
            <a:endParaRPr lang="en-IN" dirty="0"/>
          </a:p>
          <a:p>
            <a:pPr algn="r"/>
            <a:endParaRPr lang="en-IN" dirty="0" smtClean="0"/>
          </a:p>
          <a:p>
            <a:pPr algn="r"/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490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964"/>
          </a:xfrm>
        </p:spPr>
        <p:txBody>
          <a:bodyPr/>
          <a:lstStyle/>
          <a:p>
            <a:pPr algn="ctr"/>
            <a:r>
              <a:rPr lang="en-IN" b="1" dirty="0" smtClean="0"/>
              <a:t>HDFS</a:t>
            </a:r>
            <a:endParaRPr lang="en-IN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8115"/>
            <a:ext cx="9239173" cy="4843348"/>
          </a:xfrm>
        </p:spPr>
      </p:pic>
    </p:spTree>
    <p:extLst>
      <p:ext uri="{BB962C8B-B14F-4D97-AF65-F5344CB8AC3E}">
        <p14:creationId xmlns:p14="http://schemas.microsoft.com/office/powerpoint/2010/main" val="29318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9381"/>
            <a:ext cx="8743757" cy="6483927"/>
          </a:xfrm>
        </p:spPr>
        <p:txBody>
          <a:bodyPr/>
          <a:lstStyle/>
          <a:p>
            <a:pPr algn="just"/>
            <a:r>
              <a:rPr lang="en-IN" sz="1600" b="1" dirty="0" smtClean="0"/>
              <a:t>High Availability </a:t>
            </a:r>
            <a:r>
              <a:rPr lang="en-IN" sz="1600" b="1" dirty="0"/>
              <a:t>I</a:t>
            </a:r>
            <a:r>
              <a:rPr lang="en-IN" sz="1600" b="1" dirty="0" smtClean="0"/>
              <a:t>n Hadoop:</a:t>
            </a:r>
          </a:p>
          <a:p>
            <a:pPr lvl="1" algn="just"/>
            <a:r>
              <a:rPr lang="en-US" sz="1600" dirty="0"/>
              <a:t>Hadoop 2.0 </a:t>
            </a:r>
            <a:r>
              <a:rPr lang="en-US" sz="1600" dirty="0" smtClean="0"/>
              <a:t>overcomes SPOF(Single Point Of Failure) </a:t>
            </a:r>
            <a:r>
              <a:rPr lang="en-US" sz="1600" dirty="0"/>
              <a:t>by providing support for multiple </a:t>
            </a:r>
            <a:r>
              <a:rPr lang="en-US" sz="1600" dirty="0" err="1"/>
              <a:t>NameNodes</a:t>
            </a:r>
            <a:r>
              <a:rPr lang="en-US" sz="1600" dirty="0" smtClean="0"/>
              <a:t>.</a:t>
            </a:r>
          </a:p>
          <a:p>
            <a:pPr lvl="1" algn="just"/>
            <a:r>
              <a:rPr lang="en-US" sz="1600" dirty="0" smtClean="0"/>
              <a:t>Introduces </a:t>
            </a:r>
            <a:r>
              <a:rPr lang="en-US" sz="1600" dirty="0"/>
              <a:t>Hadoop 2.0 High Availability feature that brings in an extra NameNode (Passive Standby NameNode) to the Hadoop </a:t>
            </a:r>
            <a:r>
              <a:rPr lang="en-US" sz="1600" dirty="0" smtClean="0"/>
              <a:t>Architecture.</a:t>
            </a:r>
          </a:p>
          <a:p>
            <a:pPr lvl="1" algn="just"/>
            <a:r>
              <a:rPr lang="en-US" sz="1600" dirty="0" smtClean="0"/>
              <a:t>One </a:t>
            </a:r>
            <a:r>
              <a:rPr lang="en-US" sz="1600" dirty="0"/>
              <a:t>in active configuration and the other is the Standby Node in passive configuration.</a:t>
            </a:r>
            <a:endParaRPr lang="en-IN" sz="1600" b="1" dirty="0" smtClean="0"/>
          </a:p>
          <a:p>
            <a:pPr lvl="1" algn="just"/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7" y="2742106"/>
            <a:ext cx="7380515" cy="36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58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YARN(Yet Another Resource Negotiator) 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366353"/>
            <a:ext cx="8088807" cy="5006738"/>
          </a:xfrm>
        </p:spPr>
      </p:pic>
    </p:spTree>
    <p:extLst>
      <p:ext uri="{BB962C8B-B14F-4D97-AF65-F5344CB8AC3E}">
        <p14:creationId xmlns:p14="http://schemas.microsoft.com/office/powerpoint/2010/main" val="25792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435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01782"/>
            <a:ext cx="8596668" cy="651164"/>
          </a:xfrm>
        </p:spPr>
        <p:txBody>
          <a:bodyPr/>
          <a:lstStyle/>
          <a:p>
            <a:pPr algn="ctr"/>
            <a:r>
              <a:rPr lang="en-IN" b="1" dirty="0" err="1" smtClean="0"/>
              <a:t>MapReduce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60764"/>
            <a:ext cx="8910011" cy="5486399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Software </a:t>
            </a:r>
            <a:r>
              <a:rPr lang="en-US" sz="1600" dirty="0"/>
              <a:t>framework for easily writing applications which process vast amounts of data </a:t>
            </a:r>
            <a:r>
              <a:rPr lang="en-US" sz="1600" dirty="0" smtClean="0"/>
              <a:t>in-parallel </a:t>
            </a:r>
            <a:r>
              <a:rPr lang="en-US" sz="1600" dirty="0"/>
              <a:t>on large </a:t>
            </a:r>
            <a:r>
              <a:rPr lang="en-US" sz="1600" dirty="0" smtClean="0"/>
              <a:t>clusters </a:t>
            </a:r>
            <a:r>
              <a:rPr lang="en-US" sz="1600" dirty="0"/>
              <a:t>of commodity hardware in a reliable, fault-tolerant manner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/>
              <a:t>Work (complete job) which is submitted by the user to master is divided into small works (tasks) and assigned to slaves</a:t>
            </a:r>
            <a:r>
              <a:rPr lang="en-US" sz="1600" dirty="0" smtClean="0"/>
              <a:t>.</a:t>
            </a:r>
          </a:p>
          <a:p>
            <a:pPr algn="just"/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689945"/>
            <a:ext cx="6479177" cy="41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561"/>
            <a:ext cx="12192000" cy="6843692"/>
          </a:xfrm>
        </p:spPr>
      </p:pic>
    </p:spTree>
    <p:extLst>
      <p:ext uri="{BB962C8B-B14F-4D97-AF65-F5344CB8AC3E}">
        <p14:creationId xmlns:p14="http://schemas.microsoft.com/office/powerpoint/2010/main" val="659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7819"/>
            <a:ext cx="8596668" cy="706581"/>
          </a:xfrm>
        </p:spPr>
        <p:txBody>
          <a:bodyPr/>
          <a:lstStyle/>
          <a:p>
            <a:pPr algn="ctr"/>
            <a:r>
              <a:rPr lang="en-IN" b="1" u="sng" dirty="0" smtClean="0"/>
              <a:t>Hive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5235"/>
            <a:ext cx="8596668" cy="5458692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D</a:t>
            </a:r>
            <a:r>
              <a:rPr lang="en-US" sz="1600" dirty="0" smtClean="0"/>
              <a:t>ata </a:t>
            </a:r>
            <a:r>
              <a:rPr lang="en-US" sz="1600" dirty="0"/>
              <a:t>warehouse infrastructure tool to process structured data in Hadoop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Platform </a:t>
            </a:r>
            <a:r>
              <a:rPr lang="en-US" sz="1600" dirty="0"/>
              <a:t>used to develop SQL type </a:t>
            </a:r>
            <a:r>
              <a:rPr lang="en-US" sz="1600" dirty="0" smtClean="0"/>
              <a:t>scripts called </a:t>
            </a:r>
            <a:r>
              <a:rPr lang="en-US" sz="1600" dirty="0" err="1" smtClean="0"/>
              <a:t>HiveQL</a:t>
            </a:r>
            <a:r>
              <a:rPr lang="en-US" sz="1600" dirty="0" smtClean="0"/>
              <a:t> or HQL </a:t>
            </a:r>
            <a:r>
              <a:rPr lang="en-US" sz="1600" dirty="0"/>
              <a:t>to do </a:t>
            </a:r>
            <a:r>
              <a:rPr lang="en-US" sz="1600" dirty="0" err="1"/>
              <a:t>MapReduce</a:t>
            </a:r>
            <a:r>
              <a:rPr lang="en-US" sz="1600" dirty="0"/>
              <a:t> operations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Not a relational database.</a:t>
            </a:r>
          </a:p>
          <a:p>
            <a:pPr algn="just"/>
            <a:r>
              <a:rPr lang="en-IN" sz="1600" dirty="0"/>
              <a:t>D</a:t>
            </a:r>
            <a:r>
              <a:rPr lang="en-IN" sz="1600" dirty="0" smtClean="0"/>
              <a:t>esigned </a:t>
            </a:r>
            <a:r>
              <a:rPr lang="en-IN" sz="1600" dirty="0"/>
              <a:t>for </a:t>
            </a:r>
            <a:r>
              <a:rPr lang="en-IN" sz="1600" dirty="0" smtClean="0"/>
              <a:t>OLAP – Online Analytical Processing.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2" y="3046562"/>
            <a:ext cx="6681354" cy="333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184" y="2924694"/>
            <a:ext cx="3231188" cy="2908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5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5124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8653"/>
            <a:ext cx="8596668" cy="69272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/>
              <a:t>Pig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7019"/>
            <a:ext cx="7957215" cy="48775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dirty="0" smtClean="0"/>
              <a:t>Tool/platform to </a:t>
            </a:r>
            <a:r>
              <a:rPr lang="en-US" sz="1600" dirty="0"/>
              <a:t>analyze larger sets of data representing them as data flows. </a:t>
            </a:r>
            <a:r>
              <a:rPr lang="en-US" sz="1600" dirty="0" smtClean="0"/>
              <a:t>Pig </a:t>
            </a:r>
            <a:r>
              <a:rPr lang="en-US" sz="1600" dirty="0"/>
              <a:t>is generally used with </a:t>
            </a:r>
            <a:r>
              <a:rPr lang="en-US" sz="1600" dirty="0" smtClean="0"/>
              <a:t>Hadoop</a:t>
            </a:r>
            <a:r>
              <a:rPr lang="en-US" sz="1600" b="1" dirty="0" smtClean="0"/>
              <a:t>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Programmers </a:t>
            </a:r>
            <a:r>
              <a:rPr lang="en-US" sz="1600" dirty="0"/>
              <a:t>need to write scripts using Pig Latin language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Pig </a:t>
            </a:r>
            <a:r>
              <a:rPr lang="en-US" sz="1600" dirty="0"/>
              <a:t>Latin is similar to SQL and it is easy to write a Pig </a:t>
            </a:r>
            <a:r>
              <a:rPr lang="en-US" sz="1600" dirty="0" smtClean="0"/>
              <a:t>script.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Pig </a:t>
            </a:r>
            <a:r>
              <a:rPr lang="en-US" sz="1600" dirty="0"/>
              <a:t>provides the facility to create User-defined</a:t>
            </a:r>
            <a:r>
              <a:rPr lang="en-US" sz="1600" b="1" dirty="0"/>
              <a:t> </a:t>
            </a:r>
            <a:r>
              <a:rPr lang="en-US" sz="1600" dirty="0" smtClean="0"/>
              <a:t>Functions</a:t>
            </a:r>
            <a:r>
              <a:rPr lang="en-US" sz="1600" b="1" dirty="0" smtClean="0"/>
              <a:t> </a:t>
            </a:r>
            <a:r>
              <a:rPr lang="en-US" sz="1600" dirty="0" smtClean="0"/>
              <a:t>in </a:t>
            </a:r>
            <a:r>
              <a:rPr lang="en-US" sz="1600" dirty="0"/>
              <a:t>other programming languages such as Java and invoke or embed them in Pig Scripts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Apache </a:t>
            </a:r>
            <a:r>
              <a:rPr lang="en-US" sz="1600" dirty="0"/>
              <a:t>Pig analyzes all kinds of data, both structured as well as unstructured. It stores the results in HDFS</a:t>
            </a:r>
            <a:r>
              <a:rPr lang="en-US" sz="1600" dirty="0" smtClean="0"/>
              <a:t>. Provides </a:t>
            </a:r>
            <a:r>
              <a:rPr lang="en-US" sz="1600" dirty="0"/>
              <a:t>operators to perform ETL (Extract, Transform, and Load) functions.</a:t>
            </a:r>
          </a:p>
          <a:p>
            <a:pPr marL="0" indent="0" algn="just">
              <a:buNone/>
            </a:pPr>
            <a:r>
              <a:rPr lang="en-US" sz="1600" dirty="0"/>
              <a:t> 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49" y="1155071"/>
            <a:ext cx="2867025" cy="3419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1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274170"/>
              </p:ext>
            </p:extLst>
          </p:nvPr>
        </p:nvGraphicFramePr>
        <p:xfrm>
          <a:off x="-3" y="0"/>
          <a:ext cx="12192002" cy="6857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1408756995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988640594"/>
                    </a:ext>
                  </a:extLst>
                </a:gridCol>
              </a:tblGrid>
              <a:tr h="5493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PIG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63437"/>
                  </a:ext>
                </a:extLst>
              </a:tr>
              <a:tr h="901239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Hadoop</a:t>
                      </a:r>
                      <a:r>
                        <a:rPr lang="en-IN" sz="1800" b="1" baseline="0" dirty="0" smtClean="0">
                          <a:solidFill>
                            <a:schemeClr val="bg1"/>
                          </a:solidFill>
                        </a:rPr>
                        <a:t> should start to run hive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Not required to start Hadoop,</a:t>
                      </a:r>
                      <a:r>
                        <a:rPr lang="en-IN" sz="1800" b="1" baseline="0" dirty="0" smtClean="0">
                          <a:solidFill>
                            <a:schemeClr val="bg1"/>
                          </a:solidFill>
                        </a:rPr>
                        <a:t> can run standalone mode or cluster mode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52371"/>
                  </a:ext>
                </a:extLst>
              </a:tr>
              <a:tr h="901239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Supports</a:t>
                      </a:r>
                      <a:r>
                        <a:rPr lang="en-IN" sz="1800" b="1" baseline="0" dirty="0" smtClean="0">
                          <a:solidFill>
                            <a:schemeClr val="bg1"/>
                          </a:solidFill>
                        </a:rPr>
                        <a:t> only Structured data 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Process both</a:t>
                      </a:r>
                      <a:r>
                        <a:rPr lang="en-IN" sz="1800" b="1" baseline="0" dirty="0" smtClean="0">
                          <a:solidFill>
                            <a:schemeClr val="bg1"/>
                          </a:solidFill>
                        </a:rPr>
                        <a:t> structured and unstructured data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54713"/>
                  </a:ext>
                </a:extLst>
              </a:tr>
              <a:tr h="901239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Stores metadata in databases like </a:t>
                      </a:r>
                      <a:r>
                        <a:rPr lang="en-IN" sz="1800" b="1" dirty="0" err="1" smtClean="0">
                          <a:solidFill>
                            <a:schemeClr val="bg1"/>
                          </a:solidFill>
                        </a:rPr>
                        <a:t>darby</a:t>
                      </a:r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(by</a:t>
                      </a:r>
                      <a:r>
                        <a:rPr lang="en-IN" sz="1800" b="1" baseline="0" dirty="0" smtClean="0">
                          <a:solidFill>
                            <a:schemeClr val="bg1"/>
                          </a:solidFill>
                        </a:rPr>
                        <a:t> default), </a:t>
                      </a:r>
                      <a:r>
                        <a:rPr lang="en-IN" sz="1800" b="1" baseline="0" dirty="0" err="1" smtClean="0">
                          <a:solidFill>
                            <a:schemeClr val="bg1"/>
                          </a:solidFill>
                        </a:rPr>
                        <a:t>mysql</a:t>
                      </a:r>
                      <a:r>
                        <a:rPr lang="en-IN" sz="1800" b="1" baseline="0" dirty="0" smtClean="0">
                          <a:solidFill>
                            <a:schemeClr val="bg1"/>
                          </a:solidFill>
                        </a:rPr>
                        <a:t>, oracle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No metadata support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35969"/>
                  </a:ext>
                </a:extLst>
              </a:tr>
              <a:tr h="901239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Separate query language called HQL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Use own language called Pig Latin 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01435"/>
                  </a:ext>
                </a:extLst>
              </a:tr>
              <a:tr h="901239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Execute quickly,</a:t>
                      </a:r>
                      <a:r>
                        <a:rPr lang="en-IN" sz="1800" b="1" baseline="0" dirty="0" smtClean="0">
                          <a:solidFill>
                            <a:schemeClr val="bg1"/>
                          </a:solidFill>
                        </a:rPr>
                        <a:t> but not load quickly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Loads data</a:t>
                      </a:r>
                      <a:r>
                        <a:rPr lang="en-IN" sz="1800" b="1" baseline="0" dirty="0" smtClean="0">
                          <a:solidFill>
                            <a:schemeClr val="bg1"/>
                          </a:solidFill>
                        </a:rPr>
                        <a:t> effectively and quickly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608998"/>
                  </a:ext>
                </a:extLst>
              </a:tr>
              <a:tr h="901239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Configure Hive in cluster, </a:t>
                      </a:r>
                      <a:r>
                        <a:rPr lang="en-IN" sz="1800" b="1" dirty="0" err="1" smtClean="0">
                          <a:solidFill>
                            <a:schemeClr val="bg1"/>
                          </a:solidFill>
                        </a:rPr>
                        <a:t>Pesudo</a:t>
                      </a:r>
                      <a:r>
                        <a:rPr lang="en-IN" sz="1800" b="1" baseline="0" dirty="0" smtClean="0">
                          <a:solidFill>
                            <a:schemeClr val="bg1"/>
                          </a:solidFill>
                        </a:rPr>
                        <a:t> mode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Installed based on shell interaction, not</a:t>
                      </a:r>
                      <a:r>
                        <a:rPr lang="en-IN" sz="1800" b="1" baseline="0" dirty="0" smtClean="0">
                          <a:solidFill>
                            <a:schemeClr val="bg1"/>
                          </a:solidFill>
                        </a:rPr>
                        <a:t> required any configuration, just extract tar file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50146"/>
                  </a:ext>
                </a:extLst>
              </a:tr>
              <a:tr h="901239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For limited joins and filters go ahead with HIVE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Recommended for</a:t>
                      </a:r>
                      <a:r>
                        <a:rPr lang="en-IN" sz="1800" b="1" baseline="0" dirty="0" smtClean="0">
                          <a:solidFill>
                            <a:schemeClr val="bg1"/>
                          </a:solidFill>
                        </a:rPr>
                        <a:t> huge number of joins and filters.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68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579"/>
            <a:ext cx="8707582" cy="67396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+mn-lt"/>
              </a:rPr>
              <a:t>CONTENTS</a:t>
            </a:r>
            <a:endParaRPr lang="en-IN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707582" cy="5375564"/>
          </a:xfrm>
        </p:spPr>
        <p:txBody>
          <a:bodyPr>
            <a:normAutofit lnSpcReduction="10000"/>
          </a:bodyPr>
          <a:lstStyle/>
          <a:p>
            <a:r>
              <a:rPr lang="en-IN" sz="1800" dirty="0" smtClean="0"/>
              <a:t>What is Big Data?</a:t>
            </a:r>
          </a:p>
          <a:p>
            <a:r>
              <a:rPr lang="en-IN" sz="1800" dirty="0" smtClean="0"/>
              <a:t>5Vs </a:t>
            </a:r>
          </a:p>
          <a:p>
            <a:r>
              <a:rPr lang="en-IN" sz="1800" dirty="0" smtClean="0"/>
              <a:t>Hadoop </a:t>
            </a:r>
          </a:p>
          <a:p>
            <a:r>
              <a:rPr lang="en-IN" dirty="0" smtClean="0"/>
              <a:t>Why Hadoop is useful?</a:t>
            </a:r>
            <a:r>
              <a:rPr lang="en-IN" sz="1800" dirty="0" smtClean="0"/>
              <a:t> </a:t>
            </a:r>
          </a:p>
          <a:p>
            <a:r>
              <a:rPr lang="en-IN" sz="1800" dirty="0" smtClean="0"/>
              <a:t>Hadoop vs RDBMS</a:t>
            </a:r>
          </a:p>
          <a:p>
            <a:r>
              <a:rPr lang="en-IN" sz="1800" dirty="0" smtClean="0"/>
              <a:t>HDFS Architecture</a:t>
            </a:r>
          </a:p>
          <a:p>
            <a:r>
              <a:rPr lang="en-IN" sz="1800" dirty="0" smtClean="0"/>
              <a:t>YARN Architecture</a:t>
            </a:r>
          </a:p>
          <a:p>
            <a:r>
              <a:rPr lang="en-IN" dirty="0" smtClean="0"/>
              <a:t>MapReduce</a:t>
            </a:r>
          </a:p>
          <a:p>
            <a:r>
              <a:rPr lang="en-IN" dirty="0" smtClean="0"/>
              <a:t>Hive</a:t>
            </a:r>
          </a:p>
          <a:p>
            <a:r>
              <a:rPr lang="en-IN" dirty="0" smtClean="0"/>
              <a:t>Pig</a:t>
            </a:r>
          </a:p>
          <a:p>
            <a:r>
              <a:rPr lang="en-IN" dirty="0" smtClean="0"/>
              <a:t>Pig vs Hive</a:t>
            </a:r>
          </a:p>
          <a:p>
            <a:r>
              <a:rPr lang="en-IN" dirty="0" smtClean="0"/>
              <a:t>Sqoop</a:t>
            </a:r>
          </a:p>
          <a:p>
            <a:r>
              <a:rPr lang="en-IN" dirty="0" smtClean="0"/>
              <a:t>Reference</a:t>
            </a:r>
            <a:endParaRPr lang="en-IN" dirty="0"/>
          </a:p>
          <a:p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19315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1782"/>
            <a:ext cx="8596668" cy="748145"/>
          </a:xfrm>
        </p:spPr>
        <p:txBody>
          <a:bodyPr/>
          <a:lstStyle/>
          <a:p>
            <a:pPr algn="ctr"/>
            <a:r>
              <a:rPr lang="en-IN" b="1" u="sng" dirty="0" smtClean="0"/>
              <a:t>Sqoop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6909"/>
            <a:ext cx="8596668" cy="4794453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>
                <a:solidFill>
                  <a:schemeClr val="tx2"/>
                </a:solidFill>
              </a:rPr>
              <a:t>Sqoop</a:t>
            </a:r>
            <a:r>
              <a:rPr lang="en-US" sz="1600" dirty="0">
                <a:solidFill>
                  <a:schemeClr val="tx2"/>
                </a:solidFill>
              </a:rPr>
              <a:t> is a tool designed to transfer data between Hadoop and relational database servers</a:t>
            </a:r>
            <a:r>
              <a:rPr lang="en-US" sz="1600" dirty="0" smtClean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sz="1600" dirty="0">
                <a:solidFill>
                  <a:schemeClr val="tx2"/>
                </a:solidFill>
              </a:rPr>
              <a:t>It is used to import data from relational databases such as MySQL, Oracle to Hadoop HDFS, and export from Hadoop file system to relational </a:t>
            </a:r>
            <a:r>
              <a:rPr lang="en-US" sz="1600" dirty="0" smtClean="0">
                <a:solidFill>
                  <a:schemeClr val="tx2"/>
                </a:solidFill>
              </a:rPr>
              <a:t>databases.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Each </a:t>
            </a:r>
            <a:r>
              <a:rPr lang="en-US" sz="1600" dirty="0">
                <a:solidFill>
                  <a:schemeClr val="tx2"/>
                </a:solidFill>
              </a:rPr>
              <a:t>row in a table is treated as a record in HDFS. All records are stored as text data in text files or as binary data in Avro and Sequence files</a:t>
            </a:r>
            <a:r>
              <a:rPr lang="en-US" sz="1600" dirty="0" smtClean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sz="1600" dirty="0">
                <a:solidFill>
                  <a:schemeClr val="tx2"/>
                </a:solidFill>
              </a:rPr>
              <a:t>The export tool exports a set of files from HDFS back to an RDBMS. </a:t>
            </a:r>
            <a:endParaRPr lang="en-IN" sz="16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18" y="3749312"/>
            <a:ext cx="5905500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5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PROJECT H1B Case study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H1B is an employment-based, non-immigrant visa category for temporary foreign workers in the United States. </a:t>
            </a:r>
            <a:r>
              <a:rPr lang="en-IN" dirty="0" smtClean="0"/>
              <a:t>For </a:t>
            </a:r>
            <a:r>
              <a:rPr lang="en-IN" dirty="0"/>
              <a:t>a foreign national to apply for H1B visa, an US employer must offer a job and petition for H1B visa with the US immigration department. This is the most common visa status applied for and held by international students once they complete college/ higher education (Masters, Ph.D.) and work in a full-time position. The data set has nearly 3 million records.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31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9091"/>
          </a:xfrm>
        </p:spPr>
        <p:txBody>
          <a:bodyPr/>
          <a:lstStyle/>
          <a:p>
            <a:pPr algn="ctr"/>
            <a:r>
              <a:rPr lang="en-IN" b="1" u="sng" dirty="0" smtClean="0"/>
              <a:t>Reference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/>
          <a:lstStyle/>
          <a:p>
            <a:r>
              <a:rPr lang="en-IN" dirty="0" smtClean="0">
                <a:solidFill>
                  <a:srgbClr val="B9B9B9"/>
                </a:solidFill>
                <a:hlinkClick r:id="rId2"/>
              </a:rPr>
              <a:t>www.hadoop.apache.org</a:t>
            </a:r>
            <a:endParaRPr lang="en-IN" dirty="0" smtClean="0">
              <a:solidFill>
                <a:srgbClr val="B9B9B9"/>
              </a:solidFill>
            </a:endParaRPr>
          </a:p>
          <a:p>
            <a:r>
              <a:rPr lang="en-IN" dirty="0" smtClean="0">
                <a:solidFill>
                  <a:srgbClr val="B9B9B9"/>
                </a:solidFill>
                <a:hlinkClick r:id="rId3"/>
              </a:rPr>
              <a:t>www.edureka.co</a:t>
            </a:r>
            <a:endParaRPr lang="en-IN" dirty="0" smtClean="0">
              <a:solidFill>
                <a:srgbClr val="B9B9B9"/>
              </a:solidFill>
            </a:endParaRPr>
          </a:p>
          <a:p>
            <a:r>
              <a:rPr lang="en-IN" dirty="0" smtClean="0">
                <a:solidFill>
                  <a:srgbClr val="B9B9B9"/>
                </a:solidFill>
                <a:hlinkClick r:id="rId4"/>
              </a:rPr>
              <a:t>www.data-flair.training</a:t>
            </a:r>
            <a:endParaRPr lang="en-IN" dirty="0" smtClean="0">
              <a:solidFill>
                <a:srgbClr val="B9B9B9"/>
              </a:solidFill>
            </a:endParaRPr>
          </a:p>
          <a:p>
            <a:r>
              <a:rPr lang="en-IN" dirty="0" smtClean="0">
                <a:solidFill>
                  <a:srgbClr val="B9B9B9"/>
                </a:solidFill>
                <a:hlinkClick r:id="rId5"/>
              </a:rPr>
              <a:t>www.tutorialspoint.com</a:t>
            </a:r>
            <a:endParaRPr lang="en-IN" dirty="0" smtClean="0">
              <a:solidFill>
                <a:srgbClr val="B9B9B9"/>
              </a:solidFill>
            </a:endParaRPr>
          </a:p>
          <a:p>
            <a:r>
              <a:rPr lang="en-IN" dirty="0" smtClean="0">
                <a:solidFill>
                  <a:srgbClr val="B9B9B9"/>
                </a:solidFill>
                <a:hlinkClick r:id="rId6"/>
              </a:rPr>
              <a:t>www.hortonworks.com</a:t>
            </a:r>
            <a:endParaRPr lang="en-IN" dirty="0" smtClean="0">
              <a:solidFill>
                <a:srgbClr val="B9B9B9"/>
              </a:solidFill>
            </a:endParaRPr>
          </a:p>
          <a:p>
            <a:r>
              <a:rPr lang="en-IN" dirty="0" smtClean="0">
                <a:solidFill>
                  <a:srgbClr val="B9B9B9"/>
                </a:solidFill>
                <a:hlinkClick r:id="rId7"/>
              </a:rPr>
              <a:t>www.slideshare.net</a:t>
            </a:r>
            <a:endParaRPr lang="en-IN" dirty="0" smtClean="0">
              <a:solidFill>
                <a:srgbClr val="B9B9B9"/>
              </a:solidFill>
            </a:endParaRPr>
          </a:p>
          <a:p>
            <a:r>
              <a:rPr lang="en-IN" dirty="0" smtClean="0">
                <a:solidFill>
                  <a:srgbClr val="B9B9B9"/>
                </a:solidFill>
                <a:hlinkClick r:id="rId8"/>
              </a:rPr>
              <a:t>www.google.com</a:t>
            </a:r>
            <a:endParaRPr lang="en-IN" dirty="0" smtClean="0">
              <a:solidFill>
                <a:srgbClr val="B9B9B9"/>
              </a:solidFill>
            </a:endParaRPr>
          </a:p>
          <a:p>
            <a:r>
              <a:rPr lang="en-IN" dirty="0" smtClean="0">
                <a:solidFill>
                  <a:srgbClr val="B9B9B9"/>
                </a:solidFill>
                <a:hlinkClick r:id="rId9"/>
              </a:rPr>
              <a:t>www.youtube.com</a:t>
            </a:r>
            <a:endParaRPr lang="en-IN" dirty="0" smtClean="0">
              <a:solidFill>
                <a:srgbClr val="B9B9B9"/>
              </a:solidFill>
            </a:endParaRPr>
          </a:p>
          <a:p>
            <a:endParaRPr lang="en-IN" dirty="0" smtClean="0">
              <a:solidFill>
                <a:srgbClr val="B9B9B9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9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dirty="0" smtClean="0"/>
              <a:t>THANK YOU</a:t>
            </a:r>
            <a:endParaRPr lang="en-IN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30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33509" cy="812511"/>
          </a:xfrm>
        </p:spPr>
        <p:txBody>
          <a:bodyPr/>
          <a:lstStyle/>
          <a:p>
            <a:pPr algn="ctr"/>
            <a:r>
              <a:rPr lang="en-IN" b="1" dirty="0" smtClean="0"/>
              <a:t>What is Big Data?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27018"/>
            <a:ext cx="8333508" cy="4918364"/>
          </a:xfrm>
        </p:spPr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Data </a:t>
            </a:r>
            <a:r>
              <a:rPr lang="en-US" sz="2000" dirty="0"/>
              <a:t>sets that are so voluminous and complex that traditional data processing application software are inadequate to deal with </a:t>
            </a:r>
            <a:r>
              <a:rPr lang="en-US" sz="2000" dirty="0" smtClean="0"/>
              <a:t>them.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Big Data is data whose scale, diversity and complexity require new architecture, techniques, algorithms and analytics to manage it and extract value and hidden knowledge from it. </a:t>
            </a:r>
          </a:p>
          <a:p>
            <a:pPr marL="0" indent="0" algn="just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281447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5Vs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IN" dirty="0" smtClean="0"/>
              <a:t>Volume</a:t>
            </a:r>
          </a:p>
          <a:p>
            <a:r>
              <a:rPr lang="en-IN" dirty="0" smtClean="0"/>
              <a:t>Velocity</a:t>
            </a:r>
          </a:p>
          <a:p>
            <a:r>
              <a:rPr lang="en-IN" dirty="0" smtClean="0"/>
              <a:t>Variety</a:t>
            </a:r>
          </a:p>
          <a:p>
            <a:r>
              <a:rPr lang="en-IN" dirty="0" smtClean="0"/>
              <a:t>Value</a:t>
            </a:r>
          </a:p>
          <a:p>
            <a:r>
              <a:rPr lang="en-IN" dirty="0" smtClean="0"/>
              <a:t>Veracity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09" y="1514763"/>
            <a:ext cx="5660792" cy="39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pPr algn="ctr"/>
            <a:r>
              <a:rPr lang="en-IN" b="1" dirty="0" smtClean="0"/>
              <a:t>Hadoop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71" y="1430637"/>
            <a:ext cx="9435560" cy="49951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3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18655"/>
            <a:ext cx="8596668" cy="6165272"/>
          </a:xfrm>
        </p:spPr>
        <p:txBody>
          <a:bodyPr>
            <a:normAutofit/>
          </a:bodyPr>
          <a:lstStyle/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Hadoop is not Big Data.</a:t>
            </a:r>
          </a:p>
          <a:p>
            <a:pPr algn="just"/>
            <a:r>
              <a:rPr lang="en-US" dirty="0"/>
              <a:t>Hadoop is not a </a:t>
            </a:r>
            <a:r>
              <a:rPr lang="en-US" dirty="0" smtClean="0"/>
              <a:t>database.</a:t>
            </a:r>
          </a:p>
          <a:p>
            <a:pPr algn="just"/>
            <a:r>
              <a:rPr lang="en-US" dirty="0" smtClean="0"/>
              <a:t>Hadoop </a:t>
            </a:r>
            <a:r>
              <a:rPr lang="en-US" dirty="0"/>
              <a:t>is a bunch of tools, it has many components. HDFS and </a:t>
            </a:r>
            <a:r>
              <a:rPr lang="en-US" dirty="0" smtClean="0"/>
              <a:t>MapReduce </a:t>
            </a:r>
            <a:r>
              <a:rPr lang="en-US" dirty="0"/>
              <a:t>are two core components of </a:t>
            </a:r>
            <a:r>
              <a:rPr lang="en-US" dirty="0" smtClean="0"/>
              <a:t>Hadoop.</a:t>
            </a:r>
          </a:p>
          <a:p>
            <a:pPr algn="just"/>
            <a:r>
              <a:rPr lang="en-IN" dirty="0" smtClean="0">
                <a:solidFill>
                  <a:schemeClr val="accent3"/>
                </a:solidFill>
              </a:rPr>
              <a:t>“Write once, read any number of times without changing the content of file”. </a:t>
            </a:r>
          </a:p>
          <a:p>
            <a:pPr algn="just"/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72" y="449580"/>
            <a:ext cx="3192618" cy="1196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54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pPr algn="ctr"/>
            <a:r>
              <a:rPr lang="en-IN" b="1" dirty="0" smtClean="0"/>
              <a:t>Why Hadoop is useful?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4619"/>
            <a:ext cx="8596668" cy="4766744"/>
          </a:xfrm>
        </p:spPr>
        <p:txBody>
          <a:bodyPr>
            <a:normAutofit/>
          </a:bodyPr>
          <a:lstStyle/>
          <a:p>
            <a:pPr algn="just"/>
            <a:endParaRPr lang="en-US" sz="2000" b="1" dirty="0" smtClean="0"/>
          </a:p>
          <a:p>
            <a:pPr algn="just"/>
            <a:endParaRPr lang="en-US" sz="1700" b="1" dirty="0" smtClean="0"/>
          </a:p>
          <a:p>
            <a:pPr algn="just"/>
            <a:r>
              <a:rPr lang="en-US" sz="1700" b="1" dirty="0" smtClean="0"/>
              <a:t>SCALABLE</a:t>
            </a:r>
          </a:p>
          <a:p>
            <a:pPr algn="just"/>
            <a:r>
              <a:rPr lang="en-US" sz="1700" b="1" dirty="0" smtClean="0"/>
              <a:t>ECONOMICAL</a:t>
            </a:r>
          </a:p>
          <a:p>
            <a:pPr algn="just"/>
            <a:r>
              <a:rPr lang="en-US" sz="1700" b="1" dirty="0" smtClean="0"/>
              <a:t>EFFICIENT</a:t>
            </a:r>
            <a:endParaRPr lang="en-US" sz="1900" b="1" dirty="0" smtClean="0"/>
          </a:p>
          <a:p>
            <a:pPr algn="just"/>
            <a:r>
              <a:rPr lang="en-US" sz="1700" b="1" dirty="0" smtClean="0"/>
              <a:t>RELIABLE</a:t>
            </a:r>
          </a:p>
          <a:p>
            <a:pPr algn="just"/>
            <a:r>
              <a:rPr lang="en-US" sz="1700" b="1" dirty="0" smtClean="0"/>
              <a:t>FREE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079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4691"/>
            <a:ext cx="8596668" cy="665018"/>
          </a:xfrm>
        </p:spPr>
        <p:txBody>
          <a:bodyPr/>
          <a:lstStyle/>
          <a:p>
            <a:pPr algn="ctr"/>
            <a:r>
              <a:rPr lang="en-IN" b="1" dirty="0" smtClean="0"/>
              <a:t>Hadoop vs RDBMS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9709"/>
            <a:ext cx="8596668" cy="6068291"/>
          </a:xfrm>
        </p:spPr>
        <p:txBody>
          <a:bodyPr>
            <a:normAutofit/>
          </a:bodyPr>
          <a:lstStyle/>
          <a:p>
            <a:pPr algn="just"/>
            <a:endParaRPr lang="en-IN" sz="1600" b="1" dirty="0" smtClean="0"/>
          </a:p>
          <a:p>
            <a:pPr marL="0" indent="0" algn="just">
              <a:buNone/>
            </a:pPr>
            <a:endParaRPr lang="en-IN" sz="1600" b="1" dirty="0" smtClean="0"/>
          </a:p>
          <a:p>
            <a:pPr algn="just"/>
            <a:r>
              <a:rPr lang="en-IN" sz="1600" b="1" dirty="0" smtClean="0"/>
              <a:t>Volume </a:t>
            </a:r>
            <a:r>
              <a:rPr lang="en-IN" sz="1600" b="1" dirty="0"/>
              <a:t>of </a:t>
            </a:r>
            <a:r>
              <a:rPr lang="en-IN" sz="1600" b="1" dirty="0" smtClean="0"/>
              <a:t>data</a:t>
            </a:r>
          </a:p>
          <a:p>
            <a:pPr algn="just"/>
            <a:r>
              <a:rPr lang="en-IN" sz="1600" b="1" dirty="0" smtClean="0"/>
              <a:t>Latency</a:t>
            </a:r>
          </a:p>
          <a:p>
            <a:pPr algn="just"/>
            <a:r>
              <a:rPr lang="en-IN" sz="1600" b="1" dirty="0" smtClean="0"/>
              <a:t>Throughput</a:t>
            </a:r>
            <a:r>
              <a:rPr lang="en-US" sz="1800" dirty="0"/>
              <a:t> </a:t>
            </a:r>
            <a:endParaRPr lang="en-IN" sz="1400" b="1" dirty="0" smtClean="0"/>
          </a:p>
          <a:p>
            <a:pPr algn="just"/>
            <a:r>
              <a:rPr lang="en-IN" sz="1600" b="1" dirty="0" smtClean="0"/>
              <a:t>Schema</a:t>
            </a:r>
          </a:p>
          <a:p>
            <a:pPr algn="just"/>
            <a:r>
              <a:rPr lang="en-IN" sz="1600" b="1" dirty="0" smtClean="0"/>
              <a:t>Variety </a:t>
            </a:r>
            <a:r>
              <a:rPr lang="en-IN" sz="1600" b="1" dirty="0"/>
              <a:t>of Data </a:t>
            </a:r>
            <a:r>
              <a:rPr lang="en-IN" sz="1600" b="1" dirty="0" smtClean="0"/>
              <a:t>Handling</a:t>
            </a:r>
          </a:p>
        </p:txBody>
      </p:sp>
    </p:spTree>
    <p:extLst>
      <p:ext uri="{BB962C8B-B14F-4D97-AF65-F5344CB8AC3E}">
        <p14:creationId xmlns:p14="http://schemas.microsoft.com/office/powerpoint/2010/main" val="1261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HADOOP 1 VS HADOOP 2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89" y="-1"/>
            <a:ext cx="7224728" cy="577978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88" y="5779781"/>
            <a:ext cx="7224729" cy="9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</TotalTime>
  <Words>652</Words>
  <Application>Microsoft Office PowerPoint</Application>
  <PresentationFormat>Widescreen</PresentationFormat>
  <Paragraphs>140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PowerPoint Presentation</vt:lpstr>
      <vt:lpstr>CONTENTS</vt:lpstr>
      <vt:lpstr>What is Big Data?</vt:lpstr>
      <vt:lpstr>5Vs</vt:lpstr>
      <vt:lpstr>Hadoop</vt:lpstr>
      <vt:lpstr>PowerPoint Presentation</vt:lpstr>
      <vt:lpstr>Why Hadoop is useful?</vt:lpstr>
      <vt:lpstr>Hadoop vs RDBMS</vt:lpstr>
      <vt:lpstr>HADOOP 1 VS HADOOP 2</vt:lpstr>
      <vt:lpstr>HDFS</vt:lpstr>
      <vt:lpstr>PowerPoint Presentation</vt:lpstr>
      <vt:lpstr>YARN(Yet Another Resource Negotiator) </vt:lpstr>
      <vt:lpstr>PowerPoint Presentation</vt:lpstr>
      <vt:lpstr>MapReduce</vt:lpstr>
      <vt:lpstr>PowerPoint Presentation</vt:lpstr>
      <vt:lpstr>Hive</vt:lpstr>
      <vt:lpstr>PowerPoint Presentation</vt:lpstr>
      <vt:lpstr>Pig</vt:lpstr>
      <vt:lpstr>PowerPoint Presentation</vt:lpstr>
      <vt:lpstr>Sqoop</vt:lpstr>
      <vt:lpstr>PROJECT H1B Case study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Kalaikko Selvam</dc:creator>
  <cp:lastModifiedBy>Kalaikko Selvam</cp:lastModifiedBy>
  <cp:revision>146</cp:revision>
  <dcterms:created xsi:type="dcterms:W3CDTF">2018-01-04T06:34:48Z</dcterms:created>
  <dcterms:modified xsi:type="dcterms:W3CDTF">2018-01-09T11:38:03Z</dcterms:modified>
</cp:coreProperties>
</file>