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70" d="100"/>
          <a:sy n="70" d="100"/>
        </p:scale>
        <p:origin x="-720"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22233CA-2282-49EE-9E2D-C0A7FD032D92}" type="datetimeFigureOut">
              <a:rPr lang="en-US" smtClean="0"/>
              <a:pPr/>
              <a:t>4/4/2024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B896EBE-C180-4AEA-BC07-36810E942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764" y="1357298"/>
            <a:ext cx="3371508"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smtClean="0">
                <a:latin typeface="Trebuchet MS"/>
                <a:cs typeface="Trebuchet MS"/>
              </a:rPr>
              <a:t> </a:t>
            </a:r>
            <a:endParaRPr sz="3600">
              <a:latin typeface="Trebuchet MS"/>
              <a:cs typeface="Trebuchet MS"/>
            </a:endParaRPr>
          </a:p>
        </p:txBody>
      </p:sp>
      <p:pic>
        <p:nvPicPr>
          <p:cNvPr id="3" name="object 3"/>
          <p:cNvPicPr/>
          <p:nvPr/>
        </p:nvPicPr>
        <p:blipFill>
          <a:blip r:embed="rId2" cstate="print"/>
          <a:stretch>
            <a:fillRect/>
          </a:stretch>
        </p:blipFill>
        <p:spPr>
          <a:xfrm>
            <a:off x="1667079" y="6467855"/>
            <a:ext cx="76186" cy="177461"/>
          </a:xfrm>
          <a:prstGeom prst="rect">
            <a:avLst/>
          </a:prstGeom>
        </p:spPr>
      </p:pic>
      <p:sp>
        <p:nvSpPr>
          <p:cNvPr id="4" name="object 4"/>
          <p:cNvSpPr txBox="1">
            <a:spLocks noGrp="1"/>
          </p:cNvSpPr>
          <p:nvPr>
            <p:ph type="body" idx="1"/>
          </p:nvPr>
        </p:nvSpPr>
        <p:spPr>
          <a:xfrm>
            <a:off x="0" y="0"/>
            <a:ext cx="7858180" cy="443070"/>
          </a:xfrm>
          <a:prstGeom prst="rect">
            <a:avLst/>
          </a:prstGeom>
        </p:spPr>
        <p:txBody>
          <a:bodyPr vert="horz" wrap="square" lIns="0" tIns="12065" rIns="0" bIns="0" rtlCol="0">
            <a:spAutoFit/>
          </a:bodyPr>
          <a:lstStyle/>
          <a:p>
            <a:pPr marL="469900" lvl="1" algn="ctr">
              <a:spcBef>
                <a:spcPts val="95"/>
              </a:spcBef>
            </a:pPr>
            <a:endParaRPr lang="en-IN" sz="2800" spc="-10" dirty="0" smtClean="0">
              <a:solidFill>
                <a:schemeClr val="tx1"/>
              </a:solidFill>
              <a:latin typeface="Bell MT" pitchFamily="18" charset="0"/>
            </a:endParaRP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1</a:t>
            </a:fld>
            <a:endParaRPr spc="-50" dirty="0"/>
          </a:p>
        </p:txBody>
      </p:sp>
      <p:sp>
        <p:nvSpPr>
          <p:cNvPr id="9" name="Rectangle 8"/>
          <p:cNvSpPr/>
          <p:nvPr/>
        </p:nvSpPr>
        <p:spPr>
          <a:xfrm>
            <a:off x="3048000" y="2545425"/>
            <a:ext cx="6096000" cy="1213153"/>
          </a:xfrm>
          <a:prstGeom prst="rect">
            <a:avLst/>
          </a:prstGeom>
        </p:spPr>
        <p:txBody>
          <a:bodyPr>
            <a:spAutoFit/>
          </a:bodyPr>
          <a:lstStyle/>
          <a:p>
            <a:pPr marL="469900" lvl="1" algn="l">
              <a:spcBef>
                <a:spcPts val="95"/>
              </a:spcBef>
            </a:pPr>
            <a:r>
              <a:rPr lang="en-IN" sz="3600" b="1" spc="-10" dirty="0" smtClean="0">
                <a:solidFill>
                  <a:schemeClr val="tx1"/>
                </a:solidFill>
                <a:latin typeface="Bell MT" pitchFamily="18" charset="0"/>
              </a:rPr>
              <a:t>           KALAIMATHI S.</a:t>
            </a:r>
          </a:p>
          <a:p>
            <a:pPr marL="469900" lvl="1" algn="l">
              <a:spcBef>
                <a:spcPts val="95"/>
              </a:spcBef>
            </a:pPr>
            <a:r>
              <a:rPr lang="en-IN" sz="3600" spc="-10" dirty="0" smtClean="0">
                <a:solidFill>
                  <a:schemeClr val="tx1"/>
                </a:solidFill>
                <a:latin typeface="+mn-lt"/>
              </a:rPr>
              <a:t>              </a:t>
            </a:r>
            <a:r>
              <a:rPr lang="en-IN" sz="2400" b="1" spc="-10" dirty="0" smtClean="0">
                <a:solidFill>
                  <a:schemeClr val="tx1"/>
                </a:solidFill>
                <a:latin typeface="Bell MT" pitchFamily="18" charset="0"/>
              </a:rPr>
              <a:t> </a:t>
            </a:r>
            <a:r>
              <a:rPr lang="en-IN" sz="3600" b="1" spc="-10" dirty="0" smtClean="0">
                <a:solidFill>
                  <a:schemeClr val="tx1"/>
                </a:solidFill>
                <a:latin typeface="Bell MT" pitchFamily="18" charset="0"/>
              </a:rPr>
              <a:t>                    </a:t>
            </a:r>
            <a:r>
              <a:rPr lang="en-IN" sz="3600" spc="-10" dirty="0" smtClean="0">
                <a:solidFill>
                  <a:schemeClr val="tx1"/>
                </a:solidFill>
              </a:rPr>
              <a:t> </a:t>
            </a:r>
          </a:p>
        </p:txBody>
      </p:sp>
      <p:sp>
        <p:nvSpPr>
          <p:cNvPr id="11" name="Rectangle 10"/>
          <p:cNvSpPr/>
          <p:nvPr/>
        </p:nvSpPr>
        <p:spPr>
          <a:xfrm>
            <a:off x="2524100" y="3786190"/>
            <a:ext cx="9903673" cy="461665"/>
          </a:xfrm>
          <a:prstGeom prst="rect">
            <a:avLst/>
          </a:prstGeom>
        </p:spPr>
        <p:txBody>
          <a:bodyPr wrap="none">
            <a:spAutoFit/>
          </a:bodyPr>
          <a:lstStyle/>
          <a:p>
            <a:r>
              <a:rPr lang="en-IN" spc="-10" dirty="0" smtClean="0">
                <a:solidFill>
                  <a:schemeClr val="tx1"/>
                </a:solidFill>
              </a:rPr>
              <a:t>             </a:t>
            </a:r>
            <a:r>
              <a:rPr lang="en-IN" sz="2400" spc="-10" dirty="0" smtClean="0">
                <a:solidFill>
                  <a:schemeClr val="tx1"/>
                </a:solidFill>
                <a:latin typeface="Bell MT" pitchFamily="18" charset="0"/>
              </a:rPr>
              <a:t>BE COMPUTER </a:t>
            </a:r>
            <a:r>
              <a:rPr lang="en-IN" sz="2400" spc="-10" dirty="0" smtClean="0">
                <a:solidFill>
                  <a:schemeClr val="tx1"/>
                </a:solidFill>
                <a:latin typeface="Bookman Old Style" pitchFamily="18" charset="0"/>
              </a:rPr>
              <a:t>SCIENCE</a:t>
            </a:r>
            <a:r>
              <a:rPr lang="en-IN" sz="2400" spc="-10" dirty="0" smtClean="0">
                <a:solidFill>
                  <a:schemeClr val="tx1"/>
                </a:solidFill>
                <a:latin typeface="Bell MT" pitchFamily="18" charset="0"/>
              </a:rPr>
              <a:t> AND ENGINEERING </a:t>
            </a:r>
            <a:r>
              <a:rPr lang="en-IN" sz="2400" b="1" spc="-10" dirty="0" smtClean="0">
                <a:solidFill>
                  <a:schemeClr val="tx1"/>
                </a:solidFill>
                <a:latin typeface="Bell MT" pitchFamily="18" charset="0"/>
              </a:rPr>
              <a:t>                         </a:t>
            </a:r>
            <a:r>
              <a:rPr lang="en-IN" sz="2400" spc="-10" dirty="0" smtClean="0">
                <a:solidFill>
                  <a:schemeClr val="tx1"/>
                </a:solidFill>
                <a:latin typeface="Bell MT" pitchFamily="18" charset="0"/>
              </a:rPr>
              <a:t> </a:t>
            </a:r>
            <a:endParaRPr lang="en-US" dirty="0">
              <a:latin typeface="Bell MT" pitchFamily="18" charset="0"/>
            </a:endParaRPr>
          </a:p>
        </p:txBody>
      </p:sp>
      <p:sp>
        <p:nvSpPr>
          <p:cNvPr id="12" name="Rectangle 11"/>
          <p:cNvSpPr/>
          <p:nvPr/>
        </p:nvSpPr>
        <p:spPr>
          <a:xfrm>
            <a:off x="3095604" y="4286256"/>
            <a:ext cx="7286676" cy="707886"/>
          </a:xfrm>
          <a:prstGeom prst="rect">
            <a:avLst/>
          </a:prstGeom>
        </p:spPr>
        <p:txBody>
          <a:bodyPr wrap="square">
            <a:spAutoFit/>
          </a:bodyPr>
          <a:lstStyle/>
          <a:p>
            <a:pPr algn="ctr"/>
            <a:r>
              <a:rPr lang="en-IN" sz="2000" spc="-10" dirty="0" smtClean="0">
                <a:solidFill>
                  <a:schemeClr val="tx1"/>
                </a:solidFill>
                <a:latin typeface="Bell MT" pitchFamily="18" charset="0"/>
              </a:rPr>
              <a:t>SIR ISSAC NEWTON COLLEGE OF ENGINEERING </a:t>
            </a:r>
          </a:p>
          <a:p>
            <a:pPr algn="ctr"/>
            <a:r>
              <a:rPr lang="en-IN" sz="2000" spc="-10" smtClean="0">
                <a:solidFill>
                  <a:schemeClr val="tx1"/>
                </a:solidFill>
                <a:latin typeface="Bell MT" pitchFamily="18" charset="0"/>
              </a:rPr>
              <a:t>AND </a:t>
            </a:r>
            <a:r>
              <a:rPr lang="en-IN" sz="2000" spc="-10" smtClean="0">
                <a:solidFill>
                  <a:schemeClr val="tx1"/>
                </a:solidFill>
                <a:latin typeface="Bell MT" pitchFamily="18" charset="0"/>
              </a:rPr>
              <a:t>TECHNOLOGY </a:t>
            </a:r>
            <a:r>
              <a:rPr lang="en-IN" sz="2000" b="1" spc="-10" smtClean="0">
                <a:solidFill>
                  <a:schemeClr val="tx1"/>
                </a:solidFill>
                <a:latin typeface="Bell MT" pitchFamily="18" charset="0"/>
              </a:rPr>
              <a:t>  </a:t>
            </a:r>
            <a:r>
              <a:rPr lang="en-IN" b="1" spc="-10" smtClean="0">
                <a:solidFill>
                  <a:schemeClr val="tx1"/>
                </a:solidFill>
                <a:latin typeface="Bell MT" pitchFamily="18" charset="0"/>
              </a:rPr>
              <a:t>                        </a:t>
            </a:r>
            <a:r>
              <a:rPr lang="en-IN" spc="-10" smtClean="0">
                <a:solidFill>
                  <a:schemeClr val="tx1"/>
                </a:solidFill>
                <a:latin typeface="Bell MT" pitchFamily="18" charset="0"/>
              </a:rPr>
              <a:t> </a:t>
            </a:r>
            <a:endParaRPr lang="en-US" dirty="0">
              <a:latin typeface="Bell MT" pitchFamily="18" charset="0"/>
            </a:endParaRPr>
          </a:p>
        </p:txBody>
      </p:sp>
      <p:sp>
        <p:nvSpPr>
          <p:cNvPr id="10" name="Rectangle 9"/>
          <p:cNvSpPr/>
          <p:nvPr/>
        </p:nvSpPr>
        <p:spPr>
          <a:xfrm>
            <a:off x="5595934" y="3143248"/>
            <a:ext cx="1881284" cy="400110"/>
          </a:xfrm>
          <a:prstGeom prst="rect">
            <a:avLst/>
          </a:prstGeom>
        </p:spPr>
        <p:txBody>
          <a:bodyPr wrap="none">
            <a:spAutoFit/>
          </a:bodyPr>
          <a:lstStyle/>
          <a:p>
            <a:r>
              <a:rPr lang="en-IN" sz="2000" spc="-10" dirty="0" smtClean="0">
                <a:solidFill>
                  <a:schemeClr val="tx1"/>
                </a:solidFill>
              </a:rPr>
              <a:t>821721104024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38084" y="214290"/>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10</a:t>
            </a:fld>
            <a:endParaRPr spc="-25" dirty="0"/>
          </a:p>
        </p:txBody>
      </p:sp>
      <p:sp>
        <p:nvSpPr>
          <p:cNvPr id="12" name="Rectangle 11"/>
          <p:cNvSpPr/>
          <p:nvPr/>
        </p:nvSpPr>
        <p:spPr>
          <a:xfrm>
            <a:off x="380960" y="1000108"/>
            <a:ext cx="6096000" cy="707886"/>
          </a:xfrm>
          <a:prstGeom prst="rect">
            <a:avLst/>
          </a:prstGeom>
        </p:spPr>
        <p:txBody>
          <a:bodyPr>
            <a:spAutoFit/>
          </a:bodyPr>
          <a:lstStyle/>
          <a:p>
            <a:r>
              <a:rPr lang="en-US" sz="2000" dirty="0" smtClean="0">
                <a:latin typeface="Trebuchet MS" pitchFamily="34" charset="0"/>
              </a:rPr>
              <a:t>STOCK MARKET PREDICTION USING </a:t>
            </a:r>
            <a:r>
              <a:rPr lang="en-US" sz="2000" dirty="0">
                <a:latin typeface="Trebuchet MS" pitchFamily="34" charset="0"/>
              </a:rPr>
              <a:t>R</a:t>
            </a:r>
            <a:r>
              <a:rPr lang="en-US" sz="2000" dirty="0" smtClean="0">
                <a:latin typeface="Trebuchet MS" pitchFamily="34" charset="0"/>
              </a:rPr>
              <a:t>NN</a:t>
            </a:r>
            <a:r>
              <a:rPr lang="en-US" sz="2000" dirty="0">
                <a:latin typeface="Trebuchet MS" pitchFamily="34" charset="0"/>
              </a:rPr>
              <a:t/>
            </a:r>
            <a:br>
              <a:rPr lang="en-US" sz="2000" dirty="0">
                <a:latin typeface="Trebuchet MS" pitchFamily="34" charset="0"/>
              </a:rPr>
            </a:br>
            <a:endParaRPr lang="en-US" sz="2000" dirty="0">
              <a:latin typeface="Trebuchet MS" pitchFamily="34" charset="0"/>
            </a:endParaRPr>
          </a:p>
        </p:txBody>
      </p:sp>
      <p:pic>
        <p:nvPicPr>
          <p:cNvPr id="9" name="Picture 8" descr="stock market prediction data set.png"/>
          <p:cNvPicPr>
            <a:picLocks noChangeAspect="1"/>
          </p:cNvPicPr>
          <p:nvPr/>
        </p:nvPicPr>
        <p:blipFill>
          <a:blip r:embed="rId3"/>
          <a:stretch>
            <a:fillRect/>
          </a:stretch>
        </p:blipFill>
        <p:spPr>
          <a:xfrm>
            <a:off x="309522" y="1643050"/>
            <a:ext cx="8044019" cy="36433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5" name="object 1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rot="10800000" flipV="1">
            <a:off x="952464" y="500042"/>
            <a:ext cx="10001320" cy="750847"/>
          </a:xfrm>
          <a:prstGeom prst="rect">
            <a:avLst/>
          </a:prstGeom>
        </p:spPr>
        <p:txBody>
          <a:bodyPr vert="horz" wrap="square" lIns="0" tIns="12065" rIns="0" bIns="0" rtlCol="0">
            <a:spAutoFit/>
          </a:bodyPr>
          <a:lstStyle/>
          <a:p>
            <a:pPr marL="12700" marR="5080" algn="ctr">
              <a:lnSpc>
                <a:spcPct val="100000"/>
              </a:lnSpc>
              <a:spcBef>
                <a:spcPts val="95"/>
              </a:spcBef>
            </a:pPr>
            <a:r>
              <a:rPr lang="en-US" dirty="0" smtClean="0">
                <a:latin typeface="Trebuchet MS" pitchFamily="34" charset="0"/>
              </a:rPr>
              <a:t>  STOCK MARKET PREDICTION(RNN)</a:t>
            </a:r>
            <a:endParaRPr dirty="0">
              <a:latin typeface="Trebuchet MS" pitchFamily="34" charset="0"/>
            </a:endParaRP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2</a:t>
            </a:fld>
            <a:endParaRPr spc="-50" dirty="0"/>
          </a:p>
        </p:txBody>
      </p:sp>
      <p:pic>
        <p:nvPicPr>
          <p:cNvPr id="9" name="Picture 8" descr="stock market.png"/>
          <p:cNvPicPr>
            <a:picLocks noChangeAspect="1"/>
          </p:cNvPicPr>
          <p:nvPr/>
        </p:nvPicPr>
        <p:blipFill>
          <a:blip r:embed="rId2"/>
          <a:stretch>
            <a:fillRect/>
          </a:stretch>
        </p:blipFill>
        <p:spPr>
          <a:xfrm>
            <a:off x="2809853" y="1714488"/>
            <a:ext cx="6500858" cy="3714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3"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4" cstate="print"/>
            <a:stretch>
              <a:fillRect/>
            </a:stretch>
          </p:blipFill>
          <p:spPr>
            <a:xfrm>
              <a:off x="466344" y="6409944"/>
              <a:ext cx="3706367" cy="295656"/>
            </a:xfrm>
            <a:prstGeom prst="rect">
              <a:avLst/>
            </a:prstGeom>
          </p:spPr>
        </p:pic>
        <p:pic>
          <p:nvPicPr>
            <p:cNvPr id="19" name="object 19"/>
            <p:cNvPicPr/>
            <p:nvPr/>
          </p:nvPicPr>
          <p:blipFill>
            <a:blip r:embed="rId5"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368046"/>
            <a:ext cx="9736455" cy="812017"/>
          </a:xfrm>
          <a:prstGeom prst="rect">
            <a:avLst/>
          </a:prstGeom>
        </p:spPr>
        <p:txBody>
          <a:bodyPr vert="horz" wrap="square" lIns="0" tIns="72644" rIns="0" bIns="0" rtlCol="0">
            <a:spAutoFit/>
          </a:bodyPr>
          <a:lstStyle/>
          <a:p>
            <a:pPr marL="193675">
              <a:lnSpc>
                <a:spcPct val="100000"/>
              </a:lnSpc>
              <a:spcBef>
                <a:spcPts val="100"/>
              </a:spcBef>
            </a:pPr>
            <a:r>
              <a:rPr spc="-10" dirty="0">
                <a:latin typeface="+mn-lt"/>
              </a:rPr>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3</a:t>
            </a:fld>
            <a:endParaRPr spc="-50" dirty="0"/>
          </a:p>
        </p:txBody>
      </p:sp>
      <p:sp>
        <p:nvSpPr>
          <p:cNvPr id="23" name="Rectangle 22"/>
          <p:cNvSpPr/>
          <p:nvPr/>
        </p:nvSpPr>
        <p:spPr>
          <a:xfrm>
            <a:off x="1952596" y="1928802"/>
            <a:ext cx="8072494" cy="4093428"/>
          </a:xfrm>
          <a:prstGeom prst="rect">
            <a:avLst/>
          </a:prstGeom>
        </p:spPr>
        <p:txBody>
          <a:bodyPr wrap="square">
            <a:spAutoFit/>
          </a:bodyPr>
          <a:lstStyle/>
          <a:p>
            <a:endParaRPr lang="en-US" sz="2000" dirty="0">
              <a:latin typeface="Bell MT" pitchFamily="18" charset="0"/>
            </a:endParaRPr>
          </a:p>
          <a:p>
            <a:endParaRPr lang="en-US" sz="2000" dirty="0" smtClean="0">
              <a:latin typeface="Bell MT" pitchFamily="18" charset="0"/>
            </a:endParaRPr>
          </a:p>
          <a:p>
            <a:endParaRPr lang="en-US" sz="2000" dirty="0" smtClean="0">
              <a:latin typeface="Bell MT" pitchFamily="18" charset="0"/>
            </a:endParaRPr>
          </a:p>
          <a:p>
            <a:r>
              <a:rPr lang="en-US" sz="2000" dirty="0" smtClean="0">
                <a:latin typeface="+mn-lt"/>
              </a:rPr>
              <a:t>1. </a:t>
            </a:r>
            <a:r>
              <a:rPr lang="en-US" sz="2000" dirty="0" smtClean="0">
                <a:latin typeface="Bell MT" pitchFamily="18" charset="0"/>
              </a:rPr>
              <a:t>Introduction : Overview of stock market prediction. </a:t>
            </a:r>
          </a:p>
          <a:p>
            <a:r>
              <a:rPr lang="en-US" sz="2000" dirty="0" smtClean="0">
                <a:latin typeface="+mn-lt"/>
              </a:rPr>
              <a:t>2. </a:t>
            </a:r>
            <a:r>
              <a:rPr lang="en-US" sz="2000" dirty="0" smtClean="0">
                <a:latin typeface="Bell MT" pitchFamily="18" charset="0"/>
              </a:rPr>
              <a:t>Data Collection and Preparation : Sources of data, Preprocessing steps.</a:t>
            </a:r>
          </a:p>
          <a:p>
            <a:r>
              <a:rPr lang="en-US" sz="2000" dirty="0" smtClean="0">
                <a:latin typeface="+mn-lt"/>
              </a:rPr>
              <a:t>3. </a:t>
            </a:r>
            <a:r>
              <a:rPr lang="en-US" sz="2000" dirty="0" smtClean="0">
                <a:latin typeface="Bell MT" pitchFamily="18" charset="0"/>
              </a:rPr>
              <a:t>Feature Engineering : Selection of relevant features.</a:t>
            </a:r>
          </a:p>
          <a:p>
            <a:r>
              <a:rPr lang="en-US" sz="2000" dirty="0" smtClean="0">
                <a:latin typeface="+mn-lt"/>
              </a:rPr>
              <a:t>4. </a:t>
            </a:r>
            <a:r>
              <a:rPr lang="en-US" sz="2000" dirty="0" smtClean="0">
                <a:latin typeface="Bell MT" pitchFamily="18" charset="0"/>
              </a:rPr>
              <a:t>Model Selection : Overview of different prediction model.</a:t>
            </a:r>
          </a:p>
          <a:p>
            <a:r>
              <a:rPr lang="en-US" sz="2000" dirty="0" smtClean="0">
                <a:latin typeface="+mn-lt"/>
              </a:rPr>
              <a:t>5. </a:t>
            </a:r>
            <a:r>
              <a:rPr lang="en-US" sz="2000" dirty="0" smtClean="0">
                <a:latin typeface="Bell MT" pitchFamily="18" charset="0"/>
              </a:rPr>
              <a:t>Model Training and Evaluation : Training models, Evaluation metrics.</a:t>
            </a:r>
          </a:p>
          <a:p>
            <a:r>
              <a:rPr lang="en-US" sz="2000" dirty="0" smtClean="0">
                <a:latin typeface="+mn-lt"/>
              </a:rPr>
              <a:t>6. </a:t>
            </a:r>
            <a:r>
              <a:rPr lang="en-US" sz="2000" dirty="0" smtClean="0">
                <a:latin typeface="Bell MT" pitchFamily="18" charset="0"/>
              </a:rPr>
              <a:t>Market Sentiment Analysis : Impact of sentiment on market.</a:t>
            </a:r>
          </a:p>
          <a:p>
            <a:r>
              <a:rPr lang="en-US" sz="2000" dirty="0" smtClean="0">
                <a:latin typeface="+mn-lt"/>
              </a:rPr>
              <a:t>7. </a:t>
            </a:r>
            <a:r>
              <a:rPr lang="en-US" sz="2000" dirty="0" smtClean="0">
                <a:latin typeface="Bell MT" pitchFamily="18" charset="0"/>
              </a:rPr>
              <a:t>Risk Management Strategies : Importance of risk in trading.</a:t>
            </a:r>
          </a:p>
          <a:p>
            <a:r>
              <a:rPr lang="en-US" sz="2000" dirty="0" smtClean="0">
                <a:latin typeface="+mn-lt"/>
              </a:rPr>
              <a:t>8. </a:t>
            </a:r>
            <a:r>
              <a:rPr lang="en-US" sz="2000" dirty="0" smtClean="0">
                <a:latin typeface="Bell MT" pitchFamily="18" charset="0"/>
              </a:rPr>
              <a:t>Case Studies and Examples : Showcase successful prediction model.</a:t>
            </a:r>
          </a:p>
          <a:p>
            <a:r>
              <a:rPr lang="en-US" sz="2000" dirty="0" smtClean="0">
                <a:latin typeface="+mn-lt"/>
              </a:rPr>
              <a:t>9. </a:t>
            </a:r>
            <a:r>
              <a:rPr lang="en-US" sz="2000" dirty="0" smtClean="0">
                <a:latin typeface="Bell MT" pitchFamily="18" charset="0"/>
              </a:rPr>
              <a:t>Challenges and Limitations : Limitation of prediction model.</a:t>
            </a:r>
          </a:p>
          <a:p>
            <a:r>
              <a:rPr lang="en-US" sz="2000" dirty="0" smtClean="0">
                <a:latin typeface="+mn-lt"/>
              </a:rPr>
              <a:t>10. </a:t>
            </a:r>
            <a:r>
              <a:rPr lang="en-US" sz="2000" dirty="0" smtClean="0">
                <a:latin typeface="Bell MT" pitchFamily="18" charset="0"/>
              </a:rPr>
              <a:t>Future Directions : Emerging technology and their impact.</a:t>
            </a:r>
          </a:p>
        </p:txBody>
      </p:sp>
      <p:sp>
        <p:nvSpPr>
          <p:cNvPr id="24" name="Rectangle 23"/>
          <p:cNvSpPr/>
          <p:nvPr/>
        </p:nvSpPr>
        <p:spPr>
          <a:xfrm>
            <a:off x="666712" y="1285860"/>
            <a:ext cx="9215502" cy="1200329"/>
          </a:xfrm>
          <a:prstGeom prst="rect">
            <a:avLst/>
          </a:prstGeom>
        </p:spPr>
        <p:txBody>
          <a:bodyPr wrap="square">
            <a:spAutoFit/>
          </a:bodyPr>
          <a:lstStyle/>
          <a:p>
            <a:r>
              <a:rPr lang="en-US" sz="2400" dirty="0" smtClean="0">
                <a:latin typeface="Bell MT" pitchFamily="18" charset="0"/>
              </a:rPr>
              <a:t>Certainly, here's a streamlined agenda for a stock market</a:t>
            </a:r>
          </a:p>
          <a:p>
            <a:r>
              <a:rPr lang="en-US" sz="2400" dirty="0">
                <a:latin typeface="Bell MT" pitchFamily="18" charset="0"/>
              </a:rPr>
              <a:t>p</a:t>
            </a:r>
            <a:r>
              <a:rPr lang="en-US" sz="2400" dirty="0" smtClean="0">
                <a:latin typeface="Bell MT" pitchFamily="18" charset="0"/>
              </a:rPr>
              <a:t>rediction presentation:</a:t>
            </a:r>
          </a:p>
          <a:p>
            <a:r>
              <a:rPr lang="en-US" sz="2400" dirty="0" smtClean="0">
                <a:latin typeface="Bell MT"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523836" y="285728"/>
            <a:ext cx="892975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4</a:t>
            </a:fld>
            <a:endParaRPr spc="-50" dirty="0"/>
          </a:p>
        </p:txBody>
      </p:sp>
      <p:sp>
        <p:nvSpPr>
          <p:cNvPr id="12" name="TextBox 11">
            <a:extLst>
              <a:ext uri="{FF2B5EF4-FFF2-40B4-BE49-F238E27FC236}">
                <a16:creationId xmlns:a16="http://schemas.microsoft.com/office/drawing/2014/main" xmlns="" id="{80569F5F-BAE0-4C70-7DEC-FCF2A1A68D93}"/>
              </a:ext>
            </a:extLst>
          </p:cNvPr>
          <p:cNvSpPr txBox="1"/>
          <p:nvPr/>
        </p:nvSpPr>
        <p:spPr>
          <a:xfrm>
            <a:off x="1028865" y="1572838"/>
            <a:ext cx="6281763" cy="369332"/>
          </a:xfrm>
          <a:prstGeom prst="rect">
            <a:avLst/>
          </a:prstGeom>
          <a:noFill/>
        </p:spPr>
        <p:txBody>
          <a:bodyPr wrap="square">
            <a:spAutoFit/>
          </a:bodyPr>
          <a:lstStyle/>
          <a:p>
            <a:r>
              <a:rPr lang="en-IN" dirty="0">
                <a:solidFill>
                  <a:schemeClr val="tx2">
                    <a:lumMod val="60000"/>
                    <a:lumOff val="40000"/>
                  </a:schemeClr>
                </a:solidFill>
              </a:rPr>
              <a:t>      </a:t>
            </a:r>
            <a:endParaRPr lang="en-US" dirty="0">
              <a:solidFill>
                <a:schemeClr val="tx2">
                  <a:lumMod val="60000"/>
                  <a:lumOff val="40000"/>
                </a:schemeClr>
              </a:solidFill>
            </a:endParaRPr>
          </a:p>
        </p:txBody>
      </p:sp>
      <p:sp>
        <p:nvSpPr>
          <p:cNvPr id="13" name="Rectangle 12"/>
          <p:cNvSpPr/>
          <p:nvPr/>
        </p:nvSpPr>
        <p:spPr>
          <a:xfrm>
            <a:off x="595274" y="1214422"/>
            <a:ext cx="8715436" cy="5016758"/>
          </a:xfrm>
          <a:prstGeom prst="rect">
            <a:avLst/>
          </a:prstGeom>
        </p:spPr>
        <p:txBody>
          <a:bodyPr wrap="square">
            <a:spAutoFit/>
          </a:bodyPr>
          <a:lstStyle/>
          <a:p>
            <a:r>
              <a:rPr lang="en-US" sz="2000" dirty="0" smtClean="0">
                <a:latin typeface="Bell MT" pitchFamily="18" charset="0"/>
              </a:rPr>
              <a:t>The problem statement of stock market prediction using Recurrent Neural Networks (RNNs) involves developing a model that can accurately forecast future stock prices based on historical data. This typically includes features such as past stock prices, trading volumes, and possibly other relevant indicators. The goal is to leverage the sequential nature of stock market data and the memory capabilities of RNNs to capture temporal dependencies and make predictions with reasonable accuracy. </a:t>
            </a:r>
          </a:p>
          <a:p>
            <a:endParaRPr lang="en-US" sz="2000" dirty="0">
              <a:latin typeface="Bell MT" pitchFamily="18" charset="0"/>
            </a:endParaRPr>
          </a:p>
          <a:p>
            <a:r>
              <a:rPr lang="en-US" sz="2000" dirty="0" smtClean="0">
                <a:latin typeface="Bell MT" pitchFamily="18" charset="0"/>
              </a:rPr>
              <a:t>The problem statement of stock market prediction involves using historical stock market data to forecast future stock prices accurately. This typically includes factors like past stock prices, trading volumes, and other relevant indicators. The goal is to develop predictive models that can leverage patterns and trends in the data to make informed predictions about future market movements, aiding investors and traders in making informed decisions.</a:t>
            </a:r>
          </a:p>
          <a:p>
            <a:endParaRPr lang="en-US" sz="2000" dirty="0">
              <a:latin typeface="Bell MT" pitchFamily="18" charset="0"/>
            </a:endParaRPr>
          </a:p>
          <a:p>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666712" y="214290"/>
            <a:ext cx="750099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5</a:t>
            </a:fld>
            <a:endParaRPr spc="-50" dirty="0"/>
          </a:p>
        </p:txBody>
      </p:sp>
      <p:sp>
        <p:nvSpPr>
          <p:cNvPr id="12" name="TextBox 11">
            <a:extLst>
              <a:ext uri="{FF2B5EF4-FFF2-40B4-BE49-F238E27FC236}">
                <a16:creationId xmlns:a16="http://schemas.microsoft.com/office/drawing/2014/main" xmlns="" id="{EDEEE418-5A3D-6964-3131-905A0BB5ED8D}"/>
              </a:ext>
            </a:extLst>
          </p:cNvPr>
          <p:cNvSpPr txBox="1"/>
          <p:nvPr/>
        </p:nvSpPr>
        <p:spPr>
          <a:xfrm>
            <a:off x="595274" y="1000108"/>
            <a:ext cx="8227879" cy="6217087"/>
          </a:xfrm>
          <a:prstGeom prst="rect">
            <a:avLst/>
          </a:prstGeom>
          <a:noFill/>
        </p:spPr>
        <p:txBody>
          <a:bodyPr wrap="square">
            <a:spAutoFit/>
          </a:bodyPr>
          <a:lstStyle/>
          <a:p>
            <a:r>
              <a:rPr lang="en-IN" sz="2000" dirty="0" smtClean="0">
                <a:solidFill>
                  <a:schemeClr val="tx1"/>
                </a:solidFill>
                <a:latin typeface="Bell MT" pitchFamily="18" charset="0"/>
              </a:rPr>
              <a:t>Title: </a:t>
            </a:r>
            <a:r>
              <a:rPr lang="en-IN" sz="2000" b="1" dirty="0" smtClean="0">
                <a:solidFill>
                  <a:schemeClr val="tx1"/>
                </a:solidFill>
                <a:latin typeface="Bell MT" pitchFamily="18" charset="0"/>
              </a:rPr>
              <a:t>Stock market prediction </a:t>
            </a:r>
          </a:p>
          <a:p>
            <a:r>
              <a:rPr lang="en-US" sz="2000" dirty="0" smtClean="0">
                <a:latin typeface="Bell MT" pitchFamily="18" charset="0"/>
              </a:rPr>
              <a:t>Objective:  The objective of stock market prediction is to forecast future movements in stock prices or market indices accurately. This is done by analyzing historical data and identifying patterns or trends that can be used to make informed predictions about future price movements. The primary goal is to provide investors and traders with valuable insights that can help them make better decisions, such as buying or selling stocks at the right time or adjusting their investment strategies based on anticipated market movements. </a:t>
            </a:r>
          </a:p>
          <a:p>
            <a:endParaRPr lang="en-US" sz="2000" dirty="0">
              <a:latin typeface="Bell MT" pitchFamily="18" charset="0"/>
            </a:endParaRPr>
          </a:p>
          <a:p>
            <a:r>
              <a:rPr lang="en-US" sz="2000" dirty="0" smtClean="0">
                <a:latin typeface="Bell MT" pitchFamily="18" charset="0"/>
              </a:rPr>
              <a:t>Ultimately, the objective is to improve investment returns and minimize risks in the stock market. Stock market prediction is the process of forecasting future movements in stock prices and market trends based on various factors such as historical data, technical analysis, fundamental analysis, and market sentiment. It involves using mathematical models, statistical techniques, and machine learning algorithms to analyze past market data and make predictions about future price movements.</a:t>
            </a:r>
            <a:endParaRPr lang="en-IN" sz="2000" b="1" dirty="0" smtClean="0">
              <a:solidFill>
                <a:schemeClr val="tx1"/>
              </a:solidFill>
              <a:latin typeface="Bell MT" pitchFamily="18" charset="0"/>
            </a:endParaRPr>
          </a:p>
          <a:p>
            <a:r>
              <a:rPr lang="en-IN" sz="2000" dirty="0" smtClean="0">
                <a:solidFill>
                  <a:schemeClr val="tx1"/>
                </a:solidFill>
                <a:latin typeface="Bell MT" pitchFamily="18" charset="0"/>
              </a:rPr>
              <a:t> </a:t>
            </a:r>
          </a:p>
          <a:p>
            <a:r>
              <a:rPr lang="en-IN" b="1" dirty="0" smtClean="0">
                <a:solidFill>
                  <a:schemeClr val="tx1"/>
                </a:solidFill>
                <a:latin typeface="Bell MT" pitchFamily="18" charset="0"/>
              </a:rPr>
              <a:t>               </a:t>
            </a:r>
          </a:p>
          <a:p>
            <a:r>
              <a:rPr lang="en-IN" sz="2000" dirty="0" smtClean="0">
                <a:solidFill>
                  <a:schemeClr val="tx1"/>
                </a:solidFill>
                <a:latin typeface="Bell MT" pitchFamily="18" charset="0"/>
              </a:rPr>
              <a:t>   </a:t>
            </a:r>
            <a:endParaRPr lang="en-US" sz="24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6</a:t>
            </a:fld>
            <a:endParaRPr spc="-50" dirty="0"/>
          </a:p>
        </p:txBody>
      </p:sp>
      <p:sp>
        <p:nvSpPr>
          <p:cNvPr id="10" name="TextBox 9">
            <a:extLst>
              <a:ext uri="{FF2B5EF4-FFF2-40B4-BE49-F238E27FC236}">
                <a16:creationId xmlns:a16="http://schemas.microsoft.com/office/drawing/2014/main" xmlns="" id="{FC4EE039-0177-82C9-8BB1-9BB07A3A4BB7}"/>
              </a:ext>
            </a:extLst>
          </p:cNvPr>
          <p:cNvSpPr txBox="1"/>
          <p:nvPr/>
        </p:nvSpPr>
        <p:spPr>
          <a:xfrm>
            <a:off x="380960" y="1533465"/>
            <a:ext cx="8905131" cy="5324535"/>
          </a:xfrm>
          <a:prstGeom prst="rect">
            <a:avLst/>
          </a:prstGeom>
          <a:noFill/>
        </p:spPr>
        <p:txBody>
          <a:bodyPr wrap="square">
            <a:spAutoFit/>
          </a:bodyPr>
          <a:lstStyle/>
          <a:p>
            <a:r>
              <a:rPr lang="en-US" sz="2000" dirty="0" smtClean="0">
                <a:latin typeface="Bell MT" pitchFamily="18" charset="0"/>
              </a:rPr>
              <a:t>The end users of stock market prediction using Recurrent Neural Networks (RNNs) can vary widely and may include individual investors, traders, financial analysts, hedge funds, asset management firms, and even institutional investors such as banks and pension funds. These users leverage RNN-based predictions to make informed decisions about buying, selling, or holding stocks based on projected future price movements. </a:t>
            </a:r>
          </a:p>
          <a:p>
            <a:endParaRPr lang="en-US" sz="2000" dirty="0">
              <a:latin typeface="Bell MT" pitchFamily="18" charset="0"/>
            </a:endParaRPr>
          </a:p>
          <a:p>
            <a:r>
              <a:rPr lang="en-US" sz="2000" dirty="0" smtClean="0">
                <a:latin typeface="Bell MT" pitchFamily="18" charset="0"/>
              </a:rPr>
              <a:t>The end users of stock market predictions typically include individual investors, traders, financial analysts, fund managers, institutional investors, and financial institutions. These individuals and entities rely on stock market predictions to make informed decisions about buying, selling, or holding stocks in order to manage their investment portfolios and maximize returns.</a:t>
            </a:r>
          </a:p>
          <a:p>
            <a:endParaRPr lang="en-US" sz="2000" dirty="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solidFill>
                <a:schemeClr val="tx2">
                  <a:lumMod val="60000"/>
                  <a:lumOff val="40000"/>
                </a:schemeClr>
              </a:solidFill>
              <a:latin typeface="Bell MT" pitchFamily="18" charset="0"/>
            </a:endParaRPr>
          </a:p>
          <a:p>
            <a:endParaRPr lang="en-US" sz="20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7885" y="368046"/>
            <a:ext cx="10824527" cy="1048184"/>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a:t>ITS</a:t>
            </a:r>
            <a:r>
              <a:rPr sz="3600" spc="-15"/>
              <a:t> </a:t>
            </a:r>
            <a:r>
              <a:rPr sz="3600" spc="-30" smtClean="0"/>
              <a:t>VALUE</a:t>
            </a:r>
            <a:r>
              <a:rPr lang="en-US" sz="3600" spc="-120" dirty="0" smtClean="0"/>
              <a:t> </a:t>
            </a:r>
            <a:r>
              <a:rPr sz="3600" spc="-10" smtClean="0"/>
              <a:t>PROPOSITION</a:t>
            </a:r>
            <a:endParaRPr sz="360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7</a:t>
            </a:fld>
            <a:endParaRPr spc="-50" dirty="0"/>
          </a:p>
        </p:txBody>
      </p:sp>
      <p:sp>
        <p:nvSpPr>
          <p:cNvPr id="10" name="Rectangle 9"/>
          <p:cNvSpPr/>
          <p:nvPr/>
        </p:nvSpPr>
        <p:spPr>
          <a:xfrm>
            <a:off x="2881290" y="1643050"/>
            <a:ext cx="6977090" cy="4985980"/>
          </a:xfrm>
          <a:prstGeom prst="rect">
            <a:avLst/>
          </a:prstGeom>
        </p:spPr>
        <p:txBody>
          <a:bodyPr wrap="square">
            <a:spAutoFit/>
          </a:bodyPr>
          <a:lstStyle/>
          <a:p>
            <a:r>
              <a:rPr lang="en-US" sz="2000" b="1" dirty="0" smtClean="0">
                <a:latin typeface="Bell MT" pitchFamily="18" charset="0"/>
              </a:rPr>
              <a:t>Solution: </a:t>
            </a:r>
            <a:r>
              <a:rPr lang="en-US" sz="2000" dirty="0" smtClean="0">
                <a:latin typeface="Bell MT" pitchFamily="18" charset="0"/>
              </a:rPr>
              <a:t>Stock market prediction using Recurrent Neural Networks (RNNs) involves using historical stock prices and other relevant data to train a model that can forecast future stock prices.</a:t>
            </a:r>
          </a:p>
          <a:p>
            <a:endParaRPr lang="en-US" sz="2000" dirty="0">
              <a:latin typeface="Bell MT" pitchFamily="18" charset="0"/>
            </a:endParaRPr>
          </a:p>
          <a:p>
            <a:r>
              <a:rPr lang="en-US" sz="2000" b="1" dirty="0" smtClean="0">
                <a:latin typeface="Bell MT" pitchFamily="18" charset="0"/>
              </a:rPr>
              <a:t>Value Proposition: </a:t>
            </a:r>
            <a:r>
              <a:rPr lang="en-US" sz="2000" dirty="0" smtClean="0">
                <a:latin typeface="Bell MT" pitchFamily="18" charset="0"/>
              </a:rPr>
              <a:t>The value proposition of stock market prediction using Recurrent Neural Networks (RNNs) lies in its potential to provide actionable insights and improve decision-making for investors, traders, and financial institutions.</a:t>
            </a:r>
          </a:p>
          <a:p>
            <a:endParaRPr lang="en-US" sz="2000" dirty="0">
              <a:latin typeface="Bell MT" pitchFamily="18" charset="0"/>
            </a:endParaRPr>
          </a:p>
          <a:p>
            <a:r>
              <a:rPr lang="en-US" sz="2000" dirty="0" smtClean="0">
                <a:latin typeface="Bell MT" pitchFamily="18" charset="0"/>
              </a:rPr>
              <a:t>However, it's important to note that stock market prediction is highly uncertain and subject to various unpredictable factors, so it's essential to use it as a tool for informed decision-making rather than relying solely on predictions.</a:t>
            </a:r>
          </a:p>
          <a:p>
            <a:endParaRPr lang="en-US" sz="2000" dirty="0" smtClean="0">
              <a:latin typeface="Bell MT" pitchFamily="18" charset="0"/>
            </a:endParaRPr>
          </a:p>
          <a:p>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10294340" y="5362954"/>
            <a:ext cx="627965" cy="5334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10538103" y="5896355"/>
            <a:ext cx="384202" cy="177692"/>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xfrm>
            <a:off x="523836" y="142852"/>
            <a:ext cx="9736455" cy="1771268"/>
          </a:xfrm>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xmlns=""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xmlns=""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2" name="TextBox 11">
            <a:extLst>
              <a:ext uri="{FF2B5EF4-FFF2-40B4-BE49-F238E27FC236}">
                <a16:creationId xmlns:a16="http://schemas.microsoft.com/office/drawing/2014/main" xmlns="" id="{AFADF2DB-0EAF-51C4-6A60-E66DF552B1FC}"/>
              </a:ext>
            </a:extLst>
          </p:cNvPr>
          <p:cNvSpPr txBox="1"/>
          <p:nvPr/>
        </p:nvSpPr>
        <p:spPr>
          <a:xfrm>
            <a:off x="2569937" y="4596075"/>
            <a:ext cx="7052125" cy="369332"/>
          </a:xfrm>
          <a:prstGeom prst="rect">
            <a:avLst/>
          </a:prstGeom>
          <a:noFill/>
        </p:spPr>
        <p:txBody>
          <a:bodyPr wrap="square">
            <a:spAutoFit/>
          </a:bodyPr>
          <a:lstStyle/>
          <a:p>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13" name="TextBox 12">
            <a:extLst>
              <a:ext uri="{FF2B5EF4-FFF2-40B4-BE49-F238E27FC236}">
                <a16:creationId xmlns:a16="http://schemas.microsoft.com/office/drawing/2014/main" xmlns="" id="{2F32C32F-BDCA-FE1E-C0EB-FC5393953CAC}"/>
              </a:ext>
            </a:extLst>
          </p:cNvPr>
          <p:cNvSpPr txBox="1"/>
          <p:nvPr/>
        </p:nvSpPr>
        <p:spPr>
          <a:xfrm>
            <a:off x="2633604" y="1463291"/>
            <a:ext cx="6412144" cy="369332"/>
          </a:xfrm>
          <a:prstGeom prst="rect">
            <a:avLst/>
          </a:prstGeom>
          <a:noFill/>
        </p:spPr>
        <p:txBody>
          <a:bodyPr wrap="square" rtlCol="0">
            <a:spAutoFit/>
          </a:bodyPr>
          <a:lstStyle/>
          <a:p>
            <a:pPr algn="l"/>
            <a:r>
              <a:rPr lang="en-US" dirty="0" smtClean="0">
                <a:solidFill>
                  <a:schemeClr val="tx2">
                    <a:lumMod val="60000"/>
                    <a:lumOff val="40000"/>
                  </a:schemeClr>
                </a:solidFill>
              </a:rPr>
              <a:t>.</a:t>
            </a:r>
            <a:endParaRPr lang="en-US" dirty="0"/>
          </a:p>
        </p:txBody>
      </p:sp>
      <p:sp>
        <p:nvSpPr>
          <p:cNvPr id="11" name="Rectangle 10"/>
          <p:cNvSpPr/>
          <p:nvPr/>
        </p:nvSpPr>
        <p:spPr>
          <a:xfrm>
            <a:off x="809588" y="1285860"/>
            <a:ext cx="9072626" cy="1938992"/>
          </a:xfrm>
          <a:prstGeom prst="rect">
            <a:avLst/>
          </a:prstGeom>
        </p:spPr>
        <p:txBody>
          <a:bodyPr wrap="square">
            <a:spAutoFit/>
          </a:bodyPr>
          <a:lstStyle/>
          <a:p>
            <a:r>
              <a:rPr lang="en-US" sz="2000" dirty="0" smtClean="0">
                <a:latin typeface="Bell MT" pitchFamily="18" charset="0"/>
              </a:rPr>
              <a:t>In the context of stock market prediction using RNNs (Recurrent Neural Networks), the "wow" likely refers to the impressive performance or accuracy of the model's predictions. RNNs, with their ability to capture sequential information, can be effective in capturing patterns in stock market data. Achieving remarkable results in this domain often garners attention due to its complexity and the potential financial implications.</a:t>
            </a:r>
            <a:endParaRPr lang="en-US" sz="2000" dirty="0">
              <a:latin typeface="Bell MT" pitchFamily="18" charset="0"/>
            </a:endParaRPr>
          </a:p>
        </p:txBody>
      </p:sp>
      <p:sp>
        <p:nvSpPr>
          <p:cNvPr id="14" name="Rectangle 13"/>
          <p:cNvSpPr/>
          <p:nvPr/>
        </p:nvSpPr>
        <p:spPr>
          <a:xfrm>
            <a:off x="2738414" y="3500438"/>
            <a:ext cx="6096000" cy="2862322"/>
          </a:xfrm>
          <a:prstGeom prst="rect">
            <a:avLst/>
          </a:prstGeom>
        </p:spPr>
        <p:txBody>
          <a:bodyPr>
            <a:spAutoFit/>
          </a:bodyPr>
          <a:lstStyle/>
          <a:p>
            <a:r>
              <a:rPr lang="en-US" sz="2000" dirty="0" smtClean="0">
                <a:latin typeface="Bell MT" pitchFamily="18" charset="0"/>
              </a:rPr>
              <a:t>The "wow" solution for stock market prediction typically refers to a particularly innovative or effective approach that yields impressive results. This could involve the development of a novel algorithm, the incorporation of unique data sources, or the utilization of advanced machine learning techniques. These solutions often stand out due to their ability to generate accurate predictions or outperform existing methods in terms of profitability or risk management. </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10" name="TextBox 9">
            <a:extLst>
              <a:ext uri="{FF2B5EF4-FFF2-40B4-BE49-F238E27FC236}">
                <a16:creationId xmlns:a16="http://schemas.microsoft.com/office/drawing/2014/main" xmlns="" id="{C958F695-515B-7BD3-9567-5F75E72F0483}"/>
              </a:ext>
            </a:extLst>
          </p:cNvPr>
          <p:cNvSpPr txBox="1"/>
          <p:nvPr/>
        </p:nvSpPr>
        <p:spPr>
          <a:xfrm>
            <a:off x="739241" y="3517269"/>
            <a:ext cx="9374412" cy="369332"/>
          </a:xfrm>
          <a:prstGeom prst="rect">
            <a:avLst/>
          </a:prstGeom>
          <a:noFill/>
        </p:spPr>
        <p:txBody>
          <a:bodyPr wrap="square">
            <a:spAutoFit/>
          </a:bodyPr>
          <a:lstStyle/>
          <a:p>
            <a:r>
              <a:rPr lang="en-US" dirty="0" smtClean="0"/>
              <a:t>.</a:t>
            </a:r>
            <a:endParaRPr lang="en-US" dirty="0"/>
          </a:p>
        </p:txBody>
      </p:sp>
      <p:sp>
        <p:nvSpPr>
          <p:cNvPr id="12" name="TextBox 11">
            <a:extLst>
              <a:ext uri="{FF2B5EF4-FFF2-40B4-BE49-F238E27FC236}">
                <a16:creationId xmlns:a16="http://schemas.microsoft.com/office/drawing/2014/main" xmlns="" id="{4308D304-A06F-AED7-BEDA-7765BE17180B}"/>
              </a:ext>
            </a:extLst>
          </p:cNvPr>
          <p:cNvSpPr txBox="1"/>
          <p:nvPr/>
        </p:nvSpPr>
        <p:spPr>
          <a:xfrm rot="10800000" flipV="1">
            <a:off x="889263" y="5158656"/>
            <a:ext cx="7453404" cy="369332"/>
          </a:xfrm>
          <a:prstGeom prst="rect">
            <a:avLst/>
          </a:prstGeom>
          <a:noFill/>
        </p:spPr>
        <p:txBody>
          <a:bodyPr wrap="square">
            <a:spAutoFit/>
          </a:bodyPr>
          <a:lstStyle/>
          <a:p>
            <a:r>
              <a:rPr lang="en-IN" dirty="0"/>
              <a:t>         </a:t>
            </a:r>
            <a:endParaRPr lang="en-US" dirty="0">
              <a:solidFill>
                <a:schemeClr val="tx2">
                  <a:lumMod val="60000"/>
                  <a:lumOff val="40000"/>
                </a:schemeClr>
              </a:solidFill>
            </a:endParaRPr>
          </a:p>
        </p:txBody>
      </p:sp>
      <p:sp>
        <p:nvSpPr>
          <p:cNvPr id="2" name="TextBox 1">
            <a:extLst>
              <a:ext uri="{FF2B5EF4-FFF2-40B4-BE49-F238E27FC236}">
                <a16:creationId xmlns:a16="http://schemas.microsoft.com/office/drawing/2014/main" xmlns="" id="{3084B84A-460E-48A3-0526-CD188B4349FA}"/>
              </a:ext>
            </a:extLst>
          </p:cNvPr>
          <p:cNvSpPr txBox="1"/>
          <p:nvPr/>
        </p:nvSpPr>
        <p:spPr>
          <a:xfrm>
            <a:off x="5187088" y="4052779"/>
            <a:ext cx="1828800" cy="1828800"/>
          </a:xfrm>
          <a:prstGeom prst="rect">
            <a:avLst/>
          </a:prstGeom>
          <a:noFill/>
        </p:spPr>
        <p:txBody>
          <a:bodyPr wrap="square" rtlCol="0">
            <a:spAutoFit/>
          </a:bodyPr>
          <a:lstStyle/>
          <a:p>
            <a:pPr algn="l"/>
            <a:endParaRPr lang="en-US" dirty="0"/>
          </a:p>
        </p:txBody>
      </p:sp>
      <p:sp>
        <p:nvSpPr>
          <p:cNvPr id="9" name="Rectangle 8"/>
          <p:cNvSpPr/>
          <p:nvPr/>
        </p:nvSpPr>
        <p:spPr>
          <a:xfrm>
            <a:off x="738150" y="1357298"/>
            <a:ext cx="8929750" cy="4708981"/>
          </a:xfrm>
          <a:prstGeom prst="rect">
            <a:avLst/>
          </a:prstGeom>
        </p:spPr>
        <p:txBody>
          <a:bodyPr wrap="square">
            <a:spAutoFit/>
          </a:bodyPr>
          <a:lstStyle/>
          <a:p>
            <a:r>
              <a:rPr lang="en-US" sz="2000" dirty="0" smtClean="0">
                <a:latin typeface="Bell MT" pitchFamily="18" charset="0"/>
              </a:rPr>
              <a:t>Modeling stock market prediction involves building mathematical or computational models that attempt to forecast the future movements of stock prices or market trends. </a:t>
            </a:r>
          </a:p>
          <a:p>
            <a:endParaRPr lang="en-US" sz="2000" dirty="0">
              <a:latin typeface="Bell MT" pitchFamily="18" charset="0"/>
            </a:endParaRPr>
          </a:p>
          <a:p>
            <a:r>
              <a:rPr lang="en-US" sz="2000" dirty="0" smtClean="0">
                <a:latin typeface="Bell MT" pitchFamily="18" charset="0"/>
              </a:rPr>
              <a:t>It's important to note that while RNNs can capture sequential patterns, predicting stock prices accurately is inherently challenging due to the complex and noisy nature of financial markets. Factors such as market sentiment, economic indicators, and geopolitical events can also influence stock prices, which may not be fully captured by historical price data alone. Therefore, incorporating additional features and employing advanced techniques like ensemble methods or reinforcement learning may further improve prediction accuracy.</a:t>
            </a:r>
          </a:p>
          <a:p>
            <a:endParaRPr lang="en-US" sz="2000" dirty="0">
              <a:latin typeface="Bell MT" pitchFamily="18" charset="0"/>
            </a:endParaRPr>
          </a:p>
          <a:p>
            <a:endParaRPr lang="en-US" sz="2000" dirty="0">
              <a:latin typeface="Bell MT" pitchFamily="18" charset="0"/>
            </a:endParaRPr>
          </a:p>
          <a:p>
            <a:r>
              <a:rPr lang="en-US" sz="2000" dirty="0"/>
              <a:t/>
            </a:r>
            <a:br>
              <a:rPr lang="en-US" sz="2000" dirty="0"/>
            </a:br>
            <a:endParaRPr lang="en-US" sz="2000" dirty="0">
              <a:latin typeface="Bell MT"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1015</Words>
  <Application>Microsoft Office PowerPoint</Application>
  <PresentationFormat>Custom</PresentationFormat>
  <Paragraphs>81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  STOCK MARKET PREDICTION(RNN)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Hp</dc:creator>
  <cp:lastModifiedBy>Hp</cp:lastModifiedBy>
  <cp:revision>42</cp:revision>
  <dcterms:created xsi:type="dcterms:W3CDTF">2024-03-29T08:43:39Z</dcterms:created>
  <dcterms:modified xsi:type="dcterms:W3CDTF">2024-04-04T07:26:47Z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