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50" r:id="rId1"/>
  </p:sldMasterIdLst>
  <p:notesMasterIdLst>
    <p:notesMasterId r:id="rId2"/>
  </p:notesMasterIdLst>
  <p:sldIdLst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type="screen16x9" cy="5143500" cx="9144000"/>
  <p:notesSz cx="9144000" cy="51435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TVBF+PublicSans-BoldItalic" panose="020B0604020202020204"/>
      <p:regular r:id="rId15"/>
    </p:embeddedFont>
    <p:embeddedFont>
      <p:font typeface="CSCPGJ+Wingdings-Regular" panose="020B0604020202020204"/>
      <p:regular r:id="rId16"/>
    </p:embeddedFont>
    <p:embeddedFont>
      <p:font typeface="OFBLHN+PublicSans-Bold" panose="020B0604020202020204"/>
      <p:regular r:id="rId17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Relationship Id="rId17" Type="http://schemas.openxmlformats.org/officeDocument/2006/relationships/font" Target="fonts/font7.fntdata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1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1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1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1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eader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Title</a:t>
            </a:r>
          </a:p>
        </p:txBody>
      </p:sp>
      <p:sp>
        <p:nvSpPr>
          <p:cNvPr id="1048582" name="Text 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3" name="Date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16525B2-4347-4F72-BAF7-76B19438D32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1048584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hyperlink" Target="https://github.com/JerushaSolomon/e-commerce-.git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1"/>
          <p:cNvSpPr/>
          <p:nvPr/>
        </p:nvSpPr>
        <p:spPr>
          <a:xfrm>
            <a:off x="0" y="0"/>
            <a:ext cx="9144000" cy="51435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587" name="object 3"/>
          <p:cNvSpPr txBox="1"/>
          <p:nvPr/>
        </p:nvSpPr>
        <p:spPr>
          <a:xfrm>
            <a:off x="352694" y="2699232"/>
            <a:ext cx="2293315" cy="3302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6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2400">
                <a:solidFill>
                  <a:srgbClr val="223669"/>
                </a:solidFill>
                <a:latin typeface="OFBLHN+PublicSans-Bold"/>
                <a:cs typeface="OFBLHN+PublicSans-Bold"/>
              </a:rPr>
              <a:t>E-COMMERCE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object 1"/>
          <p:cNvSpPr/>
          <p:nvPr/>
        </p:nvSpPr>
        <p:spPr>
          <a:xfrm>
            <a:off x="0" y="0"/>
            <a:ext cx="9144000" cy="51435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589" name="object 3"/>
          <p:cNvSpPr txBox="1"/>
          <p:nvPr/>
        </p:nvSpPr>
        <p:spPr>
          <a:xfrm>
            <a:off x="234710" y="812537"/>
            <a:ext cx="1949500" cy="3302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6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2400">
                <a:solidFill>
                  <a:srgbClr val="FFFFFF"/>
                </a:solidFill>
                <a:latin typeface="OFBLHN+PublicSans-Bold"/>
                <a:cs typeface="OFBLHN+PublicSans-Bold"/>
              </a:rPr>
              <a:t>Introduction</a:t>
            </a:r>
          </a:p>
        </p:txBody>
      </p:sp>
      <p:sp>
        <p:nvSpPr>
          <p:cNvPr id="1048590" name="object 4"/>
          <p:cNvSpPr txBox="1"/>
          <p:nvPr/>
        </p:nvSpPr>
        <p:spPr>
          <a:xfrm>
            <a:off x="236150" y="1344145"/>
            <a:ext cx="4186758" cy="2595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CSCPGJ+Wingdings-Regular"/>
                <a:cs typeface="CSCPGJ+Wingdings-Regular"/>
              </a:rPr>
              <a:t>§</a:t>
            </a:r>
            <a:r>
              <a:rPr dirty="0" sz="1850" spc="9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 E-Commerce</a:t>
            </a:r>
            <a:r>
              <a:rPr dirty="0" sz="1800" spc="407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Platform is a web-</a:t>
            </a:r>
          </a:p>
          <a:p>
            <a:pPr marL="285750" marR="0">
              <a:lnSpc>
                <a:spcPts val="1698"/>
              </a:lnSpc>
              <a:spcBef>
                <a:spcPts val="41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based software system that allows users</a:t>
            </a:r>
          </a:p>
          <a:p>
            <a:pPr marL="28575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 sale and buy Books , clothing and</a:t>
            </a:r>
          </a:p>
          <a:p>
            <a:pPr marL="28575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Electronics by online. The system is</a:t>
            </a:r>
          </a:p>
          <a:p>
            <a:pPr marL="28575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designed to provide a user-friendly</a:t>
            </a:r>
          </a:p>
          <a:p>
            <a:pPr marL="28575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interface and a range of features that</a:t>
            </a:r>
          </a:p>
          <a:p>
            <a:pPr marL="28575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enable users to Buy and sale products in</a:t>
            </a:r>
          </a:p>
          <a:p>
            <a:pPr marL="28575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E-commerce easily.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object 1"/>
          <p:cNvSpPr/>
          <p:nvPr/>
        </p:nvSpPr>
        <p:spPr>
          <a:xfrm>
            <a:off x="0" y="0"/>
            <a:ext cx="9144000" cy="51435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592" name="object 3"/>
          <p:cNvSpPr txBox="1"/>
          <p:nvPr/>
        </p:nvSpPr>
        <p:spPr>
          <a:xfrm>
            <a:off x="234710" y="855116"/>
            <a:ext cx="2779814" cy="2540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981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OFBLHN+PublicSans-Bold"/>
                <a:cs typeface="OFBLHN+PublicSans-Bold"/>
              </a:rPr>
              <a:t>Functional Requirement</a:t>
            </a:r>
          </a:p>
        </p:txBody>
      </p:sp>
      <p:sp>
        <p:nvSpPr>
          <p:cNvPr id="1048593" name="object 4"/>
          <p:cNvSpPr txBox="1"/>
          <p:nvPr/>
        </p:nvSpPr>
        <p:spPr>
          <a:xfrm>
            <a:off x="236150" y="1345086"/>
            <a:ext cx="4245481" cy="892684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CSCPGJ+Wingdings-Regular"/>
                <a:cs typeface="CSCPGJ+Wingdings-Regular"/>
              </a:rPr>
              <a:t>§</a:t>
            </a:r>
            <a:r>
              <a:rPr dirty="0" sz="2050" spc="2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User Management the system shall</a:t>
            </a:r>
          </a:p>
          <a:p>
            <a:pPr marL="285750" marR="0">
              <a:lnSpc>
                <a:spcPts val="1887"/>
              </a:lnSpc>
              <a:spcBef>
                <a:spcPts val="417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allow users to register and login to</a:t>
            </a:r>
          </a:p>
          <a:p>
            <a:pPr marL="28575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 platform using a valid email</a:t>
            </a:r>
          </a:p>
        </p:txBody>
      </p:sp>
      <p:sp>
        <p:nvSpPr>
          <p:cNvPr id="1048594" name="object 5"/>
          <p:cNvSpPr txBox="1"/>
          <p:nvPr/>
        </p:nvSpPr>
        <p:spPr>
          <a:xfrm>
            <a:off x="521900" y="2303022"/>
            <a:ext cx="4010040" cy="16428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address and password. Users shall be</a:t>
            </a:r>
          </a:p>
          <a:p>
            <a:pPr marL="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able to edit their profiles, including</a:t>
            </a:r>
          </a:p>
          <a:p>
            <a:pPr marL="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their names, email addresses,</a:t>
            </a:r>
            <a:r>
              <a:rPr dirty="0" sz="2000" spc="45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profile</a:t>
            </a:r>
          </a:p>
          <a:p>
            <a:pPr marL="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pictures and mobile numbers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1"/>
          <p:cNvSpPr/>
          <p:nvPr/>
        </p:nvSpPr>
        <p:spPr>
          <a:xfrm>
            <a:off x="0" y="0"/>
            <a:ext cx="9144000" cy="51435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596" name="object 3"/>
          <p:cNvSpPr txBox="1"/>
          <p:nvPr/>
        </p:nvSpPr>
        <p:spPr>
          <a:xfrm>
            <a:off x="234710" y="877699"/>
            <a:ext cx="3278613" cy="4826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2000">
                <a:solidFill>
                  <a:srgbClr val="FFFFFF"/>
                </a:solidFill>
                <a:latin typeface="Calibri"/>
                <a:cs typeface="Calibri"/>
              </a:rPr>
              <a:t>Non-functional Requirements</a:t>
            </a:r>
          </a:p>
        </p:txBody>
      </p:sp>
      <p:sp>
        <p:nvSpPr>
          <p:cNvPr id="1048597" name="object 4"/>
          <p:cNvSpPr txBox="1"/>
          <p:nvPr/>
        </p:nvSpPr>
        <p:spPr>
          <a:xfrm>
            <a:off x="236150" y="1447834"/>
            <a:ext cx="219220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2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FFFFFF"/>
                </a:solidFill>
                <a:latin typeface="CSCPGJ+Wingdings-Regular"/>
                <a:cs typeface="CSCPGJ+Wingdings-Regular"/>
              </a:rPr>
              <a:t>§</a:t>
            </a:r>
          </a:p>
        </p:txBody>
      </p:sp>
      <p:sp>
        <p:nvSpPr>
          <p:cNvPr id="1048598" name="object 5"/>
          <p:cNvSpPr txBox="1"/>
          <p:nvPr/>
        </p:nvSpPr>
        <p:spPr>
          <a:xfrm>
            <a:off x="521900" y="1388622"/>
            <a:ext cx="3975466" cy="164287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3175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Performance the system shall be</a:t>
            </a:r>
          </a:p>
          <a:p>
            <a:pPr marL="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able to handle a high volume of</a:t>
            </a:r>
          </a:p>
          <a:p>
            <a:pPr marL="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traffic and user requests without any</a:t>
            </a:r>
          </a:p>
          <a:p>
            <a:pPr marL="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significant performance degradation.</a:t>
            </a:r>
          </a:p>
        </p:txBody>
      </p:sp>
      <p:sp>
        <p:nvSpPr>
          <p:cNvPr id="1048599" name="object 6"/>
          <p:cNvSpPr txBox="1"/>
          <p:nvPr/>
        </p:nvSpPr>
        <p:spPr>
          <a:xfrm>
            <a:off x="236150" y="2564286"/>
            <a:ext cx="4315559" cy="177838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CSCPGJ+Wingdings-Regular"/>
                <a:cs typeface="CSCPGJ+Wingdings-Regular"/>
              </a:rPr>
              <a:t>§</a:t>
            </a:r>
            <a:r>
              <a:rPr dirty="0" sz="2050" spc="8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E-commerce site with cart option and</a:t>
            </a:r>
          </a:p>
          <a:p>
            <a:pPr marL="285750" marR="0">
              <a:lnSpc>
                <a:spcPts val="1887"/>
              </a:lnSpc>
              <a:spcBef>
                <a:spcPts val="417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e payment</a:t>
            </a:r>
          </a:p>
          <a:p>
            <a:pPr marL="0" marR="0">
              <a:lnSpc>
                <a:spcPts val="2275"/>
              </a:lnSpc>
              <a:spcBef>
                <a:spcPts val="169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CSCPGJ+Wingdings-Regular"/>
                <a:cs typeface="CSCPGJ+Wingdings-Regular"/>
              </a:rPr>
              <a:t>§</a:t>
            </a:r>
            <a:r>
              <a:rPr dirty="0" sz="2050" spc="125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 response time for user requests</a:t>
            </a:r>
          </a:p>
          <a:p>
            <a:pPr marL="285750" marR="0">
              <a:lnSpc>
                <a:spcPts val="1887"/>
              </a:lnSpc>
              <a:spcBef>
                <a:spcPts val="417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shall be less than two seconds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1"/>
          <p:cNvSpPr/>
          <p:nvPr/>
        </p:nvSpPr>
        <p:spPr>
          <a:xfrm>
            <a:off x="0" y="0"/>
            <a:ext cx="9144000" cy="51435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601" name="object 3"/>
          <p:cNvSpPr txBox="1"/>
          <p:nvPr/>
        </p:nvSpPr>
        <p:spPr>
          <a:xfrm>
            <a:off x="234710" y="856668"/>
            <a:ext cx="1986570" cy="5842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265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2400">
                <a:solidFill>
                  <a:srgbClr val="FFFFFF"/>
                </a:solidFill>
                <a:latin typeface="Calibri"/>
                <a:cs typeface="Calibri"/>
              </a:rPr>
              <a:t>System Design</a:t>
            </a:r>
          </a:p>
        </p:txBody>
      </p:sp>
      <p:sp>
        <p:nvSpPr>
          <p:cNvPr id="1048602" name="object 4"/>
          <p:cNvSpPr txBox="1"/>
          <p:nvPr/>
        </p:nvSpPr>
        <p:spPr>
          <a:xfrm>
            <a:off x="236150" y="1345086"/>
            <a:ext cx="4278475" cy="3746627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CSCPGJ+Wingdings-Regular"/>
                <a:cs typeface="CSCPGJ+Wingdings-Regular"/>
              </a:rPr>
              <a:t>§</a:t>
            </a:r>
            <a:r>
              <a:rPr dirty="0" sz="2050" spc="8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 system shall be designed using a</a:t>
            </a:r>
          </a:p>
          <a:p>
            <a:pPr marL="285750" marR="0">
              <a:lnSpc>
                <a:spcPts val="1887"/>
              </a:lnSpc>
              <a:spcBef>
                <a:spcPts val="417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three-tier architecture, with a</a:t>
            </a:r>
          </a:p>
          <a:p>
            <a:pPr marL="28575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presentation layer, application layer,</a:t>
            </a:r>
          </a:p>
          <a:p>
            <a:pPr marL="28575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 database layer. The presentation</a:t>
            </a:r>
          </a:p>
          <a:p>
            <a:pPr marL="28575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layer shall use HTML, CSS, and</a:t>
            </a:r>
          </a:p>
          <a:p>
            <a:pPr marL="28575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JavaScript to render web pages. The</a:t>
            </a:r>
          </a:p>
          <a:p>
            <a:pPr marL="28575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application layer shall use PHP and</a:t>
            </a:r>
          </a:p>
          <a:p>
            <a:pPr marL="28575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MySQL to handle user requests and</a:t>
            </a:r>
          </a:p>
          <a:p>
            <a:pPr marL="28575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store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1048618" name=""/>
          <p:cNvSpPr txBox="1"/>
          <p:nvPr/>
        </p:nvSpPr>
        <p:spPr>
          <a:xfrm>
            <a:off x="2572000" y="236220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1"/>
          <p:cNvSpPr/>
          <p:nvPr/>
        </p:nvSpPr>
        <p:spPr>
          <a:xfrm>
            <a:off x="0" y="0"/>
            <a:ext cx="9144000" cy="51435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604" name="object 3"/>
          <p:cNvSpPr txBox="1"/>
          <p:nvPr/>
        </p:nvSpPr>
        <p:spPr>
          <a:xfrm>
            <a:off x="234710" y="856668"/>
            <a:ext cx="1682154" cy="292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265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2400">
                <a:solidFill>
                  <a:srgbClr val="FFFFFF"/>
                </a:solidFill>
                <a:latin typeface="Calibri"/>
                <a:cs typeface="Calibri"/>
              </a:rPr>
              <a:t>Conclusion :</a:t>
            </a:r>
          </a:p>
        </p:txBody>
      </p:sp>
      <p:sp>
        <p:nvSpPr>
          <p:cNvPr id="1048605" name="object 4"/>
          <p:cNvSpPr txBox="1"/>
          <p:nvPr/>
        </p:nvSpPr>
        <p:spPr>
          <a:xfrm>
            <a:off x="236150" y="1203388"/>
            <a:ext cx="4246998" cy="2595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CSCPGJ+Wingdings-Regular"/>
                <a:cs typeface="CSCPGJ+Wingdings-Regular"/>
              </a:rPr>
              <a:t>§</a:t>
            </a:r>
            <a:r>
              <a:rPr dirty="0" sz="1850" spc="9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 E-commerce Platform is a</a:t>
            </a:r>
          </a:p>
          <a:p>
            <a:pPr marL="285750" marR="0">
              <a:lnSpc>
                <a:spcPts val="1698"/>
              </a:lnSpc>
              <a:spcBef>
                <a:spcPts val="41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comprehensive web-based software</a:t>
            </a:r>
          </a:p>
          <a:p>
            <a:pPr marL="28575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system that provides users with a range</a:t>
            </a:r>
          </a:p>
          <a:p>
            <a:pPr marL="28575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 features for Buying, Selling</a:t>
            </a:r>
            <a:r>
              <a:rPr dirty="0" sz="1800" spc="4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</a:p>
          <a:p>
            <a:pPr marL="28575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online. The system is designed to be user</a:t>
            </a:r>
          </a:p>
          <a:p>
            <a:pPr marL="28575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-friendly, secure, and compatible with</a:t>
            </a:r>
          </a:p>
          <a:p>
            <a:pPr marL="28575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popular web browsers and operating</a:t>
            </a:r>
          </a:p>
          <a:p>
            <a:pPr marL="28575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systems. The system shall be</a:t>
            </a:r>
          </a:p>
        </p:txBody>
      </p:sp>
      <p:sp>
        <p:nvSpPr>
          <p:cNvPr id="1048606" name="object 5"/>
          <p:cNvSpPr txBox="1"/>
          <p:nvPr/>
        </p:nvSpPr>
        <p:spPr>
          <a:xfrm>
            <a:off x="521900" y="3437701"/>
            <a:ext cx="3062147" cy="922147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6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implemented using a three-tier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architecture and shall meet the</a:t>
            </a:r>
          </a:p>
        </p:txBody>
      </p:sp>
      <p:sp>
        <p:nvSpPr>
          <p:cNvPr id="1048607" name="object 6"/>
          <p:cNvSpPr txBox="1"/>
          <p:nvPr/>
        </p:nvSpPr>
        <p:spPr>
          <a:xfrm>
            <a:off x="521900" y="3986341"/>
            <a:ext cx="3964633" cy="706247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6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functional and non-functional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requirements specified in this document.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1">
            <a:hlinkClick r:id="rId1"/>
          </p:cNvPr>
          <p:cNvSpPr/>
          <p:nvPr/>
        </p:nvSpPr>
        <p:spPr>
          <a:xfrm>
            <a:off x="0" y="0"/>
            <a:ext cx="9144000" cy="51435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609" name="object 3"/>
          <p:cNvSpPr txBox="1"/>
          <p:nvPr/>
        </p:nvSpPr>
        <p:spPr>
          <a:xfrm>
            <a:off x="3853989" y="899206"/>
            <a:ext cx="1733283" cy="2540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990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COTVBF+PublicSans-BoldItalic"/>
                <a:cs typeface="COTVBF+PublicSans-BoldItalic"/>
              </a:rPr>
              <a:t>E-COMMERCE</a:t>
            </a:r>
          </a:p>
        </p:txBody>
      </p:sp>
      <p:sp>
        <p:nvSpPr>
          <p:cNvPr id="1048610" name="object 4"/>
          <p:cNvSpPr txBox="1"/>
          <p:nvPr/>
        </p:nvSpPr>
        <p:spPr>
          <a:xfrm>
            <a:off x="3994327" y="2190749"/>
            <a:ext cx="2248261" cy="3810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776287" marR="0">
              <a:lnSpc>
                <a:spcPts val="995"/>
              </a:lnSpc>
              <a:spcBef>
                <a:spcPts val="0"/>
              </a:spcBef>
              <a:spcAft>
                <a:spcPts val="0"/>
              </a:spcAft>
            </a:pPr>
            <a:r>
              <a:rPr altLang="en-US" b="1" dirty="0" sz="900" lang="en-US">
                <a:solidFill>
                  <a:srgbClr val="FF0000"/>
                </a:solidFill>
                <a:latin typeface="COTVBF+PublicSans-BoldItalic"/>
                <a:cs typeface="COTVBF+PublicSans-BoldItalic"/>
                <a:hlinkClick r:id="rId1"/>
              </a:rPr>
              <a:t>https://github.co</a:t>
            </a:r>
            <a:r>
              <a:rPr altLang="en-US" b="1" dirty="0" sz="900" lang="en-US">
                <a:solidFill>
                  <a:srgbClr val="FF0000"/>
                </a:solidFill>
                <a:latin typeface="COTVBF+PublicSans-BoldItalic"/>
                <a:cs typeface="COTVBF+PublicSans-BoldItalic"/>
                <a:hlinkClick r:id="rId1"/>
              </a:rPr>
              <a:t>m</a:t>
            </a:r>
            <a:r>
              <a:rPr altLang="en-US" b="1" dirty="0" sz="900" lang="en-US">
                <a:solidFill>
                  <a:srgbClr val="FF0000"/>
                </a:solidFill>
                <a:latin typeface="COTVBF+PublicSans-BoldItalic"/>
                <a:cs typeface="COTVBF+PublicSans-BoldItalic"/>
                <a:hlinkClick r:id="rId1"/>
              </a:rPr>
              <a:t>/</a:t>
            </a:r>
            <a:r>
              <a:rPr altLang="en-US" b="1" dirty="0" sz="900" lang="en-US">
                <a:solidFill>
                  <a:srgbClr val="FF0000"/>
                </a:solidFill>
                <a:latin typeface="COTVBF+PublicSans-BoldItalic"/>
                <a:cs typeface="COTVBF+PublicSans-BoldItalic"/>
                <a:hlinkClick r:id="rId1"/>
              </a:rPr>
              <a:t>Kalaiselvi143/e-commerce.....git**</a:t>
            </a:r>
            <a:endParaRPr altLang="en-US"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1"/>
          <p:cNvSpPr/>
          <p:nvPr/>
        </p:nvSpPr>
        <p:spPr>
          <a:xfrm>
            <a:off x="0" y="0"/>
            <a:ext cx="9144000" cy="51435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Presentation PowerPoint</dc:title>
  <dc:creator>CPH2095</dc:creator>
  <dcterms:created xsi:type="dcterms:W3CDTF">2023-03-31T07:07:05Z</dcterms:created>
  <dcterms:modified xsi:type="dcterms:W3CDTF">2023-03-31T07:07:05Z</dcterms:modified>
</cp:coreProperties>
</file>