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handoutMasterIdLst>
    <p:handoutMasterId r:id="rId20"/>
  </p:handoutMasterIdLst>
  <p:sldIdLst>
    <p:sldId id="256" r:id="rId2"/>
    <p:sldId id="257" r:id="rId3"/>
    <p:sldId id="267" r:id="rId4"/>
    <p:sldId id="268" r:id="rId5"/>
    <p:sldId id="269" r:id="rId6"/>
    <p:sldId id="260" r:id="rId7"/>
    <p:sldId id="261" r:id="rId8"/>
    <p:sldId id="271" r:id="rId9"/>
    <p:sldId id="262" r:id="rId10"/>
    <p:sldId id="263" r:id="rId11"/>
    <p:sldId id="290" r:id="rId12"/>
    <p:sldId id="281" r:id="rId13"/>
    <p:sldId id="312" r:id="rId14"/>
    <p:sldId id="313" r:id="rId15"/>
    <p:sldId id="314" r:id="rId16"/>
    <p:sldId id="289" r:id="rId17"/>
    <p:sldId id="311" r:id="rId1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F2080C-8973-4A13-A3CE-4B5BC9C330CB}" v="40" dt="2025-05-11T15:45:29.445"/>
    <p1510:client id="{C08212C7-9C64-4E98-938E-34C9206BD278}" v="36" dt="2025-05-11T19:22:00.943"/>
  </p1510:revLst>
</p1510:revInfo>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99" autoAdjust="0"/>
  </p:normalViewPr>
  <p:slideViewPr>
    <p:cSldViewPr>
      <p:cViewPr>
        <p:scale>
          <a:sx n="66" d="100"/>
          <a:sy n="66" d="100"/>
        </p:scale>
        <p:origin x="422" y="629"/>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na prabu" userId="a03f218d36313fd0" providerId="Windows Live" clId="Web-{C08212C7-9C64-4E98-938E-34C9206BD278}"/>
    <pc:docChg chg="modSld">
      <pc:chgData name="mohana prabu" userId="a03f218d36313fd0" providerId="Windows Live" clId="Web-{C08212C7-9C64-4E98-938E-34C9206BD278}" dt="2025-05-11T19:22:00.943" v="17" actId="20577"/>
      <pc:docMkLst>
        <pc:docMk/>
      </pc:docMkLst>
      <pc:sldChg chg="modSp">
        <pc:chgData name="mohana prabu" userId="a03f218d36313fd0" providerId="Windows Live" clId="Web-{C08212C7-9C64-4E98-938E-34C9206BD278}" dt="2025-05-11T19:22:00.943" v="17" actId="20577"/>
        <pc:sldMkLst>
          <pc:docMk/>
          <pc:sldMk cId="1920111014" sldId="256"/>
        </pc:sldMkLst>
        <pc:spChg chg="mod">
          <ac:chgData name="mohana prabu" userId="a03f218d36313fd0" providerId="Windows Live" clId="Web-{C08212C7-9C64-4E98-938E-34C9206BD278}" dt="2025-05-11T19:22:00.943" v="17" actId="20577"/>
          <ac:spMkLst>
            <pc:docMk/>
            <pc:sldMk cId="1920111014" sldId="256"/>
            <ac:spMk id="8" creationId="{3627E89F-0D5F-F42B-5E28-A282ACC8319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pPr/>
              <a:t>5/11/2025</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pPr/>
              <a:t>‹#›</a:t>
            </a:fld>
            <a:endParaRPr dirty="0"/>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pPr/>
              <a:t>5/11/2025</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pPr/>
              <a:t>‹#›</a:t>
            </a:fld>
            <a:endParaRPr dirty="0"/>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A29C7-FAEF-D42A-509C-F011AA76C8F2}"/>
              </a:ext>
            </a:extLst>
          </p:cNvPr>
          <p:cNvSpPr>
            <a:spLocks noGrp="1"/>
          </p:cNvSpPr>
          <p:nvPr>
            <p:ph type="ctrTitle"/>
          </p:nvPr>
        </p:nvSpPr>
        <p:spPr>
          <a:xfrm>
            <a:off x="1523603" y="1122363"/>
            <a:ext cx="9141619" cy="2387600"/>
          </a:xfrm>
        </p:spPr>
        <p:txBody>
          <a:bodyPr anchor="b"/>
          <a:lstStyle>
            <a:lvl1pPr algn="ctr">
              <a:defRPr sz="5998"/>
            </a:lvl1pPr>
          </a:lstStyle>
          <a:p>
            <a:r>
              <a:rPr lang="en-US"/>
              <a:t>Click to edit Master title style</a:t>
            </a:r>
            <a:endParaRPr lang="en-IN"/>
          </a:p>
        </p:txBody>
      </p:sp>
      <p:sp>
        <p:nvSpPr>
          <p:cNvPr id="3" name="Subtitle 2">
            <a:extLst>
              <a:ext uri="{FF2B5EF4-FFF2-40B4-BE49-F238E27FC236}">
                <a16:creationId xmlns:a16="http://schemas.microsoft.com/office/drawing/2014/main" id="{49191FAD-9084-A753-B5D0-C2543D1AF99E}"/>
              </a:ext>
            </a:extLst>
          </p:cNvPr>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A997679-3FC9-3788-430C-D1497A33E8E1}"/>
              </a:ext>
            </a:extLst>
          </p:cNvPr>
          <p:cNvSpPr>
            <a:spLocks noGrp="1"/>
          </p:cNvSpPr>
          <p:nvPr>
            <p:ph type="dt" sz="half" idx="10"/>
          </p:nvPr>
        </p:nvSpPr>
        <p:spPr/>
        <p:txBody>
          <a:bodyPr/>
          <a:lstStyle/>
          <a:p>
            <a:fld id="{58689531-4A84-407F-8F06-2ADA09A27695}" type="datetimeFigureOut">
              <a:rPr lang="en-IN" smtClean="0"/>
              <a:pPr/>
              <a:t>11-05-2025</a:t>
            </a:fld>
            <a:endParaRPr lang="en-IN" dirty="0"/>
          </a:p>
        </p:txBody>
      </p:sp>
      <p:sp>
        <p:nvSpPr>
          <p:cNvPr id="5" name="Footer Placeholder 4">
            <a:extLst>
              <a:ext uri="{FF2B5EF4-FFF2-40B4-BE49-F238E27FC236}">
                <a16:creationId xmlns:a16="http://schemas.microsoft.com/office/drawing/2014/main" id="{2177AB80-CE64-437D-54DD-15EB4090DF7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77834A5-B717-9EF8-D24F-1CCEDD3E82A2}"/>
              </a:ext>
            </a:extLst>
          </p:cNvPr>
          <p:cNvSpPr>
            <a:spLocks noGrp="1"/>
          </p:cNvSpPr>
          <p:nvPr>
            <p:ph type="sldNum" sz="quarter" idx="12"/>
          </p:nvPr>
        </p:nvSpPr>
        <p:spPr/>
        <p:txBody>
          <a:bodyPr/>
          <a:lstStyle/>
          <a:p>
            <a:fld id="{167E8C99-BC19-4A26-9711-4AF27924C4F4}" type="slidenum">
              <a:rPr lang="en-IN" smtClean="0"/>
              <a:pPr/>
              <a:t>‹#›</a:t>
            </a:fld>
            <a:endParaRPr lang="en-IN" dirty="0"/>
          </a:p>
        </p:txBody>
      </p:sp>
    </p:spTree>
    <p:extLst>
      <p:ext uri="{BB962C8B-B14F-4D97-AF65-F5344CB8AC3E}">
        <p14:creationId xmlns:p14="http://schemas.microsoft.com/office/powerpoint/2010/main" val="172842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CF3B7-0DEB-639F-97A1-A0811340380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433512-1E50-3083-DF4D-10B3C6D256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6D90BB-7AFB-A742-1166-744ECAC79862}"/>
              </a:ext>
            </a:extLst>
          </p:cNvPr>
          <p:cNvSpPr>
            <a:spLocks noGrp="1"/>
          </p:cNvSpPr>
          <p:nvPr>
            <p:ph type="dt" sz="half" idx="10"/>
          </p:nvPr>
        </p:nvSpPr>
        <p:spPr/>
        <p:txBody>
          <a:bodyPr/>
          <a:lstStyle/>
          <a:p>
            <a:fld id="{9AFE8FB1-0A7A-443E-AAF7-31D4FA1AA312}" type="datetimeFigureOut">
              <a:rPr lang="en-US" smtClean="0"/>
              <a:pPr/>
              <a:t>5/11/2025</a:t>
            </a:fld>
            <a:endParaRPr lang="en-US" dirty="0"/>
          </a:p>
        </p:txBody>
      </p:sp>
      <p:sp>
        <p:nvSpPr>
          <p:cNvPr id="5" name="Footer Placeholder 4">
            <a:extLst>
              <a:ext uri="{FF2B5EF4-FFF2-40B4-BE49-F238E27FC236}">
                <a16:creationId xmlns:a16="http://schemas.microsoft.com/office/drawing/2014/main" id="{E1124006-84C4-62F5-C594-A90F8BE64C1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48AD8AA-9EB0-3A45-36C9-660B1544F74A}"/>
              </a:ext>
            </a:extLst>
          </p:cNvPr>
          <p:cNvSpPr>
            <a:spLocks noGrp="1"/>
          </p:cNvSpPr>
          <p:nvPr>
            <p:ph type="sldNum" sz="quarter" idx="12"/>
          </p:nvPr>
        </p:nvSpPr>
        <p:spPr/>
        <p:txBody>
          <a:bodyPr/>
          <a:lstStyle/>
          <a:p>
            <a:fld id="{25BA54BD-C84D-46CE-8B72-31BFB26ABA43}" type="slidenum">
              <a:rPr lang="en-IN" smtClean="0"/>
              <a:pPr/>
              <a:t>‹#›</a:t>
            </a:fld>
            <a:endParaRPr lang="en-IN" dirty="0"/>
          </a:p>
        </p:txBody>
      </p:sp>
    </p:spTree>
    <p:extLst>
      <p:ext uri="{BB962C8B-B14F-4D97-AF65-F5344CB8AC3E}">
        <p14:creationId xmlns:p14="http://schemas.microsoft.com/office/powerpoint/2010/main" val="3720063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7F307E-E24C-51ED-6FD4-E59D7D5803DA}"/>
              </a:ext>
            </a:extLst>
          </p:cNvPr>
          <p:cNvSpPr>
            <a:spLocks noGrp="1"/>
          </p:cNvSpPr>
          <p:nvPr>
            <p:ph type="title" orient="vert"/>
          </p:nvPr>
        </p:nvSpPr>
        <p:spPr>
          <a:xfrm>
            <a:off x="8722628" y="365125"/>
            <a:ext cx="262821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8643E5-5457-16E0-CC3F-0BA492B2B335}"/>
              </a:ext>
            </a:extLst>
          </p:cNvPr>
          <p:cNvSpPr>
            <a:spLocks noGrp="1"/>
          </p:cNvSpPr>
          <p:nvPr>
            <p:ph type="body" orient="vert" idx="1"/>
          </p:nvPr>
        </p:nvSpPr>
        <p:spPr>
          <a:xfrm>
            <a:off x="837982" y="365125"/>
            <a:ext cx="773228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FD6C60-9DF5-ED7E-6FE4-5E9AEBC3B970}"/>
              </a:ext>
            </a:extLst>
          </p:cNvPr>
          <p:cNvSpPr>
            <a:spLocks noGrp="1"/>
          </p:cNvSpPr>
          <p:nvPr>
            <p:ph type="dt" sz="half" idx="10"/>
          </p:nvPr>
        </p:nvSpPr>
        <p:spPr/>
        <p:txBody>
          <a:bodyPr/>
          <a:lstStyle/>
          <a:p>
            <a:fld id="{9AFE8FB1-0A7A-443E-AAF7-31D4FA1AA312}" type="datetimeFigureOut">
              <a:rPr lang="en-US" smtClean="0"/>
              <a:pPr/>
              <a:t>5/11/2025</a:t>
            </a:fld>
            <a:endParaRPr lang="en-US" dirty="0"/>
          </a:p>
        </p:txBody>
      </p:sp>
      <p:sp>
        <p:nvSpPr>
          <p:cNvPr id="5" name="Footer Placeholder 4">
            <a:extLst>
              <a:ext uri="{FF2B5EF4-FFF2-40B4-BE49-F238E27FC236}">
                <a16:creationId xmlns:a16="http://schemas.microsoft.com/office/drawing/2014/main" id="{953C5A4B-3868-3B4A-A682-8B6E551AD03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A309155-E4E8-7216-AFDD-39DE77292DB3}"/>
              </a:ext>
            </a:extLst>
          </p:cNvPr>
          <p:cNvSpPr>
            <a:spLocks noGrp="1"/>
          </p:cNvSpPr>
          <p:nvPr>
            <p:ph type="sldNum" sz="quarter" idx="12"/>
          </p:nvPr>
        </p:nvSpPr>
        <p:spPr/>
        <p:txBody>
          <a:bodyPr/>
          <a:lstStyle/>
          <a:p>
            <a:fld id="{25BA54BD-C84D-46CE-8B72-31BFB26ABA43}" type="slidenum">
              <a:rPr lang="en-IN" smtClean="0"/>
              <a:pPr/>
              <a:t>‹#›</a:t>
            </a:fld>
            <a:endParaRPr lang="en-IN" dirty="0"/>
          </a:p>
        </p:txBody>
      </p:sp>
    </p:spTree>
    <p:extLst>
      <p:ext uri="{BB962C8B-B14F-4D97-AF65-F5344CB8AC3E}">
        <p14:creationId xmlns:p14="http://schemas.microsoft.com/office/powerpoint/2010/main" val="3478001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06E06-FED6-518C-EA82-C225CB9C23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96D215-D03B-5F31-4D8E-9D73F7268B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A8FB00-8E46-05AD-CF0F-9BBA40C410F8}"/>
              </a:ext>
            </a:extLst>
          </p:cNvPr>
          <p:cNvSpPr>
            <a:spLocks noGrp="1"/>
          </p:cNvSpPr>
          <p:nvPr>
            <p:ph type="dt" sz="half" idx="10"/>
          </p:nvPr>
        </p:nvSpPr>
        <p:spPr/>
        <p:txBody>
          <a:bodyPr/>
          <a:lstStyle/>
          <a:p>
            <a:fld id="{9AFE8FB1-0A7A-443E-AAF7-31D4FA1AA312}" type="datetimeFigureOut">
              <a:rPr lang="en-US" smtClean="0"/>
              <a:pPr/>
              <a:t>5/11/2025</a:t>
            </a:fld>
            <a:endParaRPr lang="en-US" dirty="0"/>
          </a:p>
        </p:txBody>
      </p:sp>
      <p:sp>
        <p:nvSpPr>
          <p:cNvPr id="5" name="Footer Placeholder 4">
            <a:extLst>
              <a:ext uri="{FF2B5EF4-FFF2-40B4-BE49-F238E27FC236}">
                <a16:creationId xmlns:a16="http://schemas.microsoft.com/office/drawing/2014/main" id="{D8D8DDC3-E62B-1414-5A6C-7FBB4CB117E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24D72CB-E55F-7B07-1B5A-809128D442F5}"/>
              </a:ext>
            </a:extLst>
          </p:cNvPr>
          <p:cNvSpPr>
            <a:spLocks noGrp="1"/>
          </p:cNvSpPr>
          <p:nvPr>
            <p:ph type="sldNum" sz="quarter" idx="12"/>
          </p:nvPr>
        </p:nvSpPr>
        <p:spPr/>
        <p:txBody>
          <a:bodyPr/>
          <a:lstStyle/>
          <a:p>
            <a:fld id="{25BA54BD-C84D-46CE-8B72-31BFB26ABA43}" type="slidenum">
              <a:rPr lang="en-IN" smtClean="0"/>
              <a:pPr/>
              <a:t>‹#›</a:t>
            </a:fld>
            <a:endParaRPr lang="en-IN" dirty="0"/>
          </a:p>
        </p:txBody>
      </p:sp>
    </p:spTree>
    <p:extLst>
      <p:ext uri="{BB962C8B-B14F-4D97-AF65-F5344CB8AC3E}">
        <p14:creationId xmlns:p14="http://schemas.microsoft.com/office/powerpoint/2010/main" val="1665413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7656A-8D58-5B0D-3460-F5494C8543C4}"/>
              </a:ext>
            </a:extLst>
          </p:cNvPr>
          <p:cNvSpPr>
            <a:spLocks noGrp="1"/>
          </p:cNvSpPr>
          <p:nvPr>
            <p:ph type="title"/>
          </p:nvPr>
        </p:nvSpPr>
        <p:spPr>
          <a:xfrm>
            <a:off x="831633" y="1709739"/>
            <a:ext cx="10512862" cy="2852737"/>
          </a:xfrm>
        </p:spPr>
        <p:txBody>
          <a:bodyPr anchor="b"/>
          <a:lstStyle>
            <a:lvl1pPr>
              <a:defRPr sz="5998"/>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009F2F2-EAE6-A233-E9A8-8E644584DF45}"/>
              </a:ext>
            </a:extLst>
          </p:cNvPr>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F17081-6FC2-1FEA-458D-393986F1E320}"/>
              </a:ext>
            </a:extLst>
          </p:cNvPr>
          <p:cNvSpPr>
            <a:spLocks noGrp="1"/>
          </p:cNvSpPr>
          <p:nvPr>
            <p:ph type="dt" sz="half" idx="10"/>
          </p:nvPr>
        </p:nvSpPr>
        <p:spPr/>
        <p:txBody>
          <a:bodyPr/>
          <a:lstStyle/>
          <a:p>
            <a:fld id="{9AFE8FB1-0A7A-443E-AAF7-31D4FA1AA312}" type="datetimeFigureOut">
              <a:rPr lang="en-US" smtClean="0"/>
              <a:pPr/>
              <a:t>5/11/2025</a:t>
            </a:fld>
            <a:endParaRPr lang="en-US" dirty="0"/>
          </a:p>
        </p:txBody>
      </p:sp>
      <p:sp>
        <p:nvSpPr>
          <p:cNvPr id="5" name="Footer Placeholder 4">
            <a:extLst>
              <a:ext uri="{FF2B5EF4-FFF2-40B4-BE49-F238E27FC236}">
                <a16:creationId xmlns:a16="http://schemas.microsoft.com/office/drawing/2014/main" id="{920BD0C5-F42B-4DE4-347C-5ECCDAB4C0A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F6A15E2-6688-9258-7ED6-AF62635FC114}"/>
              </a:ext>
            </a:extLst>
          </p:cNvPr>
          <p:cNvSpPr>
            <a:spLocks noGrp="1"/>
          </p:cNvSpPr>
          <p:nvPr>
            <p:ph type="sldNum" sz="quarter" idx="12"/>
          </p:nvPr>
        </p:nvSpPr>
        <p:spPr/>
        <p:txBody>
          <a:bodyPr/>
          <a:lstStyle/>
          <a:p>
            <a:fld id="{25BA54BD-C84D-46CE-8B72-31BFB26ABA43}" type="slidenum">
              <a:rPr lang="en-IN" smtClean="0"/>
              <a:pPr/>
              <a:t>‹#›</a:t>
            </a:fld>
            <a:endParaRPr lang="en-IN" dirty="0"/>
          </a:p>
        </p:txBody>
      </p:sp>
    </p:spTree>
    <p:extLst>
      <p:ext uri="{BB962C8B-B14F-4D97-AF65-F5344CB8AC3E}">
        <p14:creationId xmlns:p14="http://schemas.microsoft.com/office/powerpoint/2010/main" val="2587394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A2D37-8E4F-12A1-CCFC-39F7580D30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E16913-4D54-4841-6381-BA97D50908F8}"/>
              </a:ext>
            </a:extLst>
          </p:cNvPr>
          <p:cNvSpPr>
            <a:spLocks noGrp="1"/>
          </p:cNvSpPr>
          <p:nvPr>
            <p:ph sz="half" idx="1"/>
          </p:nvPr>
        </p:nvSpPr>
        <p:spPr>
          <a:xfrm>
            <a:off x="837982" y="1825625"/>
            <a:ext cx="51802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51CEF7F-0C6D-A11F-5A7D-E21A39FFA1E6}"/>
              </a:ext>
            </a:extLst>
          </p:cNvPr>
          <p:cNvSpPr>
            <a:spLocks noGrp="1"/>
          </p:cNvSpPr>
          <p:nvPr>
            <p:ph sz="half" idx="2"/>
          </p:nvPr>
        </p:nvSpPr>
        <p:spPr>
          <a:xfrm>
            <a:off x="6170592" y="1825625"/>
            <a:ext cx="51802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9C61CB8-7CF4-0F23-216E-3755A6241446}"/>
              </a:ext>
            </a:extLst>
          </p:cNvPr>
          <p:cNvSpPr>
            <a:spLocks noGrp="1"/>
          </p:cNvSpPr>
          <p:nvPr>
            <p:ph type="dt" sz="half" idx="10"/>
          </p:nvPr>
        </p:nvSpPr>
        <p:spPr/>
        <p:txBody>
          <a:bodyPr/>
          <a:lstStyle/>
          <a:p>
            <a:fld id="{9AFE8FB1-0A7A-443E-AAF7-31D4FA1AA312}" type="datetimeFigureOut">
              <a:rPr lang="en-US" smtClean="0"/>
              <a:pPr/>
              <a:t>5/11/2025</a:t>
            </a:fld>
            <a:endParaRPr lang="en-US" dirty="0"/>
          </a:p>
        </p:txBody>
      </p:sp>
      <p:sp>
        <p:nvSpPr>
          <p:cNvPr id="6" name="Footer Placeholder 5">
            <a:extLst>
              <a:ext uri="{FF2B5EF4-FFF2-40B4-BE49-F238E27FC236}">
                <a16:creationId xmlns:a16="http://schemas.microsoft.com/office/drawing/2014/main" id="{10C4187B-DBE8-701E-DD55-E16D5A3FDF0E}"/>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7C8A960-A4BA-D80E-6C06-EF0017EE7993}"/>
              </a:ext>
            </a:extLst>
          </p:cNvPr>
          <p:cNvSpPr>
            <a:spLocks noGrp="1"/>
          </p:cNvSpPr>
          <p:nvPr>
            <p:ph type="sldNum" sz="quarter" idx="12"/>
          </p:nvPr>
        </p:nvSpPr>
        <p:spPr/>
        <p:txBody>
          <a:bodyPr/>
          <a:lstStyle/>
          <a:p>
            <a:fld id="{25BA54BD-C84D-46CE-8B72-31BFB26ABA43}" type="slidenum">
              <a:rPr lang="en-IN" smtClean="0"/>
              <a:pPr/>
              <a:t>‹#›</a:t>
            </a:fld>
            <a:endParaRPr lang="en-IN" dirty="0"/>
          </a:p>
        </p:txBody>
      </p:sp>
    </p:spTree>
    <p:extLst>
      <p:ext uri="{BB962C8B-B14F-4D97-AF65-F5344CB8AC3E}">
        <p14:creationId xmlns:p14="http://schemas.microsoft.com/office/powerpoint/2010/main" val="249563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8E0FB-1D00-2B96-8F43-4F0392EBB652}"/>
              </a:ext>
            </a:extLst>
          </p:cNvPr>
          <p:cNvSpPr>
            <a:spLocks noGrp="1"/>
          </p:cNvSpPr>
          <p:nvPr>
            <p:ph type="title"/>
          </p:nvPr>
        </p:nvSpPr>
        <p:spPr>
          <a:xfrm>
            <a:off x="839569" y="365126"/>
            <a:ext cx="10512862"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E22B74-450F-C810-85E6-320857520355}"/>
              </a:ext>
            </a:extLst>
          </p:cNvPr>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AC227C-B42F-42ED-8B9D-BD216A9D130B}"/>
              </a:ext>
            </a:extLst>
          </p:cNvPr>
          <p:cNvSpPr>
            <a:spLocks noGrp="1"/>
          </p:cNvSpPr>
          <p:nvPr>
            <p:ph sz="half" idx="2"/>
          </p:nvPr>
        </p:nvSpPr>
        <p:spPr>
          <a:xfrm>
            <a:off x="839570" y="2505075"/>
            <a:ext cx="5156444"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7DD4848-B08E-9EC4-6415-CCF2AA8C29CA}"/>
              </a:ext>
            </a:extLst>
          </p:cNvPr>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636EA9-02D3-1301-35FD-1F198CF180BE}"/>
              </a:ext>
            </a:extLst>
          </p:cNvPr>
          <p:cNvSpPr>
            <a:spLocks noGrp="1"/>
          </p:cNvSpPr>
          <p:nvPr>
            <p:ph sz="quarter" idx="4"/>
          </p:nvPr>
        </p:nvSpPr>
        <p:spPr>
          <a:xfrm>
            <a:off x="6170593" y="2505075"/>
            <a:ext cx="518183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5B0D6A2-DD2B-CCD5-D9D5-D5F6F10991BA}"/>
              </a:ext>
            </a:extLst>
          </p:cNvPr>
          <p:cNvSpPr>
            <a:spLocks noGrp="1"/>
          </p:cNvSpPr>
          <p:nvPr>
            <p:ph type="dt" sz="half" idx="10"/>
          </p:nvPr>
        </p:nvSpPr>
        <p:spPr/>
        <p:txBody>
          <a:bodyPr/>
          <a:lstStyle/>
          <a:p>
            <a:fld id="{9AFE8FB1-0A7A-443E-AAF7-31D4FA1AA312}" type="datetimeFigureOut">
              <a:rPr lang="en-US" smtClean="0"/>
              <a:pPr/>
              <a:t>5/11/2025</a:t>
            </a:fld>
            <a:endParaRPr lang="en-US" dirty="0"/>
          </a:p>
        </p:txBody>
      </p:sp>
      <p:sp>
        <p:nvSpPr>
          <p:cNvPr id="8" name="Footer Placeholder 7">
            <a:extLst>
              <a:ext uri="{FF2B5EF4-FFF2-40B4-BE49-F238E27FC236}">
                <a16:creationId xmlns:a16="http://schemas.microsoft.com/office/drawing/2014/main" id="{4E2BC085-8D61-31E2-7912-BC362DBD1735}"/>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4C4FD671-1769-6781-8767-F4ACAB802F51}"/>
              </a:ext>
            </a:extLst>
          </p:cNvPr>
          <p:cNvSpPr>
            <a:spLocks noGrp="1"/>
          </p:cNvSpPr>
          <p:nvPr>
            <p:ph type="sldNum" sz="quarter" idx="12"/>
          </p:nvPr>
        </p:nvSpPr>
        <p:spPr/>
        <p:txBody>
          <a:bodyPr/>
          <a:lstStyle/>
          <a:p>
            <a:fld id="{25BA54BD-C84D-46CE-8B72-31BFB26ABA43}" type="slidenum">
              <a:rPr lang="en-IN" smtClean="0"/>
              <a:pPr/>
              <a:t>‹#›</a:t>
            </a:fld>
            <a:endParaRPr lang="en-IN" dirty="0"/>
          </a:p>
        </p:txBody>
      </p:sp>
    </p:spTree>
    <p:extLst>
      <p:ext uri="{BB962C8B-B14F-4D97-AF65-F5344CB8AC3E}">
        <p14:creationId xmlns:p14="http://schemas.microsoft.com/office/powerpoint/2010/main" val="2927729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C9823-E873-D79E-6B54-B1BD8B131F9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BFB8634-DC9C-6240-A86B-D46ED0FFFBB5}"/>
              </a:ext>
            </a:extLst>
          </p:cNvPr>
          <p:cNvSpPr>
            <a:spLocks noGrp="1"/>
          </p:cNvSpPr>
          <p:nvPr>
            <p:ph type="dt" sz="half" idx="10"/>
          </p:nvPr>
        </p:nvSpPr>
        <p:spPr/>
        <p:txBody>
          <a:bodyPr/>
          <a:lstStyle/>
          <a:p>
            <a:fld id="{9AFE8FB1-0A7A-443E-AAF7-31D4FA1AA312}" type="datetimeFigureOut">
              <a:rPr lang="en-US" smtClean="0"/>
              <a:pPr/>
              <a:t>5/11/2025</a:t>
            </a:fld>
            <a:endParaRPr lang="en-US" dirty="0"/>
          </a:p>
        </p:txBody>
      </p:sp>
      <p:sp>
        <p:nvSpPr>
          <p:cNvPr id="4" name="Footer Placeholder 3">
            <a:extLst>
              <a:ext uri="{FF2B5EF4-FFF2-40B4-BE49-F238E27FC236}">
                <a16:creationId xmlns:a16="http://schemas.microsoft.com/office/drawing/2014/main" id="{7E039CF3-BBDF-BD48-300E-44BFE80C4810}"/>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B255534A-E4D9-B87B-A862-2386EBC86025}"/>
              </a:ext>
            </a:extLst>
          </p:cNvPr>
          <p:cNvSpPr>
            <a:spLocks noGrp="1"/>
          </p:cNvSpPr>
          <p:nvPr>
            <p:ph type="sldNum" sz="quarter" idx="12"/>
          </p:nvPr>
        </p:nvSpPr>
        <p:spPr/>
        <p:txBody>
          <a:bodyPr/>
          <a:lstStyle/>
          <a:p>
            <a:fld id="{25BA54BD-C84D-46CE-8B72-31BFB26ABA43}" type="slidenum">
              <a:rPr lang="en-IN" smtClean="0"/>
              <a:pPr/>
              <a:t>‹#›</a:t>
            </a:fld>
            <a:endParaRPr lang="en-IN" dirty="0"/>
          </a:p>
        </p:txBody>
      </p:sp>
    </p:spTree>
    <p:extLst>
      <p:ext uri="{BB962C8B-B14F-4D97-AF65-F5344CB8AC3E}">
        <p14:creationId xmlns:p14="http://schemas.microsoft.com/office/powerpoint/2010/main" val="3307087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96812E-EF3C-D6DE-93FC-27F3D8E814C8}"/>
              </a:ext>
            </a:extLst>
          </p:cNvPr>
          <p:cNvSpPr>
            <a:spLocks noGrp="1"/>
          </p:cNvSpPr>
          <p:nvPr>
            <p:ph type="dt" sz="half" idx="10"/>
          </p:nvPr>
        </p:nvSpPr>
        <p:spPr/>
        <p:txBody>
          <a:bodyPr/>
          <a:lstStyle/>
          <a:p>
            <a:fld id="{9AFE8FB1-0A7A-443E-AAF7-31D4FA1AA312}" type="datetimeFigureOut">
              <a:rPr lang="en-US" smtClean="0"/>
              <a:pPr/>
              <a:t>5/11/2025</a:t>
            </a:fld>
            <a:endParaRPr lang="en-US" dirty="0"/>
          </a:p>
        </p:txBody>
      </p:sp>
      <p:sp>
        <p:nvSpPr>
          <p:cNvPr id="3" name="Footer Placeholder 2">
            <a:extLst>
              <a:ext uri="{FF2B5EF4-FFF2-40B4-BE49-F238E27FC236}">
                <a16:creationId xmlns:a16="http://schemas.microsoft.com/office/drawing/2014/main" id="{36ADF770-6502-8162-200F-7F62A9651798}"/>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5CCBB34D-3DDD-30A1-0B31-FA1F58B77A6B}"/>
              </a:ext>
            </a:extLst>
          </p:cNvPr>
          <p:cNvSpPr>
            <a:spLocks noGrp="1"/>
          </p:cNvSpPr>
          <p:nvPr>
            <p:ph type="sldNum" sz="quarter" idx="12"/>
          </p:nvPr>
        </p:nvSpPr>
        <p:spPr/>
        <p:txBody>
          <a:bodyPr/>
          <a:lstStyle/>
          <a:p>
            <a:fld id="{25BA54BD-C84D-46CE-8B72-31BFB26ABA43}" type="slidenum">
              <a:rPr lang="en-IN" smtClean="0"/>
              <a:pPr/>
              <a:t>‹#›</a:t>
            </a:fld>
            <a:endParaRPr lang="en-IN" dirty="0"/>
          </a:p>
        </p:txBody>
      </p:sp>
    </p:spTree>
    <p:extLst>
      <p:ext uri="{BB962C8B-B14F-4D97-AF65-F5344CB8AC3E}">
        <p14:creationId xmlns:p14="http://schemas.microsoft.com/office/powerpoint/2010/main" val="1500284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68F0B-E54A-1F54-0AB9-60A5A2AC07C4}"/>
              </a:ext>
            </a:extLst>
          </p:cNvPr>
          <p:cNvSpPr>
            <a:spLocks noGrp="1"/>
          </p:cNvSpPr>
          <p:nvPr>
            <p:ph type="title"/>
          </p:nvPr>
        </p:nvSpPr>
        <p:spPr>
          <a:xfrm>
            <a:off x="839570" y="457200"/>
            <a:ext cx="3931213" cy="1600200"/>
          </a:xfrm>
        </p:spPr>
        <p:txBody>
          <a:bodyPr anchor="b"/>
          <a:lstStyle>
            <a:lvl1pPr>
              <a:defRPr sz="3199"/>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3C6BEED-3EE9-5C30-0891-9FB59E6F05FB}"/>
              </a:ext>
            </a:extLst>
          </p:cNvPr>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1B65B04-F055-7F9B-E3CB-C447D5A4E4CD}"/>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D84D65-A73D-5025-5055-2A4CB1ACA42E}"/>
              </a:ext>
            </a:extLst>
          </p:cNvPr>
          <p:cNvSpPr>
            <a:spLocks noGrp="1"/>
          </p:cNvSpPr>
          <p:nvPr>
            <p:ph type="dt" sz="half" idx="10"/>
          </p:nvPr>
        </p:nvSpPr>
        <p:spPr/>
        <p:txBody>
          <a:bodyPr/>
          <a:lstStyle/>
          <a:p>
            <a:fld id="{9AFE8FB1-0A7A-443E-AAF7-31D4FA1AA312}" type="datetimeFigureOut">
              <a:rPr lang="en-US" smtClean="0"/>
              <a:pPr/>
              <a:t>5/11/2025</a:t>
            </a:fld>
            <a:endParaRPr lang="en-US" dirty="0"/>
          </a:p>
        </p:txBody>
      </p:sp>
      <p:sp>
        <p:nvSpPr>
          <p:cNvPr id="6" name="Footer Placeholder 5">
            <a:extLst>
              <a:ext uri="{FF2B5EF4-FFF2-40B4-BE49-F238E27FC236}">
                <a16:creationId xmlns:a16="http://schemas.microsoft.com/office/drawing/2014/main" id="{D7B47B02-861D-2C89-5376-117EE08934A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B609F0AD-F398-50B3-965A-5DC95BEA2939}"/>
              </a:ext>
            </a:extLst>
          </p:cNvPr>
          <p:cNvSpPr>
            <a:spLocks noGrp="1"/>
          </p:cNvSpPr>
          <p:nvPr>
            <p:ph type="sldNum" sz="quarter" idx="12"/>
          </p:nvPr>
        </p:nvSpPr>
        <p:spPr/>
        <p:txBody>
          <a:bodyPr/>
          <a:lstStyle/>
          <a:p>
            <a:fld id="{25BA54BD-C84D-46CE-8B72-31BFB26ABA43}" type="slidenum">
              <a:rPr lang="en-IN" smtClean="0"/>
              <a:pPr/>
              <a:t>‹#›</a:t>
            </a:fld>
            <a:endParaRPr lang="en-IN" dirty="0"/>
          </a:p>
        </p:txBody>
      </p:sp>
    </p:spTree>
    <p:extLst>
      <p:ext uri="{BB962C8B-B14F-4D97-AF65-F5344CB8AC3E}">
        <p14:creationId xmlns:p14="http://schemas.microsoft.com/office/powerpoint/2010/main" val="1238516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6D3D2-DDC4-0EB2-D65A-B94801585C18}"/>
              </a:ext>
            </a:extLst>
          </p:cNvPr>
          <p:cNvSpPr>
            <a:spLocks noGrp="1"/>
          </p:cNvSpPr>
          <p:nvPr>
            <p:ph type="title"/>
          </p:nvPr>
        </p:nvSpPr>
        <p:spPr>
          <a:xfrm>
            <a:off x="839570" y="457200"/>
            <a:ext cx="3931213" cy="1600200"/>
          </a:xfrm>
        </p:spPr>
        <p:txBody>
          <a:bodyPr anchor="b"/>
          <a:lstStyle>
            <a:lvl1pPr>
              <a:defRPr sz="3199"/>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72753BE-05AE-2175-802A-9C60BD1B9CCC}"/>
              </a:ext>
            </a:extLst>
          </p:cNvPr>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IN" dirty="0"/>
          </a:p>
        </p:txBody>
      </p:sp>
      <p:sp>
        <p:nvSpPr>
          <p:cNvPr id="4" name="Text Placeholder 3">
            <a:extLst>
              <a:ext uri="{FF2B5EF4-FFF2-40B4-BE49-F238E27FC236}">
                <a16:creationId xmlns:a16="http://schemas.microsoft.com/office/drawing/2014/main" id="{CFB2D033-BA1E-2F94-4812-DBA2005D867C}"/>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AB00DA-A357-1867-C5A9-74E8C65A8B51}"/>
              </a:ext>
            </a:extLst>
          </p:cNvPr>
          <p:cNvSpPr>
            <a:spLocks noGrp="1"/>
          </p:cNvSpPr>
          <p:nvPr>
            <p:ph type="dt" sz="half" idx="10"/>
          </p:nvPr>
        </p:nvSpPr>
        <p:spPr/>
        <p:txBody>
          <a:bodyPr/>
          <a:lstStyle/>
          <a:p>
            <a:fld id="{9AFE8FB1-0A7A-443E-AAF7-31D4FA1AA312}" type="datetimeFigureOut">
              <a:rPr lang="en-US" smtClean="0"/>
              <a:pPr/>
              <a:t>5/11/2025</a:t>
            </a:fld>
            <a:endParaRPr lang="en-US" dirty="0"/>
          </a:p>
        </p:txBody>
      </p:sp>
      <p:sp>
        <p:nvSpPr>
          <p:cNvPr id="6" name="Footer Placeholder 5">
            <a:extLst>
              <a:ext uri="{FF2B5EF4-FFF2-40B4-BE49-F238E27FC236}">
                <a16:creationId xmlns:a16="http://schemas.microsoft.com/office/drawing/2014/main" id="{33C7C86E-FF3D-F939-E7A8-0F4955BAA2A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9D97F95-C98F-FD43-FBA8-732CD6D4D1D0}"/>
              </a:ext>
            </a:extLst>
          </p:cNvPr>
          <p:cNvSpPr>
            <a:spLocks noGrp="1"/>
          </p:cNvSpPr>
          <p:nvPr>
            <p:ph type="sldNum" sz="quarter" idx="12"/>
          </p:nvPr>
        </p:nvSpPr>
        <p:spPr/>
        <p:txBody>
          <a:bodyPr/>
          <a:lstStyle/>
          <a:p>
            <a:fld id="{25BA54BD-C84D-46CE-8B72-31BFB26ABA43}" type="slidenum">
              <a:rPr lang="en-IN" smtClean="0"/>
              <a:pPr/>
              <a:t>‹#›</a:t>
            </a:fld>
            <a:endParaRPr lang="en-IN" dirty="0"/>
          </a:p>
        </p:txBody>
      </p:sp>
    </p:spTree>
    <p:extLst>
      <p:ext uri="{BB962C8B-B14F-4D97-AF65-F5344CB8AC3E}">
        <p14:creationId xmlns:p14="http://schemas.microsoft.com/office/powerpoint/2010/main" val="270031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086D55-D1B1-44FB-72F8-A0083762EF44}"/>
              </a:ext>
            </a:extLst>
          </p:cNvPr>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D3C008-0361-ADCD-7A1A-893BB8CF0631}"/>
              </a:ext>
            </a:extLst>
          </p:cNvPr>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BC6F2B-DED4-06B3-87BB-8FD913AF7884}"/>
              </a:ext>
            </a:extLst>
          </p:cNvPr>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FE8FB1-0A7A-443E-AAF7-31D4FA1AA312}" type="datetimeFigureOut">
              <a:rPr lang="en-US" smtClean="0"/>
              <a:pPr/>
              <a:t>5/11/2025</a:t>
            </a:fld>
            <a:endParaRPr lang="en-US" dirty="0"/>
          </a:p>
        </p:txBody>
      </p:sp>
      <p:sp>
        <p:nvSpPr>
          <p:cNvPr id="5" name="Footer Placeholder 4">
            <a:extLst>
              <a:ext uri="{FF2B5EF4-FFF2-40B4-BE49-F238E27FC236}">
                <a16:creationId xmlns:a16="http://schemas.microsoft.com/office/drawing/2014/main" id="{A6E78E7D-4A8E-FAE1-F3C2-2B4F111200F1}"/>
              </a:ext>
            </a:extLst>
          </p:cNvPr>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76BF0CF-703D-C48D-51DA-E368E18D06AA}"/>
              </a:ext>
            </a:extLst>
          </p:cNvPr>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dirty="0"/>
          </a:p>
        </p:txBody>
      </p:sp>
    </p:spTree>
    <p:extLst>
      <p:ext uri="{BB962C8B-B14F-4D97-AF65-F5344CB8AC3E}">
        <p14:creationId xmlns:p14="http://schemas.microsoft.com/office/powerpoint/2010/main" val="3900146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0921" y="469350"/>
            <a:ext cx="11206981" cy="1465666"/>
          </a:xfrm>
        </p:spPr>
        <p:txBody>
          <a:bodyPr/>
          <a:lstStyle/>
          <a:p>
            <a:r>
              <a:rPr lang="en-US" sz="3000" b="1" spc="-1" dirty="0">
                <a:solidFill>
                  <a:srgbClr val="000000"/>
                </a:solidFill>
                <a:latin typeface="Calbri"/>
              </a:rPr>
              <a:t>PDF GENIE</a:t>
            </a:r>
            <a:br>
              <a:rPr lang="en-US" sz="3000" b="0" strike="noStrike" spc="-1" dirty="0">
                <a:solidFill>
                  <a:srgbClr val="000000"/>
                </a:solidFill>
                <a:latin typeface="Calbri"/>
              </a:rPr>
            </a:br>
            <a:endParaRPr lang="en-US" sz="3000" dirty="0"/>
          </a:p>
        </p:txBody>
      </p:sp>
      <p:sp>
        <p:nvSpPr>
          <p:cNvPr id="7" name="TextBox 6">
            <a:extLst>
              <a:ext uri="{FF2B5EF4-FFF2-40B4-BE49-F238E27FC236}">
                <a16:creationId xmlns:a16="http://schemas.microsoft.com/office/drawing/2014/main" id="{E94615FE-4CB6-22C2-E405-ACDB1C84FF52}"/>
              </a:ext>
            </a:extLst>
          </p:cNvPr>
          <p:cNvSpPr txBox="1"/>
          <p:nvPr/>
        </p:nvSpPr>
        <p:spPr>
          <a:xfrm>
            <a:off x="816841" y="4830376"/>
            <a:ext cx="4920381" cy="1089529"/>
          </a:xfrm>
          <a:prstGeom prst="rect">
            <a:avLst/>
          </a:prstGeom>
          <a:noFill/>
        </p:spPr>
        <p:txBody>
          <a:bodyPr wrap="square" rtlCol="0">
            <a:spAutoFit/>
          </a:bodyPr>
          <a:lstStyle/>
          <a:p>
            <a:pPr>
              <a:lnSpc>
                <a:spcPct val="90000"/>
              </a:lnSpc>
            </a:pPr>
            <a:r>
              <a:rPr lang="en-IN" sz="2400" dirty="0"/>
              <a:t>Supervised by ,            </a:t>
            </a:r>
          </a:p>
          <a:p>
            <a:pPr>
              <a:lnSpc>
                <a:spcPct val="90000"/>
              </a:lnSpc>
            </a:pPr>
            <a:r>
              <a:rPr lang="en-IN" sz="2400" dirty="0"/>
              <a:t>Mrs. P .Sigappi</a:t>
            </a:r>
          </a:p>
          <a:p>
            <a:pPr>
              <a:lnSpc>
                <a:spcPct val="90000"/>
              </a:lnSpc>
            </a:pPr>
            <a:r>
              <a:rPr lang="en-IN" sz="2400" dirty="0"/>
              <a:t>AP/CSE                                                           </a:t>
            </a:r>
          </a:p>
        </p:txBody>
      </p:sp>
      <p:sp>
        <p:nvSpPr>
          <p:cNvPr id="8" name="TextBox 7">
            <a:extLst>
              <a:ext uri="{FF2B5EF4-FFF2-40B4-BE49-F238E27FC236}">
                <a16:creationId xmlns:a16="http://schemas.microsoft.com/office/drawing/2014/main" id="{3627E89F-0D5F-F42B-5E28-A282ACC83199}"/>
              </a:ext>
            </a:extLst>
          </p:cNvPr>
          <p:cNvSpPr txBox="1"/>
          <p:nvPr/>
        </p:nvSpPr>
        <p:spPr>
          <a:xfrm>
            <a:off x="6310436" y="4587224"/>
            <a:ext cx="5688632" cy="2462213"/>
          </a:xfrm>
          <a:prstGeom prst="rect">
            <a:avLst/>
          </a:prstGeom>
          <a:noFill/>
        </p:spPr>
        <p:txBody>
          <a:bodyPr wrap="square" lIns="91440" tIns="45720" rIns="91440" bIns="45720" rtlCol="0" anchor="t">
            <a:spAutoFit/>
          </a:bodyPr>
          <a:lstStyle/>
          <a:p>
            <a:pPr>
              <a:lnSpc>
                <a:spcPct val="90000"/>
              </a:lnSpc>
            </a:pPr>
            <a:r>
              <a:rPr lang="en-IN" sz="2800" dirty="0"/>
              <a:t> Presented  by ,</a:t>
            </a:r>
          </a:p>
          <a:p>
            <a:pPr>
              <a:lnSpc>
                <a:spcPct val="90000"/>
              </a:lnSpc>
            </a:pPr>
            <a:endParaRPr lang="en-IN" sz="2800" dirty="0"/>
          </a:p>
          <a:p>
            <a:pPr>
              <a:lnSpc>
                <a:spcPct val="90000"/>
              </a:lnSpc>
            </a:pPr>
            <a:r>
              <a:rPr lang="en-IN" sz="2800" dirty="0"/>
              <a:t>Mehar Jabeen N(812821104040)</a:t>
            </a:r>
          </a:p>
          <a:p>
            <a:pPr>
              <a:lnSpc>
                <a:spcPct val="90000"/>
              </a:lnSpc>
            </a:pPr>
            <a:r>
              <a:rPr lang="en-IN" sz="2800" dirty="0"/>
              <a:t>Kalaiselvi S(812821104029)</a:t>
            </a:r>
          </a:p>
          <a:p>
            <a:pPr>
              <a:lnSpc>
                <a:spcPct val="90000"/>
              </a:lnSpc>
            </a:pPr>
            <a:r>
              <a:rPr lang="en-IN" sz="2800"/>
              <a:t>Kaviya C(812821104032)</a:t>
            </a:r>
            <a:endParaRPr lang="en-IN" sz="2800">
              <a:ea typeface="Calibri"/>
              <a:cs typeface="Calibri"/>
            </a:endParaRPr>
          </a:p>
          <a:p>
            <a:endParaRPr lang="en-IN" sz="2800" dirty="0"/>
          </a:p>
        </p:txBody>
      </p:sp>
      <p:sp>
        <p:nvSpPr>
          <p:cNvPr id="3" name="TextBox 2">
            <a:extLst>
              <a:ext uri="{FF2B5EF4-FFF2-40B4-BE49-F238E27FC236}">
                <a16:creationId xmlns:a16="http://schemas.microsoft.com/office/drawing/2014/main" id="{551BB67F-A085-95E3-4257-A322BD0445A9}"/>
              </a:ext>
            </a:extLst>
          </p:cNvPr>
          <p:cNvSpPr txBox="1"/>
          <p:nvPr/>
        </p:nvSpPr>
        <p:spPr>
          <a:xfrm>
            <a:off x="4186199" y="2470556"/>
            <a:ext cx="3816424" cy="1077218"/>
          </a:xfrm>
          <a:prstGeom prst="rect">
            <a:avLst/>
          </a:prstGeom>
          <a:noFill/>
        </p:spPr>
        <p:txBody>
          <a:bodyPr wrap="square" rtlCol="0">
            <a:spAutoFit/>
          </a:bodyPr>
          <a:lstStyle/>
          <a:p>
            <a:pPr algn="ctr"/>
            <a:r>
              <a:rPr lang="en-US" sz="3200" b="1" i="1" dirty="0"/>
              <a:t>BATCH – 11</a:t>
            </a:r>
          </a:p>
          <a:p>
            <a:pPr algn="ctr"/>
            <a:r>
              <a:rPr lang="en-US" sz="3200" b="1" i="1" dirty="0"/>
              <a:t>Date: 12.05.2025</a:t>
            </a:r>
            <a:endParaRPr lang="en-IN" sz="3200" b="1" i="1"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804" y="692696"/>
            <a:ext cx="10945216" cy="639762"/>
          </a:xfrm>
        </p:spPr>
        <p:txBody>
          <a:bodyPr>
            <a:normAutofit/>
          </a:bodyPr>
          <a:lstStyle/>
          <a:p>
            <a:r>
              <a:rPr lang="en-US" sz="3200" b="0" dirty="0">
                <a:latin typeface="Calbri"/>
                <a:cs typeface="+mn-lt"/>
              </a:rPr>
              <a:t>LIST OF MODULES                                    </a:t>
            </a:r>
            <a:endParaRPr lang="en-US" dirty="0"/>
          </a:p>
        </p:txBody>
      </p:sp>
      <p:graphicFrame>
        <p:nvGraphicFramePr>
          <p:cNvPr id="3" name="Content Placeholder 2">
            <a:extLst>
              <a:ext uri="{FF2B5EF4-FFF2-40B4-BE49-F238E27FC236}">
                <a16:creationId xmlns:a16="http://schemas.microsoft.com/office/drawing/2014/main" id="{65C01F42-7A26-4121-9E7F-65125C69A952}"/>
              </a:ext>
            </a:extLst>
          </p:cNvPr>
          <p:cNvGraphicFramePr>
            <a:graphicFrameLocks noGrp="1"/>
          </p:cNvGraphicFramePr>
          <p:nvPr>
            <p:ph idx="1"/>
            <p:extLst>
              <p:ext uri="{D42A27DB-BD31-4B8C-83A1-F6EECF244321}">
                <p14:modId xmlns:p14="http://schemas.microsoft.com/office/powerpoint/2010/main" val="1897830447"/>
              </p:ext>
            </p:extLst>
          </p:nvPr>
        </p:nvGraphicFramePr>
        <p:xfrm>
          <a:off x="837828" y="1484121"/>
          <a:ext cx="10513167" cy="4681183"/>
        </p:xfrm>
        <a:graphic>
          <a:graphicData uri="http://schemas.openxmlformats.org/drawingml/2006/table">
            <a:tbl>
              <a:tblPr/>
              <a:tblGrid>
                <a:gridCol w="3504389">
                  <a:extLst>
                    <a:ext uri="{9D8B030D-6E8A-4147-A177-3AD203B41FA5}">
                      <a16:colId xmlns:a16="http://schemas.microsoft.com/office/drawing/2014/main" val="3975871154"/>
                    </a:ext>
                  </a:extLst>
                </a:gridCol>
                <a:gridCol w="3504389">
                  <a:extLst>
                    <a:ext uri="{9D8B030D-6E8A-4147-A177-3AD203B41FA5}">
                      <a16:colId xmlns:a16="http://schemas.microsoft.com/office/drawing/2014/main" val="1588900076"/>
                    </a:ext>
                  </a:extLst>
                </a:gridCol>
                <a:gridCol w="3504389">
                  <a:extLst>
                    <a:ext uri="{9D8B030D-6E8A-4147-A177-3AD203B41FA5}">
                      <a16:colId xmlns:a16="http://schemas.microsoft.com/office/drawing/2014/main" val="2083625663"/>
                    </a:ext>
                  </a:extLst>
                </a:gridCol>
              </a:tblGrid>
              <a:tr h="244390">
                <a:tc>
                  <a:txBody>
                    <a:bodyPr/>
                    <a:lstStyle/>
                    <a:p>
                      <a:r>
                        <a:rPr lang="en-IN" sz="1100"/>
                        <a:t>Module Name</a:t>
                      </a:r>
                    </a:p>
                  </a:txBody>
                  <a:tcPr marL="53674" marR="53674" marT="26837" marB="26837" anchor="ctr">
                    <a:lnL>
                      <a:noFill/>
                    </a:lnL>
                    <a:lnR>
                      <a:noFill/>
                    </a:lnR>
                    <a:lnT>
                      <a:noFill/>
                    </a:lnT>
                    <a:lnB>
                      <a:noFill/>
                    </a:lnB>
                    <a:noFill/>
                  </a:tcPr>
                </a:tc>
                <a:tc>
                  <a:txBody>
                    <a:bodyPr/>
                    <a:lstStyle/>
                    <a:p>
                      <a:r>
                        <a:rPr lang="en-IN" sz="1100"/>
                        <a:t>Purpose</a:t>
                      </a:r>
                    </a:p>
                  </a:txBody>
                  <a:tcPr marL="53674" marR="53674" marT="26837" marB="26837" anchor="ctr">
                    <a:lnL>
                      <a:noFill/>
                    </a:lnL>
                    <a:lnR>
                      <a:noFill/>
                    </a:lnR>
                    <a:lnT>
                      <a:noFill/>
                    </a:lnT>
                    <a:lnB>
                      <a:noFill/>
                    </a:lnB>
                    <a:noFill/>
                  </a:tcPr>
                </a:tc>
                <a:tc>
                  <a:txBody>
                    <a:bodyPr/>
                    <a:lstStyle/>
                    <a:p>
                      <a:r>
                        <a:rPr lang="en-IN" sz="1100"/>
                        <a:t>Core Functionality</a:t>
                      </a:r>
                    </a:p>
                  </a:txBody>
                  <a:tcPr marL="53674" marR="53674" marT="26837" marB="26837" anchor="ctr">
                    <a:lnL>
                      <a:noFill/>
                    </a:lnL>
                    <a:lnR>
                      <a:noFill/>
                    </a:lnR>
                    <a:lnT>
                      <a:noFill/>
                    </a:lnT>
                    <a:lnB>
                      <a:noFill/>
                    </a:lnB>
                    <a:noFill/>
                  </a:tcPr>
                </a:tc>
                <a:extLst>
                  <a:ext uri="{0D108BD9-81ED-4DB2-BD59-A6C34878D82A}">
                    <a16:rowId xmlns:a16="http://schemas.microsoft.com/office/drawing/2014/main" val="2609023723"/>
                  </a:ext>
                </a:extLst>
              </a:tr>
              <a:tr h="598541">
                <a:tc>
                  <a:txBody>
                    <a:bodyPr/>
                    <a:lstStyle/>
                    <a:p>
                      <a:r>
                        <a:rPr lang="en-IN" sz="1100"/>
                        <a:t>pdf_loader.py</a:t>
                      </a:r>
                    </a:p>
                  </a:txBody>
                  <a:tcPr marL="53674" marR="53674" marT="26837" marB="26837" anchor="ctr">
                    <a:lnL>
                      <a:noFill/>
                    </a:lnL>
                    <a:lnR>
                      <a:noFill/>
                    </a:lnR>
                    <a:lnT>
                      <a:noFill/>
                    </a:lnT>
                    <a:lnB>
                      <a:noFill/>
                    </a:lnB>
                    <a:noFill/>
                  </a:tcPr>
                </a:tc>
                <a:tc>
                  <a:txBody>
                    <a:bodyPr/>
                    <a:lstStyle/>
                    <a:p>
                      <a:r>
                        <a:rPr lang="en-US" sz="1100"/>
                        <a:t>Load and parse PDF content</a:t>
                      </a:r>
                    </a:p>
                  </a:txBody>
                  <a:tcPr marL="53674" marR="53674" marT="26837" marB="26837" anchor="ctr">
                    <a:lnL>
                      <a:noFill/>
                    </a:lnL>
                    <a:lnR>
                      <a:noFill/>
                    </a:lnR>
                    <a:lnT>
                      <a:noFill/>
                    </a:lnT>
                    <a:lnB>
                      <a:noFill/>
                    </a:lnB>
                    <a:noFill/>
                  </a:tcPr>
                </a:tc>
                <a:tc>
                  <a:txBody>
                    <a:bodyPr/>
                    <a:lstStyle/>
                    <a:p>
                      <a:r>
                        <a:rPr lang="en-US" sz="1100"/>
                        <a:t>Uses PyMuPDF and pdfplumber to extract raw text, tables, and metadata</a:t>
                      </a:r>
                    </a:p>
                  </a:txBody>
                  <a:tcPr marL="53674" marR="53674" marT="26837" marB="26837" anchor="ctr">
                    <a:lnL>
                      <a:noFill/>
                    </a:lnL>
                    <a:lnR>
                      <a:noFill/>
                    </a:lnR>
                    <a:lnT>
                      <a:noFill/>
                    </a:lnT>
                    <a:lnB>
                      <a:noFill/>
                    </a:lnB>
                    <a:noFill/>
                  </a:tcPr>
                </a:tc>
                <a:extLst>
                  <a:ext uri="{0D108BD9-81ED-4DB2-BD59-A6C34878D82A}">
                    <a16:rowId xmlns:a16="http://schemas.microsoft.com/office/drawing/2014/main" val="3614969565"/>
                  </a:ext>
                </a:extLst>
              </a:tr>
              <a:tr h="429509">
                <a:tc>
                  <a:txBody>
                    <a:bodyPr/>
                    <a:lstStyle/>
                    <a:p>
                      <a:r>
                        <a:rPr lang="en-IN" sz="1100"/>
                        <a:t>chunker.py</a:t>
                      </a:r>
                    </a:p>
                  </a:txBody>
                  <a:tcPr marL="53674" marR="53674" marT="26837" marB="26837" anchor="ctr">
                    <a:lnL>
                      <a:noFill/>
                    </a:lnL>
                    <a:lnR>
                      <a:noFill/>
                    </a:lnR>
                    <a:lnT>
                      <a:noFill/>
                    </a:lnT>
                    <a:lnB>
                      <a:noFill/>
                    </a:lnB>
                    <a:noFill/>
                  </a:tcPr>
                </a:tc>
                <a:tc>
                  <a:txBody>
                    <a:bodyPr/>
                    <a:lstStyle/>
                    <a:p>
                      <a:r>
                        <a:rPr lang="en-US" sz="1100"/>
                        <a:t>Breaks long text into semantic chunks</a:t>
                      </a:r>
                    </a:p>
                  </a:txBody>
                  <a:tcPr marL="53674" marR="53674" marT="26837" marB="26837" anchor="ctr">
                    <a:lnL>
                      <a:noFill/>
                    </a:lnL>
                    <a:lnR>
                      <a:noFill/>
                    </a:lnR>
                    <a:lnT>
                      <a:noFill/>
                    </a:lnT>
                    <a:lnB>
                      <a:noFill/>
                    </a:lnB>
                    <a:noFill/>
                  </a:tcPr>
                </a:tc>
                <a:tc>
                  <a:txBody>
                    <a:bodyPr/>
                    <a:lstStyle/>
                    <a:p>
                      <a:r>
                        <a:rPr lang="en-US" sz="1100"/>
                        <a:t>Applies overlap strategy to ensure question context is preserved</a:t>
                      </a:r>
                    </a:p>
                  </a:txBody>
                  <a:tcPr marL="53674" marR="53674" marT="26837" marB="26837" anchor="ctr">
                    <a:lnL>
                      <a:noFill/>
                    </a:lnL>
                    <a:lnR>
                      <a:noFill/>
                    </a:lnR>
                    <a:lnT>
                      <a:noFill/>
                    </a:lnT>
                    <a:lnB>
                      <a:noFill/>
                    </a:lnB>
                    <a:noFill/>
                  </a:tcPr>
                </a:tc>
                <a:extLst>
                  <a:ext uri="{0D108BD9-81ED-4DB2-BD59-A6C34878D82A}">
                    <a16:rowId xmlns:a16="http://schemas.microsoft.com/office/drawing/2014/main" val="1521794027"/>
                  </a:ext>
                </a:extLst>
              </a:tr>
              <a:tr h="429509">
                <a:tc>
                  <a:txBody>
                    <a:bodyPr/>
                    <a:lstStyle/>
                    <a:p>
                      <a:r>
                        <a:rPr lang="en-IN" sz="1100"/>
                        <a:t>embedder.py</a:t>
                      </a:r>
                    </a:p>
                  </a:txBody>
                  <a:tcPr marL="53674" marR="53674" marT="26837" marB="26837" anchor="ctr">
                    <a:lnL>
                      <a:noFill/>
                    </a:lnL>
                    <a:lnR>
                      <a:noFill/>
                    </a:lnR>
                    <a:lnT>
                      <a:noFill/>
                    </a:lnT>
                    <a:lnB>
                      <a:noFill/>
                    </a:lnB>
                    <a:noFill/>
                  </a:tcPr>
                </a:tc>
                <a:tc>
                  <a:txBody>
                    <a:bodyPr/>
                    <a:lstStyle/>
                    <a:p>
                      <a:r>
                        <a:rPr lang="en-US" sz="1100"/>
                        <a:t>Embeds text using local models</a:t>
                      </a:r>
                    </a:p>
                  </a:txBody>
                  <a:tcPr marL="53674" marR="53674" marT="26837" marB="26837" anchor="ctr">
                    <a:lnL>
                      <a:noFill/>
                    </a:lnL>
                    <a:lnR>
                      <a:noFill/>
                    </a:lnR>
                    <a:lnT>
                      <a:noFill/>
                    </a:lnT>
                    <a:lnB>
                      <a:noFill/>
                    </a:lnB>
                    <a:noFill/>
                  </a:tcPr>
                </a:tc>
                <a:tc>
                  <a:txBody>
                    <a:bodyPr/>
                    <a:lstStyle/>
                    <a:p>
                      <a:r>
                        <a:rPr lang="en-IN" sz="1100"/>
                        <a:t>Uses SentenceTransformers (MiniLM) for vectorization</a:t>
                      </a:r>
                    </a:p>
                  </a:txBody>
                  <a:tcPr marL="53674" marR="53674" marT="26837" marB="26837" anchor="ctr">
                    <a:lnL>
                      <a:noFill/>
                    </a:lnL>
                    <a:lnR>
                      <a:noFill/>
                    </a:lnR>
                    <a:lnT>
                      <a:noFill/>
                    </a:lnT>
                    <a:lnB>
                      <a:noFill/>
                    </a:lnB>
                    <a:noFill/>
                  </a:tcPr>
                </a:tc>
                <a:extLst>
                  <a:ext uri="{0D108BD9-81ED-4DB2-BD59-A6C34878D82A}">
                    <a16:rowId xmlns:a16="http://schemas.microsoft.com/office/drawing/2014/main" val="2356109980"/>
                  </a:ext>
                </a:extLst>
              </a:tr>
              <a:tr h="429509">
                <a:tc>
                  <a:txBody>
                    <a:bodyPr/>
                    <a:lstStyle/>
                    <a:p>
                      <a:r>
                        <a:rPr lang="en-IN" sz="1100"/>
                        <a:t>vector_store.py</a:t>
                      </a:r>
                    </a:p>
                  </a:txBody>
                  <a:tcPr marL="53674" marR="53674" marT="26837" marB="26837" anchor="ctr">
                    <a:lnL>
                      <a:noFill/>
                    </a:lnL>
                    <a:lnR>
                      <a:noFill/>
                    </a:lnR>
                    <a:lnT>
                      <a:noFill/>
                    </a:lnT>
                    <a:lnB>
                      <a:noFill/>
                    </a:lnB>
                    <a:noFill/>
                  </a:tcPr>
                </a:tc>
                <a:tc>
                  <a:txBody>
                    <a:bodyPr/>
                    <a:lstStyle/>
                    <a:p>
                      <a:r>
                        <a:rPr lang="en-US" sz="1100" dirty="0"/>
                        <a:t>Stores and searches vector data</a:t>
                      </a:r>
                    </a:p>
                  </a:txBody>
                  <a:tcPr marL="53674" marR="53674" marT="26837" marB="26837" anchor="ctr">
                    <a:lnL>
                      <a:noFill/>
                    </a:lnL>
                    <a:lnR>
                      <a:noFill/>
                    </a:lnR>
                    <a:lnT>
                      <a:noFill/>
                    </a:lnT>
                    <a:lnB>
                      <a:noFill/>
                    </a:lnB>
                    <a:noFill/>
                  </a:tcPr>
                </a:tc>
                <a:tc>
                  <a:txBody>
                    <a:bodyPr/>
                    <a:lstStyle/>
                    <a:p>
                      <a:r>
                        <a:rPr lang="en-US" sz="1100"/>
                        <a:t>Uses FAISS to index and retrieve document chunks</a:t>
                      </a:r>
                    </a:p>
                  </a:txBody>
                  <a:tcPr marL="53674" marR="53674" marT="26837" marB="26837" anchor="ctr">
                    <a:lnL>
                      <a:noFill/>
                    </a:lnL>
                    <a:lnR>
                      <a:noFill/>
                    </a:lnR>
                    <a:lnT>
                      <a:noFill/>
                    </a:lnT>
                    <a:lnB>
                      <a:noFill/>
                    </a:lnB>
                    <a:noFill/>
                  </a:tcPr>
                </a:tc>
                <a:extLst>
                  <a:ext uri="{0D108BD9-81ED-4DB2-BD59-A6C34878D82A}">
                    <a16:rowId xmlns:a16="http://schemas.microsoft.com/office/drawing/2014/main" val="802903576"/>
                  </a:ext>
                </a:extLst>
              </a:tr>
              <a:tr h="598541">
                <a:tc>
                  <a:txBody>
                    <a:bodyPr/>
                    <a:lstStyle/>
                    <a:p>
                      <a:r>
                        <a:rPr lang="en-IN" sz="1100"/>
                        <a:t>rag_pipeline.py</a:t>
                      </a:r>
                    </a:p>
                  </a:txBody>
                  <a:tcPr marL="53674" marR="53674" marT="26837" marB="26837" anchor="ctr">
                    <a:lnL>
                      <a:noFill/>
                    </a:lnL>
                    <a:lnR>
                      <a:noFill/>
                    </a:lnR>
                    <a:lnT>
                      <a:noFill/>
                    </a:lnT>
                    <a:lnB>
                      <a:noFill/>
                    </a:lnB>
                    <a:noFill/>
                  </a:tcPr>
                </a:tc>
                <a:tc>
                  <a:txBody>
                    <a:bodyPr/>
                    <a:lstStyle/>
                    <a:p>
                      <a:r>
                        <a:rPr lang="en-IN" sz="1100"/>
                        <a:t>Integrates all backend components</a:t>
                      </a:r>
                    </a:p>
                  </a:txBody>
                  <a:tcPr marL="53674" marR="53674" marT="26837" marB="26837" anchor="ctr">
                    <a:lnL>
                      <a:noFill/>
                    </a:lnL>
                    <a:lnR>
                      <a:noFill/>
                    </a:lnR>
                    <a:lnT>
                      <a:noFill/>
                    </a:lnT>
                    <a:lnB>
                      <a:noFill/>
                    </a:lnB>
                    <a:noFill/>
                  </a:tcPr>
                </a:tc>
                <a:tc>
                  <a:txBody>
                    <a:bodyPr/>
                    <a:lstStyle/>
                    <a:p>
                      <a:r>
                        <a:rPr lang="en-US" sz="1100" dirty="0"/>
                        <a:t>Builds knowledge base and processes user queries with retrieval + answer synthesis</a:t>
                      </a:r>
                    </a:p>
                  </a:txBody>
                  <a:tcPr marL="53674" marR="53674" marT="26837" marB="26837" anchor="ctr">
                    <a:lnL>
                      <a:noFill/>
                    </a:lnL>
                    <a:lnR>
                      <a:noFill/>
                    </a:lnR>
                    <a:lnT>
                      <a:noFill/>
                    </a:lnT>
                    <a:lnB>
                      <a:noFill/>
                    </a:lnB>
                    <a:noFill/>
                  </a:tcPr>
                </a:tc>
                <a:extLst>
                  <a:ext uri="{0D108BD9-81ED-4DB2-BD59-A6C34878D82A}">
                    <a16:rowId xmlns:a16="http://schemas.microsoft.com/office/drawing/2014/main" val="2843153375"/>
                  </a:ext>
                </a:extLst>
              </a:tr>
              <a:tr h="429509">
                <a:tc>
                  <a:txBody>
                    <a:bodyPr/>
                    <a:lstStyle/>
                    <a:p>
                      <a:r>
                        <a:rPr lang="en-IN" sz="1100"/>
                        <a:t>interface.py</a:t>
                      </a:r>
                    </a:p>
                  </a:txBody>
                  <a:tcPr marL="53674" marR="53674" marT="26837" marB="26837" anchor="ctr">
                    <a:lnL>
                      <a:noFill/>
                    </a:lnL>
                    <a:lnR>
                      <a:noFill/>
                    </a:lnR>
                    <a:lnT>
                      <a:noFill/>
                    </a:lnT>
                    <a:lnB>
                      <a:noFill/>
                    </a:lnB>
                    <a:noFill/>
                  </a:tcPr>
                </a:tc>
                <a:tc>
                  <a:txBody>
                    <a:bodyPr/>
                    <a:lstStyle/>
                    <a:p>
                      <a:r>
                        <a:rPr lang="en-IN" sz="1100"/>
                        <a:t>Handles user input/output</a:t>
                      </a:r>
                    </a:p>
                  </a:txBody>
                  <a:tcPr marL="53674" marR="53674" marT="26837" marB="26837" anchor="ctr">
                    <a:lnL>
                      <a:noFill/>
                    </a:lnL>
                    <a:lnR>
                      <a:noFill/>
                    </a:lnR>
                    <a:lnT>
                      <a:noFill/>
                    </a:lnT>
                    <a:lnB>
                      <a:noFill/>
                    </a:lnB>
                    <a:noFill/>
                  </a:tcPr>
                </a:tc>
                <a:tc>
                  <a:txBody>
                    <a:bodyPr/>
                    <a:lstStyle/>
                    <a:p>
                      <a:r>
                        <a:rPr lang="en-US" sz="1100"/>
                        <a:t>Streamlit UI for PDF upload and question answering</a:t>
                      </a:r>
                    </a:p>
                  </a:txBody>
                  <a:tcPr marL="53674" marR="53674" marT="26837" marB="26837" anchor="ctr">
                    <a:lnL>
                      <a:noFill/>
                    </a:lnL>
                    <a:lnR>
                      <a:noFill/>
                    </a:lnR>
                    <a:lnT>
                      <a:noFill/>
                    </a:lnT>
                    <a:lnB>
                      <a:noFill/>
                    </a:lnB>
                    <a:noFill/>
                  </a:tcPr>
                </a:tc>
                <a:extLst>
                  <a:ext uri="{0D108BD9-81ED-4DB2-BD59-A6C34878D82A}">
                    <a16:rowId xmlns:a16="http://schemas.microsoft.com/office/drawing/2014/main" val="1946438794"/>
                  </a:ext>
                </a:extLst>
              </a:tr>
              <a:tr h="429509">
                <a:tc>
                  <a:txBody>
                    <a:bodyPr/>
                    <a:lstStyle/>
                    <a:p>
                      <a:r>
                        <a:rPr lang="en-IN" sz="1100"/>
                        <a:t>helpers.py</a:t>
                      </a:r>
                    </a:p>
                  </a:txBody>
                  <a:tcPr marL="53674" marR="53674" marT="26837" marB="26837" anchor="ctr">
                    <a:lnL>
                      <a:noFill/>
                    </a:lnL>
                    <a:lnR>
                      <a:noFill/>
                    </a:lnR>
                    <a:lnT>
                      <a:noFill/>
                    </a:lnT>
                    <a:lnB>
                      <a:noFill/>
                    </a:lnB>
                    <a:noFill/>
                  </a:tcPr>
                </a:tc>
                <a:tc>
                  <a:txBody>
                    <a:bodyPr/>
                    <a:lstStyle/>
                    <a:p>
                      <a:r>
                        <a:rPr lang="en-IN" sz="1100"/>
                        <a:t>Common utility functions</a:t>
                      </a:r>
                    </a:p>
                  </a:txBody>
                  <a:tcPr marL="53674" marR="53674" marT="26837" marB="26837" anchor="ctr">
                    <a:lnL>
                      <a:noFill/>
                    </a:lnL>
                    <a:lnR>
                      <a:noFill/>
                    </a:lnR>
                    <a:lnT>
                      <a:noFill/>
                    </a:lnT>
                    <a:lnB>
                      <a:noFill/>
                    </a:lnB>
                    <a:noFill/>
                  </a:tcPr>
                </a:tc>
                <a:tc>
                  <a:txBody>
                    <a:bodyPr/>
                    <a:lstStyle/>
                    <a:p>
                      <a:r>
                        <a:rPr lang="fr-FR" sz="1100"/>
                        <a:t>Validates inputs, formats responses, manages errors</a:t>
                      </a:r>
                    </a:p>
                  </a:txBody>
                  <a:tcPr marL="53674" marR="53674" marT="26837" marB="26837" anchor="ctr">
                    <a:lnL>
                      <a:noFill/>
                    </a:lnL>
                    <a:lnR>
                      <a:noFill/>
                    </a:lnR>
                    <a:lnT>
                      <a:noFill/>
                    </a:lnT>
                    <a:lnB>
                      <a:noFill/>
                    </a:lnB>
                    <a:noFill/>
                  </a:tcPr>
                </a:tc>
                <a:extLst>
                  <a:ext uri="{0D108BD9-81ED-4DB2-BD59-A6C34878D82A}">
                    <a16:rowId xmlns:a16="http://schemas.microsoft.com/office/drawing/2014/main" val="3440231235"/>
                  </a:ext>
                </a:extLst>
              </a:tr>
              <a:tr h="244390">
                <a:tc>
                  <a:txBody>
                    <a:bodyPr/>
                    <a:lstStyle/>
                    <a:p>
                      <a:r>
                        <a:rPr lang="en-IN" sz="1100"/>
                        <a:t>app.py</a:t>
                      </a:r>
                    </a:p>
                  </a:txBody>
                  <a:tcPr marL="53674" marR="53674" marT="26837" marB="26837" anchor="ctr">
                    <a:lnL>
                      <a:noFill/>
                    </a:lnL>
                    <a:lnR>
                      <a:noFill/>
                    </a:lnR>
                    <a:lnT>
                      <a:noFill/>
                    </a:lnT>
                    <a:lnB>
                      <a:noFill/>
                    </a:lnB>
                    <a:noFill/>
                  </a:tcPr>
                </a:tc>
                <a:tc>
                  <a:txBody>
                    <a:bodyPr/>
                    <a:lstStyle/>
                    <a:p>
                      <a:r>
                        <a:rPr lang="en-US" sz="1100"/>
                        <a:t>Entry point of the application</a:t>
                      </a:r>
                    </a:p>
                  </a:txBody>
                  <a:tcPr marL="53674" marR="53674" marT="26837" marB="26837" anchor="ctr">
                    <a:lnL>
                      <a:noFill/>
                    </a:lnL>
                    <a:lnR>
                      <a:noFill/>
                    </a:lnR>
                    <a:lnT>
                      <a:noFill/>
                    </a:lnT>
                    <a:lnB>
                      <a:noFill/>
                    </a:lnB>
                    <a:noFill/>
                  </a:tcPr>
                </a:tc>
                <a:tc>
                  <a:txBody>
                    <a:bodyPr/>
                    <a:lstStyle/>
                    <a:p>
                      <a:r>
                        <a:rPr lang="en-IN" sz="1100"/>
                        <a:t>Runs the Streamlit app</a:t>
                      </a:r>
                    </a:p>
                  </a:txBody>
                  <a:tcPr marL="53674" marR="53674" marT="26837" marB="26837" anchor="ctr">
                    <a:lnL>
                      <a:noFill/>
                    </a:lnL>
                    <a:lnR>
                      <a:noFill/>
                    </a:lnR>
                    <a:lnT>
                      <a:noFill/>
                    </a:lnT>
                    <a:lnB>
                      <a:noFill/>
                    </a:lnB>
                    <a:noFill/>
                  </a:tcPr>
                </a:tc>
                <a:extLst>
                  <a:ext uri="{0D108BD9-81ED-4DB2-BD59-A6C34878D82A}">
                    <a16:rowId xmlns:a16="http://schemas.microsoft.com/office/drawing/2014/main" val="2917084044"/>
                  </a:ext>
                </a:extLst>
              </a:tr>
              <a:tr h="418267">
                <a:tc>
                  <a:txBody>
                    <a:bodyPr/>
                    <a:lstStyle/>
                    <a:p>
                      <a:r>
                        <a:rPr lang="en-IN" sz="1100"/>
                        <a:t>requirements.txt</a:t>
                      </a:r>
                    </a:p>
                  </a:txBody>
                  <a:tcPr marL="53674" marR="53674" marT="26837" marB="26837" anchor="ctr">
                    <a:lnL>
                      <a:noFill/>
                    </a:lnL>
                    <a:lnR>
                      <a:noFill/>
                    </a:lnR>
                    <a:lnT>
                      <a:noFill/>
                    </a:lnT>
                    <a:lnB>
                      <a:noFill/>
                    </a:lnB>
                    <a:noFill/>
                  </a:tcPr>
                </a:tc>
                <a:tc>
                  <a:txBody>
                    <a:bodyPr/>
                    <a:lstStyle/>
                    <a:p>
                      <a:r>
                        <a:rPr lang="en-IN" sz="1100"/>
                        <a:t>Dependency list</a:t>
                      </a:r>
                    </a:p>
                  </a:txBody>
                  <a:tcPr marL="53674" marR="53674" marT="26837" marB="26837" anchor="ctr">
                    <a:lnL>
                      <a:noFill/>
                    </a:lnL>
                    <a:lnR>
                      <a:noFill/>
                    </a:lnR>
                    <a:lnT>
                      <a:noFill/>
                    </a:lnT>
                    <a:lnB>
                      <a:noFill/>
                    </a:lnB>
                    <a:noFill/>
                  </a:tcPr>
                </a:tc>
                <a:tc>
                  <a:txBody>
                    <a:bodyPr/>
                    <a:lstStyle/>
                    <a:p>
                      <a:r>
                        <a:rPr lang="en-US" sz="1100"/>
                        <a:t>Contains all required packages for installation</a:t>
                      </a:r>
                    </a:p>
                  </a:txBody>
                  <a:tcPr marL="53674" marR="53674" marT="26837" marB="26837" anchor="ctr">
                    <a:lnL>
                      <a:noFill/>
                    </a:lnL>
                    <a:lnR>
                      <a:noFill/>
                    </a:lnR>
                    <a:lnT>
                      <a:noFill/>
                    </a:lnT>
                    <a:lnB>
                      <a:noFill/>
                    </a:lnB>
                    <a:noFill/>
                  </a:tcPr>
                </a:tc>
                <a:extLst>
                  <a:ext uri="{0D108BD9-81ED-4DB2-BD59-A6C34878D82A}">
                    <a16:rowId xmlns:a16="http://schemas.microsoft.com/office/drawing/2014/main" val="3129333225"/>
                  </a:ext>
                </a:extLst>
              </a:tr>
              <a:tr h="429509">
                <a:tc>
                  <a:txBody>
                    <a:bodyPr/>
                    <a:lstStyle/>
                    <a:p>
                      <a:r>
                        <a:rPr lang="en-IN" sz="1100"/>
                        <a:t>README.md</a:t>
                      </a:r>
                    </a:p>
                  </a:txBody>
                  <a:tcPr marL="53674" marR="53674" marT="26837" marB="26837" anchor="ctr">
                    <a:lnL>
                      <a:noFill/>
                    </a:lnL>
                    <a:lnR>
                      <a:noFill/>
                    </a:lnR>
                    <a:lnT>
                      <a:noFill/>
                    </a:lnT>
                    <a:lnB>
                      <a:noFill/>
                    </a:lnB>
                    <a:noFill/>
                  </a:tcPr>
                </a:tc>
                <a:tc>
                  <a:txBody>
                    <a:bodyPr/>
                    <a:lstStyle/>
                    <a:p>
                      <a:r>
                        <a:rPr lang="en-IN" sz="1100"/>
                        <a:t>Project documentation</a:t>
                      </a:r>
                    </a:p>
                  </a:txBody>
                  <a:tcPr marL="53674" marR="53674" marT="26837" marB="26837" anchor="ctr">
                    <a:lnL>
                      <a:noFill/>
                    </a:lnL>
                    <a:lnR>
                      <a:noFill/>
                    </a:lnR>
                    <a:lnT>
                      <a:noFill/>
                    </a:lnT>
                    <a:lnB>
                      <a:noFill/>
                    </a:lnB>
                    <a:noFill/>
                  </a:tcPr>
                </a:tc>
                <a:tc>
                  <a:txBody>
                    <a:bodyPr/>
                    <a:lstStyle/>
                    <a:p>
                      <a:r>
                        <a:rPr lang="en-US" sz="1100" dirty="0"/>
                        <a:t>Explains setup, usage, and system requirements</a:t>
                      </a:r>
                    </a:p>
                  </a:txBody>
                  <a:tcPr marL="53674" marR="53674" marT="26837" marB="26837" anchor="ctr">
                    <a:lnL>
                      <a:noFill/>
                    </a:lnL>
                    <a:lnR>
                      <a:noFill/>
                    </a:lnR>
                    <a:lnT>
                      <a:noFill/>
                    </a:lnT>
                    <a:lnB>
                      <a:noFill/>
                    </a:lnB>
                    <a:noFill/>
                  </a:tcPr>
                </a:tc>
                <a:extLst>
                  <a:ext uri="{0D108BD9-81ED-4DB2-BD59-A6C34878D82A}">
                    <a16:rowId xmlns:a16="http://schemas.microsoft.com/office/drawing/2014/main" val="2816571670"/>
                  </a:ext>
                </a:extLst>
              </a:tr>
            </a:tbl>
          </a:graphicData>
        </a:graphic>
      </p:graphicFrame>
    </p:spTree>
    <p:extLst>
      <p:ext uri="{BB962C8B-B14F-4D97-AF65-F5344CB8AC3E}">
        <p14:creationId xmlns:p14="http://schemas.microsoft.com/office/powerpoint/2010/main" val="179730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BA8A-B21D-99CD-0375-DE203F517939}"/>
              </a:ext>
            </a:extLst>
          </p:cNvPr>
          <p:cNvSpPr>
            <a:spLocks noGrp="1"/>
          </p:cNvSpPr>
          <p:nvPr>
            <p:ph type="title"/>
          </p:nvPr>
        </p:nvSpPr>
        <p:spPr>
          <a:xfrm>
            <a:off x="3574132" y="2564904"/>
            <a:ext cx="4824536" cy="1325563"/>
          </a:xfrm>
        </p:spPr>
        <p:txBody>
          <a:bodyPr/>
          <a:lstStyle/>
          <a:p>
            <a:pPr algn="ctr"/>
            <a:r>
              <a:rPr lang="en-US" dirty="0"/>
              <a:t>SCREENSHOTS</a:t>
            </a:r>
            <a:endParaRPr lang="en-IN" dirty="0"/>
          </a:p>
        </p:txBody>
      </p:sp>
    </p:spTree>
    <p:extLst>
      <p:ext uri="{BB962C8B-B14F-4D97-AF65-F5344CB8AC3E}">
        <p14:creationId xmlns:p14="http://schemas.microsoft.com/office/powerpoint/2010/main" val="3576092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screenshot of a computer&#10;&#10;AI-generated content may be incorrect.">
            <a:extLst>
              <a:ext uri="{FF2B5EF4-FFF2-40B4-BE49-F238E27FC236}">
                <a16:creationId xmlns:a16="http://schemas.microsoft.com/office/drawing/2014/main" id="{4460BD5C-2959-6E69-BEC4-740EB59B5C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9956" y="1196752"/>
            <a:ext cx="7646640" cy="4779150"/>
          </a:xfrm>
          <a:prstGeom prst="rect">
            <a:avLst/>
          </a:prstGeom>
        </p:spPr>
      </p:pic>
    </p:spTree>
    <p:extLst>
      <p:ext uri="{BB962C8B-B14F-4D97-AF65-F5344CB8AC3E}">
        <p14:creationId xmlns:p14="http://schemas.microsoft.com/office/powerpoint/2010/main" val="3074147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5828D8-57BD-1E34-C907-A04B73817B28}"/>
            </a:ext>
          </a:extLst>
        </p:cNvPr>
        <p:cNvGrpSpPr/>
        <p:nvPr/>
      </p:nvGrpSpPr>
      <p:grpSpPr>
        <a:xfrm>
          <a:off x="0" y="0"/>
          <a:ext cx="0" cy="0"/>
          <a:chOff x="0" y="0"/>
          <a:chExt cx="0" cy="0"/>
        </a:xfrm>
      </p:grpSpPr>
      <p:pic>
        <p:nvPicPr>
          <p:cNvPr id="7" name="Picture 6" descr="A computer screen shot of a video game&#10;&#10;AI-generated content may be incorrect.">
            <a:extLst>
              <a:ext uri="{FF2B5EF4-FFF2-40B4-BE49-F238E27FC236}">
                <a16:creationId xmlns:a16="http://schemas.microsoft.com/office/drawing/2014/main" id="{25395377-7CA9-4F93-979E-7DB4DC90B2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900" y="1340768"/>
            <a:ext cx="8150696" cy="5094185"/>
          </a:xfrm>
          <a:prstGeom prst="rect">
            <a:avLst/>
          </a:prstGeom>
        </p:spPr>
      </p:pic>
    </p:spTree>
    <p:extLst>
      <p:ext uri="{BB962C8B-B14F-4D97-AF65-F5344CB8AC3E}">
        <p14:creationId xmlns:p14="http://schemas.microsoft.com/office/powerpoint/2010/main" val="3258976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8D0078-6E61-3E46-E09A-EC2B1A6466E3}"/>
            </a:ext>
          </a:extLst>
        </p:cNvPr>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DF66D46B-F6EA-B462-7183-24839C096FF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6020" y="836712"/>
            <a:ext cx="7574632" cy="4734145"/>
          </a:xfrm>
          <a:prstGeom prst="rect">
            <a:avLst/>
          </a:prstGeom>
        </p:spPr>
      </p:pic>
    </p:spTree>
    <p:extLst>
      <p:ext uri="{BB962C8B-B14F-4D97-AF65-F5344CB8AC3E}">
        <p14:creationId xmlns:p14="http://schemas.microsoft.com/office/powerpoint/2010/main" val="68948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DDE547-484B-244B-A527-3E870BCE8A8B}"/>
            </a:ext>
          </a:extLst>
        </p:cNvPr>
        <p:cNvGrpSpPr/>
        <p:nvPr/>
      </p:nvGrpSpPr>
      <p:grpSpPr>
        <a:xfrm>
          <a:off x="0" y="0"/>
          <a:ext cx="0" cy="0"/>
          <a:chOff x="0" y="0"/>
          <a:chExt cx="0" cy="0"/>
        </a:xfrm>
      </p:grpSpPr>
      <p:pic>
        <p:nvPicPr>
          <p:cNvPr id="4" name="Picture 3" descr="A screenshot of a computer&#10;&#10;AI-generated content may be incorrect.">
            <a:extLst>
              <a:ext uri="{FF2B5EF4-FFF2-40B4-BE49-F238E27FC236}">
                <a16:creationId xmlns:a16="http://schemas.microsoft.com/office/drawing/2014/main" id="{17A5138F-7625-3F61-DB52-3453254AA6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9004" y="544370"/>
            <a:ext cx="9230816" cy="5769260"/>
          </a:xfrm>
          <a:prstGeom prst="rect">
            <a:avLst/>
          </a:prstGeom>
        </p:spPr>
      </p:pic>
    </p:spTree>
    <p:extLst>
      <p:ext uri="{BB962C8B-B14F-4D97-AF65-F5344CB8AC3E}">
        <p14:creationId xmlns:p14="http://schemas.microsoft.com/office/powerpoint/2010/main" val="764376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E3F4BC-A89E-F3F7-C1E9-1EA117698166}"/>
              </a:ext>
            </a:extLst>
          </p:cNvPr>
          <p:cNvSpPr>
            <a:spLocks noGrp="1"/>
          </p:cNvSpPr>
          <p:nvPr>
            <p:ph idx="1"/>
          </p:nvPr>
        </p:nvSpPr>
        <p:spPr>
          <a:xfrm>
            <a:off x="837981" y="1124744"/>
            <a:ext cx="10512862" cy="4351338"/>
          </a:xfrm>
        </p:spPr>
        <p:txBody>
          <a:bodyPr>
            <a:normAutofit lnSpcReduction="10000"/>
          </a:bodyPr>
          <a:lstStyle/>
          <a:p>
            <a:pPr algn="ctr">
              <a:buNone/>
            </a:pPr>
            <a:r>
              <a:rPr lang="en-US" b="1" dirty="0"/>
              <a:t>Conclusion</a:t>
            </a:r>
          </a:p>
          <a:p>
            <a:r>
              <a:rPr lang="en-US" dirty="0"/>
              <a:t>The proposed Retrieval-Augmented Generation (RAG) system offers a robust, offline solution for extracting meaningful insights from complex PDF documents, including academic papers, legal contracts, and technical manuals. By combining advanced text processing, semantic embeddings, and natural language generation, the system enables users to interact with documents intelligently and efficiently. Its modular architecture, offline capability, and emphasis on accuracy, usability, and security make it a practical and scalable tool for real-world deployment. This solution significantly enhances information accessibility while preserving document context and reliability.</a:t>
            </a:r>
          </a:p>
          <a:p>
            <a:pPr marL="0" indent="0" algn="ctr">
              <a:buNone/>
            </a:pPr>
            <a:endParaRPr lang="en-IN" dirty="0"/>
          </a:p>
        </p:txBody>
      </p:sp>
    </p:spTree>
    <p:extLst>
      <p:ext uri="{BB962C8B-B14F-4D97-AF65-F5344CB8AC3E}">
        <p14:creationId xmlns:p14="http://schemas.microsoft.com/office/powerpoint/2010/main" val="631672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5C3E1C-922B-5B7C-DE9C-4C2D8F1C341D}"/>
              </a:ext>
            </a:extLst>
          </p:cNvPr>
          <p:cNvPicPr/>
          <p:nvPr/>
        </p:nvPicPr>
        <p:blipFill>
          <a:blip r:embed="rId2"/>
          <a:srcRect l="21035" t="4314"/>
          <a:stretch/>
        </p:blipFill>
        <p:spPr>
          <a:xfrm>
            <a:off x="3160232" y="1196752"/>
            <a:ext cx="5868360" cy="4141080"/>
          </a:xfrm>
          <a:prstGeom prst="rect">
            <a:avLst/>
          </a:prstGeom>
          <a:ln>
            <a:noFill/>
          </a:ln>
        </p:spPr>
      </p:pic>
    </p:spTree>
    <p:extLst>
      <p:ext uri="{BB962C8B-B14F-4D97-AF65-F5344CB8AC3E}">
        <p14:creationId xmlns:p14="http://schemas.microsoft.com/office/powerpoint/2010/main" val="886393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942284" y="663025"/>
            <a:ext cx="1800200" cy="893767"/>
          </a:xfrm>
        </p:spPr>
        <p:txBody>
          <a:bodyPr>
            <a:normAutofit fontScale="90000"/>
          </a:bodyPr>
          <a:lstStyle/>
          <a:p>
            <a:br>
              <a:rPr lang="en-US" sz="3200" b="0" strike="noStrike" spc="-1" dirty="0">
                <a:solidFill>
                  <a:srgbClr val="4F81BD"/>
                </a:solidFill>
                <a:latin typeface="Calibri"/>
              </a:rPr>
            </a:br>
            <a:r>
              <a:rPr lang="en-US" sz="3200" b="0" strike="noStrike" spc="-1" dirty="0">
                <a:solidFill>
                  <a:srgbClr val="4F81BD"/>
                </a:solidFill>
                <a:latin typeface="Calibri"/>
              </a:rPr>
              <a:t>                              </a:t>
            </a:r>
            <a:br>
              <a:rPr lang="en-US" sz="3200" b="0" strike="noStrike" spc="-1" dirty="0">
                <a:solidFill>
                  <a:srgbClr val="4F81BD"/>
                </a:solidFill>
                <a:latin typeface="Calibri"/>
              </a:rPr>
            </a:br>
            <a:br>
              <a:rPr lang="en-US" sz="3200" b="0" strike="noStrike" spc="-1" dirty="0">
                <a:solidFill>
                  <a:srgbClr val="4F81BD"/>
                </a:solidFill>
                <a:latin typeface="Calibri"/>
              </a:rPr>
            </a:br>
            <a:br>
              <a:rPr lang="en-US" sz="3200" b="0" strike="noStrike" spc="-1" dirty="0">
                <a:solidFill>
                  <a:srgbClr val="4F81BD"/>
                </a:solidFill>
                <a:latin typeface="Calibri"/>
              </a:rPr>
            </a:br>
            <a:br>
              <a:rPr lang="en-US" sz="3200" b="0" strike="noStrike" spc="-1" dirty="0">
                <a:solidFill>
                  <a:srgbClr val="4F81BD"/>
                </a:solidFill>
                <a:latin typeface="Calibri"/>
              </a:rPr>
            </a:br>
            <a:r>
              <a:rPr lang="en-US" sz="3200" b="0" strike="noStrike" spc="-1" dirty="0">
                <a:latin typeface="Calibri"/>
              </a:rPr>
              <a:t>ABSTRACT</a:t>
            </a:r>
            <a:br>
              <a:rPr lang="en-US" sz="3200" b="0" strike="noStrike" spc="-1" dirty="0">
                <a:latin typeface="Calibri"/>
              </a:rPr>
            </a:br>
            <a:br>
              <a:rPr lang="en-US" sz="3200" b="0" strike="noStrike" spc="-1" dirty="0">
                <a:solidFill>
                  <a:srgbClr val="4F81BD"/>
                </a:solidFill>
                <a:latin typeface="Calibri"/>
              </a:rPr>
            </a:br>
            <a:br>
              <a:rPr lang="en-US" sz="3200" b="0" strike="noStrike" spc="-1" dirty="0">
                <a:solidFill>
                  <a:srgbClr val="4F81BD"/>
                </a:solidFill>
                <a:latin typeface="Calibri"/>
              </a:rPr>
            </a:br>
            <a:br>
              <a:rPr lang="en-US" sz="3200" b="0" strike="noStrike" spc="-1" dirty="0">
                <a:solidFill>
                  <a:srgbClr val="4F81BD"/>
                </a:solidFill>
                <a:latin typeface="Calibri"/>
              </a:rPr>
            </a:br>
            <a:r>
              <a:rPr lang="en-US" sz="3200" b="0" strike="noStrike" spc="-1" dirty="0">
                <a:solidFill>
                  <a:srgbClr val="4F81BD"/>
                </a:solidFill>
                <a:latin typeface="Calibri"/>
              </a:rPr>
              <a:t>                </a:t>
            </a:r>
            <a:br>
              <a:rPr lang="en-US" sz="3300" b="0" strike="noStrike" spc="-1" dirty="0">
                <a:latin typeface="Calibri"/>
              </a:rPr>
            </a:br>
            <a:endParaRPr lang="en-US" sz="3300" dirty="0"/>
          </a:p>
        </p:txBody>
      </p:sp>
      <p:sp>
        <p:nvSpPr>
          <p:cNvPr id="14" name="Content Placeholder 13"/>
          <p:cNvSpPr>
            <a:spLocks noGrp="1"/>
          </p:cNvSpPr>
          <p:nvPr>
            <p:ph idx="1"/>
          </p:nvPr>
        </p:nvSpPr>
        <p:spPr>
          <a:xfrm>
            <a:off x="297768" y="1556792"/>
            <a:ext cx="11593288" cy="5085928"/>
          </a:xfrm>
        </p:spPr>
        <p:txBody>
          <a:bodyPr>
            <a:normAutofit/>
          </a:bodyPr>
          <a:lstStyle/>
          <a:p>
            <a:r>
              <a:rPr lang="en-US" dirty="0"/>
              <a:t>This offline tool helps users understand complex PDF documents like research papers, contracts, and manuals. It extracts important content—including text, tables, and code—and turns it into searchable data using AI. Users can upload PDFs and ask questions through a simple web interface, getting accurate answers with sources. The system runs locally, protects privacy, and works well without internet, making it ideal for schools, law firms, and technical teams.</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2284" y="1340768"/>
            <a:ext cx="2016224" cy="1368152"/>
          </a:xfrm>
        </p:spPr>
        <p:txBody>
          <a:bodyPr>
            <a:normAutofit/>
          </a:bodyPr>
          <a:lstStyle/>
          <a:p>
            <a:r>
              <a:rPr lang="en-US" sz="3200" b="0" strike="noStrike" spc="-1" dirty="0">
                <a:latin typeface="Calibri"/>
              </a:rPr>
              <a:t>OBJECTIVE</a:t>
            </a:r>
            <a:br>
              <a:rPr lang="en-US" sz="3200" b="0" strike="noStrike" spc="-1" dirty="0">
                <a:solidFill>
                  <a:srgbClr val="000000"/>
                </a:solidFill>
                <a:latin typeface="Calibri"/>
              </a:rPr>
            </a:br>
            <a:endParaRPr lang="en-US" dirty="0"/>
          </a:p>
        </p:txBody>
      </p:sp>
      <p:sp>
        <p:nvSpPr>
          <p:cNvPr id="4" name="Content Placeholder 3">
            <a:extLst>
              <a:ext uri="{FF2B5EF4-FFF2-40B4-BE49-F238E27FC236}">
                <a16:creationId xmlns:a16="http://schemas.microsoft.com/office/drawing/2014/main" id="{6CF8D34B-F1A6-01F3-3AD1-FD143BAAF39B}"/>
              </a:ext>
            </a:extLst>
          </p:cNvPr>
          <p:cNvSpPr>
            <a:spLocks noGrp="1"/>
          </p:cNvSpPr>
          <p:nvPr>
            <p:ph idx="1"/>
          </p:nvPr>
        </p:nvSpPr>
        <p:spPr>
          <a:xfrm>
            <a:off x="909836" y="2564904"/>
            <a:ext cx="10657184" cy="2460104"/>
          </a:xfrm>
        </p:spPr>
        <p:txBody>
          <a:bodyPr>
            <a:normAutofit fontScale="92500" lnSpcReduction="10000"/>
          </a:bodyPr>
          <a:lstStyle/>
          <a:p>
            <a:pPr>
              <a:buFont typeface="Arial" panose="020B0604020202020204" pitchFamily="34" charset="0"/>
              <a:buChar char="•"/>
            </a:pPr>
            <a:r>
              <a:rPr lang="en-US" dirty="0"/>
              <a:t>Processing diverse types of documents (academic, legal, technical)</a:t>
            </a:r>
          </a:p>
          <a:p>
            <a:pPr>
              <a:buFont typeface="Arial" panose="020B0604020202020204" pitchFamily="34" charset="0"/>
              <a:buChar char="•"/>
            </a:pPr>
            <a:r>
              <a:rPr lang="en-US" dirty="0"/>
              <a:t>Extracting meaningful content, including structured data like tables and code</a:t>
            </a:r>
          </a:p>
          <a:p>
            <a:pPr>
              <a:buFont typeface="Arial" panose="020B0604020202020204" pitchFamily="34" charset="0"/>
              <a:buChar char="•"/>
            </a:pPr>
            <a:r>
              <a:rPr lang="en-US" dirty="0"/>
              <a:t>Enabling natural language querying </a:t>
            </a:r>
          </a:p>
          <a:p>
            <a:pPr>
              <a:buFont typeface="Arial" panose="020B0604020202020204" pitchFamily="34" charset="0"/>
              <a:buChar char="•"/>
            </a:pPr>
            <a:r>
              <a:rPr lang="en-US" dirty="0"/>
              <a:t>Supporting data privacy, air-gapped systems, and zero-internet environments</a:t>
            </a:r>
          </a:p>
          <a:p>
            <a:pPr marL="343080" indent="-342720" algn="just">
              <a:lnSpc>
                <a:spcPct val="150000"/>
              </a:lnSpc>
              <a:buClr>
                <a:srgbClr val="000000"/>
              </a:buClr>
              <a:buFont typeface="Arial"/>
              <a:buChar char="•"/>
            </a:pPr>
            <a:endParaRPr lang="en-IN" dirty="0"/>
          </a:p>
        </p:txBody>
      </p:sp>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6485" y="1124744"/>
            <a:ext cx="3275854" cy="1020762"/>
          </a:xfrm>
        </p:spPr>
        <p:txBody>
          <a:bodyPr>
            <a:normAutofit fontScale="90000"/>
          </a:bodyPr>
          <a:lstStyle/>
          <a:p>
            <a:r>
              <a:rPr lang="en-US" sz="3200" b="0" strike="noStrike" spc="-1" dirty="0">
                <a:latin typeface="Calibri"/>
              </a:rPr>
              <a:t>EXISTING SYSTEM</a:t>
            </a:r>
            <a:br>
              <a:rPr lang="en-US" sz="3200" b="0" strike="noStrike" spc="-1" dirty="0">
                <a:solidFill>
                  <a:srgbClr val="000000"/>
                </a:solidFill>
                <a:latin typeface="Calibri"/>
              </a:rPr>
            </a:br>
            <a:endParaRPr lang="en-US" dirty="0"/>
          </a:p>
        </p:txBody>
      </p:sp>
      <p:sp>
        <p:nvSpPr>
          <p:cNvPr id="3" name="Rectangle 1">
            <a:extLst>
              <a:ext uri="{FF2B5EF4-FFF2-40B4-BE49-F238E27FC236}">
                <a16:creationId xmlns:a16="http://schemas.microsoft.com/office/drawing/2014/main" id="{E8F3EDED-16F8-63FB-F68E-FB9B2122789C}"/>
              </a:ext>
            </a:extLst>
          </p:cNvPr>
          <p:cNvSpPr>
            <a:spLocks noGrp="1" noChangeArrowheads="1"/>
          </p:cNvSpPr>
          <p:nvPr>
            <p:ph sz="half" idx="1"/>
          </p:nvPr>
        </p:nvSpPr>
        <p:spPr bwMode="auto">
          <a:xfrm>
            <a:off x="766068" y="1682909"/>
            <a:ext cx="10656688" cy="5134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IN" sz="2000" b="1" dirty="0"/>
              <a:t>🔹 1. Humata.ai</a:t>
            </a:r>
          </a:p>
          <a:p>
            <a:pPr>
              <a:buFont typeface="Arial" panose="020B0604020202020204" pitchFamily="34" charset="0"/>
              <a:buChar char="•"/>
            </a:pPr>
            <a:r>
              <a:rPr lang="en-IN" sz="2000" dirty="0"/>
              <a:t>Upload PDFs and ask questions in natural language</a:t>
            </a:r>
          </a:p>
          <a:p>
            <a:pPr>
              <a:buFont typeface="Arial" panose="020B0604020202020204" pitchFamily="34" charset="0"/>
              <a:buChar char="•"/>
            </a:pPr>
            <a:r>
              <a:rPr lang="en-IN" sz="2000" dirty="0"/>
              <a:t>Auto-summarizes, explains, and cites answers</a:t>
            </a:r>
          </a:p>
          <a:p>
            <a:pPr>
              <a:buFont typeface="Arial" panose="020B0604020202020204" pitchFamily="34" charset="0"/>
              <a:buChar char="•"/>
            </a:pPr>
            <a:r>
              <a:rPr lang="en-IN" sz="2000" dirty="0"/>
              <a:t>Best for: Research papers, reports, legal docs</a:t>
            </a:r>
          </a:p>
          <a:p>
            <a:pPr>
              <a:buNone/>
            </a:pPr>
            <a:r>
              <a:rPr lang="en-IN" sz="2000" b="1" dirty="0"/>
              <a:t>🔹 2. </a:t>
            </a:r>
            <a:r>
              <a:rPr lang="en-IN" sz="2000" b="1" dirty="0" err="1"/>
              <a:t>ChatPDF</a:t>
            </a:r>
            <a:endParaRPr lang="en-IN" sz="2000" b="1" dirty="0"/>
          </a:p>
          <a:p>
            <a:pPr>
              <a:buFont typeface="Arial" panose="020B0604020202020204" pitchFamily="34" charset="0"/>
              <a:buChar char="•"/>
            </a:pPr>
            <a:r>
              <a:rPr lang="en-IN" sz="2000" dirty="0"/>
              <a:t>Simple UI: Drop in a PDF and chat with it</a:t>
            </a:r>
          </a:p>
          <a:p>
            <a:pPr>
              <a:buFont typeface="Arial" panose="020B0604020202020204" pitchFamily="34" charset="0"/>
              <a:buChar char="•"/>
            </a:pPr>
            <a:r>
              <a:rPr lang="en-IN" sz="2000" dirty="0"/>
              <a:t>Free tier available, supports multiple languages</a:t>
            </a:r>
          </a:p>
          <a:p>
            <a:pPr>
              <a:buFont typeface="Arial" panose="020B0604020202020204" pitchFamily="34" charset="0"/>
              <a:buChar char="•"/>
            </a:pPr>
            <a:r>
              <a:rPr lang="en-IN" sz="2000" dirty="0"/>
              <a:t>Best for: Quick Q&amp;A over casual documents</a:t>
            </a:r>
          </a:p>
          <a:p>
            <a:pPr>
              <a:buNone/>
            </a:pPr>
            <a:r>
              <a:rPr lang="en-IN" sz="2000" b="1" dirty="0"/>
              <a:t>🔹 3. </a:t>
            </a:r>
            <a:r>
              <a:rPr lang="en-IN" sz="2000" b="1" dirty="0" err="1"/>
              <a:t>AskYourPDF</a:t>
            </a:r>
            <a:endParaRPr lang="en-IN" sz="2000" b="1" dirty="0"/>
          </a:p>
          <a:p>
            <a:pPr>
              <a:buFont typeface="Arial" panose="020B0604020202020204" pitchFamily="34" charset="0"/>
              <a:buChar char="•"/>
            </a:pPr>
            <a:r>
              <a:rPr lang="en-IN" sz="2000" dirty="0"/>
              <a:t>PDF chatbot powered by OpenAI or custom LLMs</a:t>
            </a:r>
          </a:p>
          <a:p>
            <a:pPr>
              <a:buFont typeface="Arial" panose="020B0604020202020204" pitchFamily="34" charset="0"/>
              <a:buChar char="•"/>
            </a:pPr>
            <a:r>
              <a:rPr lang="en-IN" sz="2000" dirty="0"/>
              <a:t>Browser extension and file history support</a:t>
            </a:r>
          </a:p>
          <a:p>
            <a:pPr>
              <a:buFont typeface="Arial" panose="020B0604020202020204" pitchFamily="34" charset="0"/>
              <a:buChar char="•"/>
            </a:pPr>
            <a:r>
              <a:rPr lang="en-IN" sz="2000" dirty="0"/>
              <a:t>Best for: Repeated queries over large files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2330" y="908720"/>
            <a:ext cx="6228182" cy="730988"/>
          </a:xfrm>
        </p:spPr>
        <p:txBody>
          <a:bodyPr>
            <a:normAutofit fontScale="90000"/>
          </a:bodyPr>
          <a:lstStyle/>
          <a:p>
            <a:br>
              <a:rPr lang="en-US" sz="3200" b="0" strike="noStrike" spc="-1" dirty="0">
                <a:solidFill>
                  <a:srgbClr val="4F81BD"/>
                </a:solidFill>
                <a:latin typeface="Calibri"/>
              </a:rPr>
            </a:br>
            <a:br>
              <a:rPr lang="en-US" sz="3200" b="0" strike="noStrike" spc="-1" dirty="0">
                <a:solidFill>
                  <a:srgbClr val="4F81BD"/>
                </a:solidFill>
                <a:latin typeface="Calibri"/>
              </a:rPr>
            </a:br>
            <a:r>
              <a:rPr lang="en-US" sz="3200" spc="-1" dirty="0">
                <a:latin typeface="Calibri"/>
              </a:rPr>
              <a:t>LIMITATIONS</a:t>
            </a:r>
            <a:r>
              <a:rPr lang="en-US" sz="3200" b="0" strike="noStrike" spc="-1" dirty="0">
                <a:latin typeface="Calibri"/>
              </a:rPr>
              <a:t> OF EXISTING SYSTEM</a:t>
            </a:r>
            <a:br>
              <a:rPr lang="en-US" sz="3200" b="0" strike="noStrike" spc="-1" dirty="0">
                <a:solidFill>
                  <a:srgbClr val="000000"/>
                </a:solidFill>
                <a:latin typeface="Calibri"/>
              </a:rPr>
            </a:br>
            <a:endParaRPr lang="en-US" dirty="0"/>
          </a:p>
        </p:txBody>
      </p:sp>
      <p:sp>
        <p:nvSpPr>
          <p:cNvPr id="5" name="Content Placeholder 4">
            <a:extLst>
              <a:ext uri="{FF2B5EF4-FFF2-40B4-BE49-F238E27FC236}">
                <a16:creationId xmlns:a16="http://schemas.microsoft.com/office/drawing/2014/main" id="{1DCAE472-8457-35EF-F62A-61C708B7DE0B}"/>
              </a:ext>
            </a:extLst>
          </p:cNvPr>
          <p:cNvSpPr>
            <a:spLocks noGrp="1"/>
          </p:cNvSpPr>
          <p:nvPr>
            <p:ph sz="half" idx="1"/>
          </p:nvPr>
        </p:nvSpPr>
        <p:spPr>
          <a:xfrm>
            <a:off x="765821" y="1905000"/>
            <a:ext cx="10801200" cy="4267200"/>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rPr>
              <a:t>Dependence on Cloud APIs</a:t>
            </a:r>
            <a:r>
              <a:rPr kumimoji="0" lang="en-US" altLang="en-US" sz="2600" b="0" i="0" u="none" strike="noStrike" cap="none" normalizeH="0" baseline="0" dirty="0">
                <a:ln>
                  <a:noFill/>
                </a:ln>
                <a:solidFill>
                  <a:schemeClr val="tx1"/>
                </a:solidFill>
                <a:effectLst/>
              </a:rPr>
              <a:t>: Most RAG systems rely on OpenAI or other hosted LLM APIs, unsuitable for secure/offline environments.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rPr>
              <a:t>Limited PDF Parsing</a:t>
            </a:r>
            <a:r>
              <a:rPr kumimoji="0" lang="en-US" altLang="en-US" sz="2600" b="0" i="0" u="none" strike="noStrike" cap="none" normalizeH="0" baseline="0" dirty="0">
                <a:ln>
                  <a:noFill/>
                </a:ln>
                <a:solidFill>
                  <a:schemeClr val="tx1"/>
                </a:solidFill>
                <a:effectLst/>
              </a:rPr>
              <a:t>: Many systems extract plain text without preserving tables, code snippets, or citation context.</a:t>
            </a:r>
          </a:p>
          <a:p>
            <a:pPr marL="0" indent="0">
              <a:buNone/>
            </a:pPr>
            <a:endParaRPr lang="en-IN" sz="2600" dirty="0"/>
          </a:p>
        </p:txBody>
      </p:sp>
    </p:spTree>
    <p:extLst>
      <p:ext uri="{BB962C8B-B14F-4D97-AF65-F5344CB8AC3E}">
        <p14:creationId xmlns:p14="http://schemas.microsoft.com/office/powerpoint/2010/main" val="198955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0236" y="548680"/>
            <a:ext cx="3510135" cy="778769"/>
          </a:xfrm>
        </p:spPr>
        <p:txBody>
          <a:bodyPr>
            <a:normAutofit fontScale="90000"/>
          </a:bodyPr>
          <a:lstStyle/>
          <a:p>
            <a:br>
              <a:rPr lang="en-US" sz="3200" b="0" strike="noStrike" spc="-1" dirty="0">
                <a:solidFill>
                  <a:srgbClr val="4F81BD"/>
                </a:solidFill>
                <a:latin typeface="Calibri"/>
              </a:rPr>
            </a:br>
            <a:br>
              <a:rPr lang="en-US" sz="3200" b="0" strike="noStrike" spc="-1" dirty="0">
                <a:solidFill>
                  <a:srgbClr val="4F81BD"/>
                </a:solidFill>
                <a:latin typeface="Calibri"/>
              </a:rPr>
            </a:br>
            <a:br>
              <a:rPr lang="en-US" sz="3200" b="0" strike="noStrike" spc="-1" dirty="0">
                <a:solidFill>
                  <a:srgbClr val="4F81BD"/>
                </a:solidFill>
                <a:latin typeface="Calibri"/>
              </a:rPr>
            </a:br>
            <a:br>
              <a:rPr lang="en-US" sz="3200" b="0" strike="noStrike" spc="-1" dirty="0">
                <a:solidFill>
                  <a:srgbClr val="4F81BD"/>
                </a:solidFill>
                <a:latin typeface="Calibri"/>
              </a:rPr>
            </a:br>
            <a:br>
              <a:rPr lang="en-US" sz="3200" b="0" strike="noStrike" spc="-1" dirty="0">
                <a:solidFill>
                  <a:srgbClr val="4F81BD"/>
                </a:solidFill>
                <a:latin typeface="Calibri"/>
              </a:rPr>
            </a:br>
            <a:r>
              <a:rPr lang="en-US" sz="3200" b="0" strike="noStrike" spc="-1" dirty="0">
                <a:latin typeface="Calibri"/>
              </a:rPr>
              <a:t>PROPOSED SYSTEM</a:t>
            </a:r>
            <a:br>
              <a:rPr lang="en-US" sz="3200" b="0" strike="noStrike" spc="-1" dirty="0">
                <a:solidFill>
                  <a:srgbClr val="4F81BD"/>
                </a:solidFill>
                <a:latin typeface="Calibri"/>
              </a:rPr>
            </a:br>
            <a:br>
              <a:rPr lang="en-US" sz="3200" b="0" strike="noStrike" spc="-1" dirty="0">
                <a:solidFill>
                  <a:srgbClr val="4F81BD"/>
                </a:solidFill>
                <a:latin typeface="Calibri"/>
              </a:rPr>
            </a:br>
            <a:br>
              <a:rPr lang="en-US" sz="3200" b="0" strike="noStrike" spc="-1" dirty="0">
                <a:solidFill>
                  <a:srgbClr val="4F81BD"/>
                </a:solidFill>
                <a:latin typeface="Calibri"/>
              </a:rPr>
            </a:br>
            <a:br>
              <a:rPr lang="en-US" sz="3200" b="0" strike="noStrike" spc="-1" dirty="0">
                <a:solidFill>
                  <a:srgbClr val="000000"/>
                </a:solidFill>
                <a:latin typeface="Calibri"/>
              </a:rPr>
            </a:br>
            <a:endParaRPr lang="en-US" dirty="0"/>
          </a:p>
        </p:txBody>
      </p:sp>
      <p:sp>
        <p:nvSpPr>
          <p:cNvPr id="3" name="Rectangle 1">
            <a:extLst>
              <a:ext uri="{FF2B5EF4-FFF2-40B4-BE49-F238E27FC236}">
                <a16:creationId xmlns:a16="http://schemas.microsoft.com/office/drawing/2014/main" id="{6A3A655B-F105-9894-0D0B-2F4A7C4B8B94}"/>
              </a:ext>
            </a:extLst>
          </p:cNvPr>
          <p:cNvSpPr>
            <a:spLocks noGrp="1" noChangeArrowheads="1"/>
          </p:cNvSpPr>
          <p:nvPr>
            <p:ph sz="half" idx="2"/>
          </p:nvPr>
        </p:nvSpPr>
        <p:spPr bwMode="auto">
          <a:xfrm>
            <a:off x="297569" y="1628800"/>
            <a:ext cx="1159368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Offline RAG Framework</a:t>
            </a:r>
            <a:r>
              <a:rPr kumimoji="0" lang="en-US" altLang="en-US" sz="1800" b="0" i="0" u="none" strike="noStrike" cap="none" normalizeH="0" baseline="0" dirty="0">
                <a:ln>
                  <a:noFill/>
                </a:ln>
                <a:solidFill>
                  <a:schemeClr val="tx1"/>
                </a:solidFill>
                <a:effectLst/>
                <a:latin typeface="Arial" panose="020B0604020202020204" pitchFamily="34" charset="0"/>
              </a:rPr>
              <a:t>: Uses FAISS and </a:t>
            </a:r>
            <a:r>
              <a:rPr kumimoji="0" lang="en-US" altLang="en-US" sz="1800" b="0" i="0" u="none" strike="noStrike" cap="none" normalizeH="0" baseline="0" dirty="0" err="1">
                <a:ln>
                  <a:noFill/>
                </a:ln>
                <a:solidFill>
                  <a:schemeClr val="tx1"/>
                </a:solidFill>
                <a:effectLst/>
                <a:latin typeface="Arial" panose="020B0604020202020204" pitchFamily="34" charset="0"/>
              </a:rPr>
              <a:t>SentenceTransformers</a:t>
            </a:r>
            <a:r>
              <a:rPr kumimoji="0" lang="en-US" altLang="en-US" sz="1800" b="0" i="0" u="none" strike="noStrike" cap="none" normalizeH="0" baseline="0" dirty="0">
                <a:ln>
                  <a:noFill/>
                </a:ln>
                <a:solidFill>
                  <a:schemeClr val="tx1"/>
                </a:solidFill>
                <a:effectLst/>
                <a:latin typeface="Arial" panose="020B0604020202020204" pitchFamily="34" charset="0"/>
              </a:rPr>
              <a:t> to eliminate internet dependency.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Enhanced PDF Parsing</a:t>
            </a:r>
            <a:r>
              <a:rPr kumimoji="0" lang="en-US" altLang="en-US" sz="1800" b="0" i="0" u="none" strike="noStrike" cap="none" normalizeH="0" baseline="0" dirty="0">
                <a:ln>
                  <a:noFill/>
                </a:ln>
                <a:solidFill>
                  <a:schemeClr val="tx1"/>
                </a:solidFill>
                <a:effectLst/>
                <a:latin typeface="Arial" panose="020B0604020202020204" pitchFamily="34" charset="0"/>
              </a:rPr>
              <a:t>: Utilizes </a:t>
            </a:r>
            <a:r>
              <a:rPr kumimoji="0" lang="en-US" altLang="en-US" sz="1800" b="0" i="0" u="none" strike="noStrike" cap="none" normalizeH="0" baseline="0" dirty="0" err="1">
                <a:ln>
                  <a:noFill/>
                </a:ln>
                <a:solidFill>
                  <a:schemeClr val="tx1"/>
                </a:solidFill>
                <a:effectLst/>
                <a:latin typeface="Arial" panose="020B0604020202020204" pitchFamily="34" charset="0"/>
              </a:rPr>
              <a:t>PyMuPDF</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0" i="0" u="none" strike="noStrike" cap="none" normalizeH="0" baseline="0" dirty="0" err="1">
                <a:ln>
                  <a:noFill/>
                </a:ln>
                <a:solidFill>
                  <a:schemeClr val="tx1"/>
                </a:solidFill>
                <a:effectLst/>
                <a:latin typeface="Arial" panose="020B0604020202020204" pitchFamily="34" charset="0"/>
              </a:rPr>
              <a:t>pdfplumber</a:t>
            </a:r>
            <a:r>
              <a:rPr kumimoji="0" lang="en-US" altLang="en-US" sz="1800" b="0" i="0" u="none" strike="noStrike" cap="none" normalizeH="0" baseline="0" dirty="0">
                <a:ln>
                  <a:noFill/>
                </a:ln>
                <a:solidFill>
                  <a:schemeClr val="tx1"/>
                </a:solidFill>
                <a:effectLst/>
                <a:latin typeface="Arial" panose="020B0604020202020204" pitchFamily="34" charset="0"/>
              </a:rPr>
              <a:t> to accurately extract complex structures like tables, diagrams, and code.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Semantic Chunking</a:t>
            </a:r>
            <a:r>
              <a:rPr kumimoji="0" lang="en-US" altLang="en-US" sz="1800" b="0" i="0" u="none" strike="noStrike" cap="none" normalizeH="0" baseline="0" dirty="0">
                <a:ln>
                  <a:noFill/>
                </a:ln>
                <a:solidFill>
                  <a:schemeClr val="tx1"/>
                </a:solidFill>
                <a:effectLst/>
                <a:latin typeface="Arial" panose="020B0604020202020204" pitchFamily="34" charset="0"/>
              </a:rPr>
              <a:t>: Splits documents into overlapping chunks to preserve context, with tagging for content type (citation, table,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Modular Architecture</a:t>
            </a:r>
            <a:r>
              <a:rPr kumimoji="0" lang="en-US" altLang="en-US" sz="1800" b="0" i="0" u="none" strike="noStrike" cap="none" normalizeH="0" baseline="0" dirty="0">
                <a:ln>
                  <a:noFill/>
                </a:ln>
                <a:solidFill>
                  <a:schemeClr val="tx1"/>
                </a:solidFill>
                <a:effectLst/>
                <a:latin typeface="Arial" panose="020B0604020202020204" pitchFamily="34" charset="0"/>
              </a:rPr>
              <a:t>: Each component (PDF loader, </a:t>
            </a:r>
            <a:r>
              <a:rPr kumimoji="0" lang="en-US" altLang="en-US" sz="1800" b="0" i="0" u="none" strike="noStrike" cap="none" normalizeH="0" baseline="0" dirty="0" err="1">
                <a:ln>
                  <a:noFill/>
                </a:ln>
                <a:solidFill>
                  <a:schemeClr val="tx1"/>
                </a:solidFill>
                <a:effectLst/>
                <a:latin typeface="Arial" panose="020B0604020202020204" pitchFamily="34" charset="0"/>
              </a:rPr>
              <a:t>chunker</a:t>
            </a:r>
            <a:r>
              <a:rPr kumimoji="0" lang="en-US" altLang="en-US" sz="1800" b="0" i="0" u="none" strike="noStrike" cap="none" normalizeH="0" baseline="0" dirty="0">
                <a:ln>
                  <a:noFill/>
                </a:ln>
                <a:solidFill>
                  <a:schemeClr val="tx1"/>
                </a:solidFill>
                <a:effectLst/>
                <a:latin typeface="Arial" panose="020B0604020202020204" pitchFamily="34" charset="0"/>
              </a:rPr>
              <a:t>, embedder, retriever, UI) is independently extensible.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User Interface</a:t>
            </a:r>
            <a:r>
              <a:rPr kumimoji="0" lang="en-US" altLang="en-US" sz="1800" b="0" i="0" u="none" strike="noStrike" cap="none" normalizeH="0" baseline="0" dirty="0">
                <a:ln>
                  <a:noFill/>
                </a:ln>
                <a:solidFill>
                  <a:schemeClr val="tx1"/>
                </a:solidFill>
                <a:effectLst/>
                <a:latin typeface="Arial" panose="020B0604020202020204" pitchFamily="34" charset="0"/>
              </a:rPr>
              <a:t>: Simple </a:t>
            </a:r>
            <a:r>
              <a:rPr kumimoji="0" lang="en-US" altLang="en-US" sz="1800" b="0" i="0" u="none" strike="noStrike" cap="none" normalizeH="0" baseline="0" dirty="0" err="1">
                <a:ln>
                  <a:noFill/>
                </a:ln>
                <a:solidFill>
                  <a:schemeClr val="tx1"/>
                </a:solidFill>
                <a:effectLst/>
                <a:latin typeface="Arial" panose="020B0604020202020204" pitchFamily="34" charset="0"/>
              </a:rPr>
              <a:t>Streamlit</a:t>
            </a:r>
            <a:r>
              <a:rPr kumimoji="0" lang="en-US" altLang="en-US" sz="1800" b="0" i="0" u="none" strike="noStrike" cap="none" normalizeH="0" baseline="0" dirty="0">
                <a:ln>
                  <a:noFill/>
                </a:ln>
                <a:solidFill>
                  <a:schemeClr val="tx1"/>
                </a:solidFill>
                <a:effectLst/>
                <a:latin typeface="Arial" panose="020B0604020202020204" pitchFamily="34" charset="0"/>
              </a:rPr>
              <a:t> front-end allowing document upload and conversational interaction.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Error Handling &amp; Validation</a:t>
            </a:r>
            <a:r>
              <a:rPr kumimoji="0" lang="en-US" altLang="en-US" sz="1800" b="0" i="0" u="none" strike="noStrike" cap="none" normalizeH="0" baseline="0" dirty="0">
                <a:ln>
                  <a:noFill/>
                </a:ln>
                <a:solidFill>
                  <a:schemeClr val="tx1"/>
                </a:solidFill>
                <a:effectLst/>
                <a:latin typeface="Arial" panose="020B0604020202020204" pitchFamily="34" charset="0"/>
              </a:rPr>
              <a:t>: Captures edge cases like invalid PDFs, empty documents, or irrelevant queries.</a:t>
            </a:r>
          </a:p>
        </p:txBody>
      </p:sp>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8088" y="1340768"/>
            <a:ext cx="5832648" cy="864096"/>
          </a:xfrm>
        </p:spPr>
        <p:txBody>
          <a:bodyPr>
            <a:normAutofit fontScale="90000"/>
          </a:bodyPr>
          <a:lstStyle/>
          <a:p>
            <a:r>
              <a:rPr lang="en-US" sz="3200" b="0" strike="noStrike" spc="-1" dirty="0">
                <a:latin typeface="Calibri"/>
              </a:rPr>
              <a:t>ADVANTAGES OF PROPOSED SYSTEM</a:t>
            </a:r>
            <a:br>
              <a:rPr lang="en-US" sz="3200" b="0" strike="noStrike" spc="-1" dirty="0">
                <a:latin typeface="Calibri"/>
              </a:rPr>
            </a:br>
            <a:endParaRPr lang="en-US" dirty="0"/>
          </a:p>
        </p:txBody>
      </p:sp>
      <p:sp>
        <p:nvSpPr>
          <p:cNvPr id="3" name="TextBox 2">
            <a:extLst>
              <a:ext uri="{FF2B5EF4-FFF2-40B4-BE49-F238E27FC236}">
                <a16:creationId xmlns:a16="http://schemas.microsoft.com/office/drawing/2014/main" id="{D6A5F82F-1726-3E06-5FA8-F1B7D86591C0}"/>
              </a:ext>
            </a:extLst>
          </p:cNvPr>
          <p:cNvSpPr txBox="1"/>
          <p:nvPr/>
        </p:nvSpPr>
        <p:spPr>
          <a:xfrm>
            <a:off x="837828" y="2204864"/>
            <a:ext cx="10873208" cy="424732"/>
          </a:xfrm>
          <a:prstGeom prst="rect">
            <a:avLst/>
          </a:prstGeom>
          <a:noFill/>
        </p:spPr>
        <p:txBody>
          <a:bodyPr wrap="square" rtlCol="0">
            <a:spAutoFit/>
          </a:bodyPr>
          <a:lstStyle/>
          <a:p>
            <a:pPr>
              <a:lnSpc>
                <a:spcPct val="90000"/>
              </a:lnSpc>
            </a:pPr>
            <a:endParaRPr lang="en-IN" sz="2400" dirty="0"/>
          </a:p>
        </p:txBody>
      </p:sp>
      <p:sp>
        <p:nvSpPr>
          <p:cNvPr id="5" name="Rectangle 2">
            <a:extLst>
              <a:ext uri="{FF2B5EF4-FFF2-40B4-BE49-F238E27FC236}">
                <a16:creationId xmlns:a16="http://schemas.microsoft.com/office/drawing/2014/main" id="{DAD12A90-55DF-5583-2B61-9C156B967474}"/>
              </a:ext>
            </a:extLst>
          </p:cNvPr>
          <p:cNvSpPr>
            <a:spLocks noChangeArrowheads="1"/>
          </p:cNvSpPr>
          <p:nvPr/>
        </p:nvSpPr>
        <p:spPr bwMode="auto">
          <a:xfrm rot="10800000" flipV="1">
            <a:off x="1701924" y="1977806"/>
            <a:ext cx="1135099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Smart Retrieval</a:t>
            </a:r>
            <a:r>
              <a:rPr kumimoji="0" lang="en-US" altLang="en-US" sz="1800" b="0" i="0" u="none" strike="noStrike" cap="none" normalizeH="0" baseline="0" dirty="0">
                <a:ln>
                  <a:noFill/>
                </a:ln>
                <a:solidFill>
                  <a:schemeClr val="tx1"/>
                </a:solidFill>
                <a:effectLst/>
                <a:latin typeface="Arial" panose="020B0604020202020204" pitchFamily="34" charset="0"/>
              </a:rPr>
              <a:t> – Uses semantic search for accurate, context-aware results.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Handles Complex PDFs</a:t>
            </a:r>
            <a:r>
              <a:rPr kumimoji="0" lang="en-US" altLang="en-US" sz="1800" b="0" i="0" u="none" strike="noStrike" cap="none" normalizeH="0" baseline="0" dirty="0">
                <a:ln>
                  <a:noFill/>
                </a:ln>
                <a:solidFill>
                  <a:schemeClr val="tx1"/>
                </a:solidFill>
                <a:effectLst/>
                <a:latin typeface="Arial" panose="020B0604020202020204" pitchFamily="34" charset="0"/>
              </a:rPr>
              <a:t> – Supports academic, legal, and technical documents.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Contextual Answers</a:t>
            </a:r>
            <a:r>
              <a:rPr kumimoji="0" lang="en-US" altLang="en-US" sz="1800" b="0" i="0" u="none" strike="noStrike" cap="none" normalizeH="0" baseline="0" dirty="0">
                <a:ln>
                  <a:noFill/>
                </a:ln>
                <a:solidFill>
                  <a:schemeClr val="tx1"/>
                </a:solidFill>
                <a:effectLst/>
                <a:latin typeface="Arial" panose="020B0604020202020204" pitchFamily="34" charset="0"/>
              </a:rPr>
              <a:t> – Generates answers grounded in the document content.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latin typeface="Arial" panose="020B0604020202020204" pitchFamily="34" charset="0"/>
              </a:rPr>
              <a:t>O</a:t>
            </a:r>
            <a:r>
              <a:rPr kumimoji="0" lang="en-US" altLang="en-US" sz="1800" b="1" i="0" u="none" strike="noStrike" cap="none" normalizeH="0" baseline="0" dirty="0">
                <a:ln>
                  <a:noFill/>
                </a:ln>
                <a:solidFill>
                  <a:schemeClr val="tx1"/>
                </a:solidFill>
                <a:effectLst/>
                <a:latin typeface="Arial" panose="020B0604020202020204" pitchFamily="34" charset="0"/>
              </a:rPr>
              <a:t>ffline Functionality</a:t>
            </a:r>
            <a:r>
              <a:rPr kumimoji="0" lang="en-US" altLang="en-US" sz="1800" b="0" i="0" u="none" strike="noStrike" cap="none" normalizeH="0" baseline="0" dirty="0">
                <a:ln>
                  <a:noFill/>
                </a:ln>
                <a:solidFill>
                  <a:schemeClr val="tx1"/>
                </a:solidFill>
                <a:effectLst/>
                <a:latin typeface="Arial" panose="020B0604020202020204" pitchFamily="34" charset="0"/>
              </a:rPr>
              <a:t> – Works without internet, ensuring data privacy.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Modular Design</a:t>
            </a:r>
            <a:r>
              <a:rPr kumimoji="0" lang="en-US" altLang="en-US" sz="1800" b="0" i="0" u="none" strike="noStrike" cap="none" normalizeH="0" baseline="0" dirty="0">
                <a:ln>
                  <a:noFill/>
                </a:ln>
                <a:solidFill>
                  <a:schemeClr val="tx1"/>
                </a:solidFill>
                <a:effectLst/>
                <a:latin typeface="Arial" panose="020B0604020202020204" pitchFamily="34" charset="0"/>
              </a:rPr>
              <a:t> – Easy to maintain, upgrade, and debug.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Scalable</a:t>
            </a:r>
            <a:r>
              <a:rPr kumimoji="0" lang="en-US" altLang="en-US" sz="1800" b="0" i="0" u="none" strike="noStrike" cap="none" normalizeH="0" baseline="0" dirty="0">
                <a:ln>
                  <a:noFill/>
                </a:ln>
                <a:solidFill>
                  <a:schemeClr val="tx1"/>
                </a:solidFill>
                <a:effectLst/>
                <a:latin typeface="Arial" panose="020B0604020202020204" pitchFamily="34" charset="0"/>
              </a:rPr>
              <a:t> – Easily extendable to other models, formats, or databases.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User-Friendly</a:t>
            </a:r>
            <a:r>
              <a:rPr kumimoji="0" lang="en-US" altLang="en-US" sz="1800" b="0" i="0" u="none" strike="noStrike" cap="none" normalizeH="0" baseline="0" dirty="0">
                <a:ln>
                  <a:noFill/>
                </a:ln>
                <a:solidFill>
                  <a:schemeClr val="tx1"/>
                </a:solidFill>
                <a:effectLst/>
                <a:latin typeface="Arial" panose="020B0604020202020204" pitchFamily="34" charset="0"/>
              </a:rPr>
              <a:t> – Simplifies access to complex information via natural language.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Secure</a:t>
            </a:r>
            <a:r>
              <a:rPr kumimoji="0" lang="en-US" altLang="en-US" sz="1800" b="0" i="0" u="none" strike="noStrike" cap="none" normalizeH="0" baseline="0" dirty="0">
                <a:ln>
                  <a:noFill/>
                </a:ln>
                <a:solidFill>
                  <a:schemeClr val="tx1"/>
                </a:solidFill>
                <a:effectLst/>
                <a:latin typeface="Arial" panose="020B0604020202020204" pitchFamily="34" charset="0"/>
              </a:rPr>
              <a:t> – No external API or cloud use—ideal for sensitive content.</a:t>
            </a:r>
          </a:p>
        </p:txBody>
      </p: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FA5D9-4F27-C8BA-223F-30AA8D298C9A}"/>
              </a:ext>
            </a:extLst>
          </p:cNvPr>
          <p:cNvSpPr>
            <a:spLocks noGrp="1"/>
          </p:cNvSpPr>
          <p:nvPr>
            <p:ph type="title"/>
          </p:nvPr>
        </p:nvSpPr>
        <p:spPr>
          <a:xfrm>
            <a:off x="3214092" y="2766218"/>
            <a:ext cx="6192534" cy="1325563"/>
          </a:xfrm>
        </p:spPr>
        <p:txBody>
          <a:bodyPr>
            <a:normAutofit/>
          </a:bodyPr>
          <a:lstStyle/>
          <a:p>
            <a:r>
              <a:rPr lang="en-US" sz="4400" b="0" strike="noStrike" spc="-1" dirty="0">
                <a:latin typeface="Calibri"/>
              </a:rPr>
              <a:t> SYSTEM ARCHITECTURE </a:t>
            </a:r>
            <a:br>
              <a:rPr lang="en-US" sz="4400" b="0" strike="noStrike" spc="-1" dirty="0">
                <a:latin typeface="Calibri"/>
              </a:rPr>
            </a:br>
            <a:endParaRPr lang="en-IN" dirty="0"/>
          </a:p>
        </p:txBody>
      </p:sp>
    </p:spTree>
    <p:extLst>
      <p:ext uri="{BB962C8B-B14F-4D97-AF65-F5344CB8AC3E}">
        <p14:creationId xmlns:p14="http://schemas.microsoft.com/office/powerpoint/2010/main" val="1519600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2" descr="Generated image">
            <a:extLst>
              <a:ext uri="{FF2B5EF4-FFF2-40B4-BE49-F238E27FC236}">
                <a16:creationId xmlns:a16="http://schemas.microsoft.com/office/drawing/2014/main" id="{128BAAFF-FF4B-5C16-E48B-EC2E151F3E1F}"/>
              </a:ext>
            </a:extLst>
          </p:cNvPr>
          <p:cNvSpPr>
            <a:spLocks noChangeAspect="1" noChangeArrowheads="1"/>
          </p:cNvSpPr>
          <p:nvPr/>
        </p:nvSpPr>
        <p:spPr bwMode="auto">
          <a:xfrm>
            <a:off x="5942012" y="3276599"/>
            <a:ext cx="3968823" cy="396882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4" descr="Generated image">
            <a:extLst>
              <a:ext uri="{FF2B5EF4-FFF2-40B4-BE49-F238E27FC236}">
                <a16:creationId xmlns:a16="http://schemas.microsoft.com/office/drawing/2014/main" id="{8DE468D1-2AA3-BF6F-15A2-6292BA68E22B}"/>
              </a:ext>
            </a:extLst>
          </p:cNvPr>
          <p:cNvSpPr>
            <a:spLocks noChangeAspect="1" noChangeArrowheads="1"/>
          </p:cNvSpPr>
          <p:nvPr/>
        </p:nvSpPr>
        <p:spPr bwMode="auto">
          <a:xfrm>
            <a:off x="4461656" y="1700808"/>
            <a:ext cx="2960711" cy="296071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2" name="Picture 11">
            <a:extLst>
              <a:ext uri="{FF2B5EF4-FFF2-40B4-BE49-F238E27FC236}">
                <a16:creationId xmlns:a16="http://schemas.microsoft.com/office/drawing/2014/main" id="{58EDF57C-6D05-3E27-EFD2-52232D4A0B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2124" y="404664"/>
            <a:ext cx="5184576" cy="5184576"/>
          </a:xfrm>
          <a:prstGeom prst="rect">
            <a:avLst/>
          </a:prstGeom>
        </p:spPr>
      </p:pic>
    </p:spTree>
    <p:extLst>
      <p:ext uri="{BB962C8B-B14F-4D97-AF65-F5344CB8AC3E}">
        <p14:creationId xmlns:p14="http://schemas.microsoft.com/office/powerpoint/2010/main" val="46502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1490</TotalTime>
  <Words>821</Words>
  <Application>Microsoft Office PowerPoint</Application>
  <PresentationFormat>Custom</PresentationFormat>
  <Paragraphs>88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PDF GENIE </vt:lpstr>
      <vt:lpstr>                                   ABSTRACT                     </vt:lpstr>
      <vt:lpstr>OBJECTIVE </vt:lpstr>
      <vt:lpstr>EXISTING SYSTEM </vt:lpstr>
      <vt:lpstr>  LIMITATIONS OF EXISTING SYSTEM </vt:lpstr>
      <vt:lpstr>     PROPOSED SYSTEM    </vt:lpstr>
      <vt:lpstr>ADVANTAGES OF PROPOSED SYSTEM </vt:lpstr>
      <vt:lpstr> SYSTEM ARCHITECTURE  </vt:lpstr>
      <vt:lpstr>PowerPoint Presentation</vt:lpstr>
      <vt:lpstr>LIST OF MODULES                                    </vt:lpstr>
      <vt:lpstr>SCREENSHOTS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IMPROVIZED STEGANOGRAPHY FOR IOT NETWORK NODE DATA SECURITY PROMOTING SECURE DATA TRANSMISSION USING GANS</dc:title>
  <dc:creator>Akshaya Sundar</dc:creator>
  <cp:lastModifiedBy>mehar jabeen</cp:lastModifiedBy>
  <cp:revision>48</cp:revision>
  <dcterms:created xsi:type="dcterms:W3CDTF">2023-03-11T13:58:46Z</dcterms:created>
  <dcterms:modified xsi:type="dcterms:W3CDTF">2025-05-11T19:22:04Z</dcterms:modified>
</cp:coreProperties>
</file>