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dreajebaselvi.p\Desktop\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0.0193236714975845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2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2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7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1" name="Holder 3"/>
          <p:cNvSpPr>
            <a:spLocks noGrp="1"/>
          </p:cNvSpPr>
          <p:nvPr>
            <p:ph type="body" idx="1"/>
          </p:nvPr>
        </p:nvSpPr>
        <p:spPr/>
        <p:txBody>
          <a:bodyPr bIns="0" lIns="0" rIns="0" tIns="0"/>
          <a:p/>
        </p:txBody>
      </p:sp>
      <p:sp>
        <p:nvSpPr>
          <p:cNvPr id="10487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1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2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9"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2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2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K</a:t>
            </a:r>
            <a:r>
              <a:rPr dirty="0" sz="2400" lang="en-US"/>
              <a:t>A</a:t>
            </a:r>
            <a:r>
              <a:rPr dirty="0" sz="2400" lang="en-US"/>
              <a:t>L</a:t>
            </a:r>
            <a:r>
              <a:rPr dirty="0" sz="2400" lang="en-US"/>
              <a:t>A</a:t>
            </a:r>
            <a:r>
              <a:rPr dirty="0" sz="2400" lang="en-US"/>
              <a:t>I</a:t>
            </a:r>
            <a:r>
              <a:rPr dirty="0" sz="2400" lang="en-US"/>
              <a:t>S</a:t>
            </a:r>
            <a:r>
              <a:rPr dirty="0" sz="2400" lang="en-US"/>
              <a:t>E</a:t>
            </a:r>
            <a:r>
              <a:rPr dirty="0" sz="2400" lang="en-US"/>
              <a:t>L</a:t>
            </a:r>
            <a:r>
              <a:rPr dirty="0" sz="2400" lang="en-US"/>
              <a:t>V</a:t>
            </a:r>
            <a:r>
              <a:rPr dirty="0" sz="2400" lang="en-US"/>
              <a:t>I</a:t>
            </a:r>
            <a:r>
              <a:rPr dirty="0" sz="2400" lang="en-US"/>
              <a:t>.</a:t>
            </a:r>
            <a:r>
              <a:rPr dirty="0" sz="2400" lang="en-US"/>
              <a:t>N</a:t>
            </a:r>
            <a:endParaRPr altLang="en-US" lang="zh-CN"/>
          </a:p>
          <a:p>
            <a:r>
              <a:rPr dirty="0" sz="2400" lang="en-US"/>
              <a:t>REGISTER NO: 3122060</a:t>
            </a:r>
            <a:r>
              <a:rPr dirty="0" sz="2400" lang="en-US"/>
              <a:t>9</a:t>
            </a:r>
            <a:r>
              <a:rPr dirty="0" sz="2400" lang="en-US"/>
              <a:t>0</a:t>
            </a:r>
            <a:r>
              <a:rPr dirty="0" sz="2400" lang="en-US"/>
              <a:t>/</a:t>
            </a:r>
            <a:r>
              <a:rPr b="0" dirty="0" sz="2400" i="0" lang="en-IN">
                <a:solidFill>
                  <a:srgbClr val="000000"/>
                </a:solidFill>
                <a:effectLst/>
                <a:highlight>
                  <a:srgbClr val="F9FAFB"/>
                </a:highlight>
                <a:latin typeface="Plus Jakarta Display"/>
              </a:rPr>
              <a:t>unm295</a:t>
            </a:r>
            <a:r>
              <a:rPr b="0" dirty="0" sz="2400" i="0" lang="en-US">
                <a:solidFill>
                  <a:srgbClr val="000000"/>
                </a:solidFill>
                <a:effectLst/>
                <a:highlight>
                  <a:srgbClr val="F9FAFB"/>
                </a:highlight>
                <a:latin typeface="Plus Jakarta Display"/>
              </a:rPr>
              <a:t>k</a:t>
            </a:r>
            <a:r>
              <a:rPr b="0" dirty="0" sz="2400" i="0" lang="en-US">
                <a:solidFill>
                  <a:srgbClr val="000000"/>
                </a:solidFill>
                <a:effectLst/>
                <a:highlight>
                  <a:srgbClr val="F9FAFB"/>
                </a:highlight>
                <a:latin typeface="Plus Jakarta Display"/>
              </a:rPr>
              <a:t>a</a:t>
            </a:r>
            <a:r>
              <a:rPr b="0" dirty="0" sz="2400" i="0" lang="en-US">
                <a:solidFill>
                  <a:srgbClr val="000000"/>
                </a:solidFill>
                <a:effectLst/>
                <a:highlight>
                  <a:srgbClr val="F9FAFB"/>
                </a:highlight>
                <a:latin typeface="Plus Jakarta Display"/>
              </a:rPr>
              <a:t>l</a:t>
            </a:r>
            <a:r>
              <a:rPr b="0" dirty="0" sz="2400" i="0" lang="en-US">
                <a:solidFill>
                  <a:srgbClr val="000000"/>
                </a:solidFill>
                <a:effectLst/>
                <a:highlight>
                  <a:srgbClr val="F9FAFB"/>
                </a:highlight>
                <a:latin typeface="Plus Jakarta Display"/>
              </a:rPr>
              <a:t>a</a:t>
            </a:r>
            <a:r>
              <a:rPr b="0" dirty="0" sz="2400" i="0" lang="en-US">
                <a:solidFill>
                  <a:srgbClr val="000000"/>
                </a:solidFill>
                <a:effectLst/>
                <a:highlight>
                  <a:srgbClr val="F9FAFB"/>
                </a:highlight>
                <a:latin typeface="Plus Jakarta Display"/>
              </a:rPr>
              <a:t>i</a:t>
            </a:r>
            <a:r>
              <a:rPr b="0" dirty="0" sz="2400" i="0" lang="en-US">
                <a:solidFill>
                  <a:srgbClr val="000000"/>
                </a:solidFill>
                <a:effectLst/>
                <a:highlight>
                  <a:srgbClr val="F9FAFB"/>
                </a:highlight>
                <a:latin typeface="Plus Jakarta Display"/>
              </a:rPr>
              <a:t>s</a:t>
            </a:r>
            <a:r>
              <a:rPr b="0" dirty="0" sz="2400" i="0" lang="en-US">
                <a:solidFill>
                  <a:srgbClr val="000000"/>
                </a:solidFill>
                <a:effectLst/>
                <a:highlight>
                  <a:srgbClr val="F9FAFB"/>
                </a:highlight>
                <a:latin typeface="Plus Jakarta Display"/>
              </a:rPr>
              <a:t>e</a:t>
            </a:r>
            <a:r>
              <a:rPr b="0" dirty="0" sz="2400" i="0" lang="en-US">
                <a:solidFill>
                  <a:srgbClr val="000000"/>
                </a:solidFill>
                <a:effectLst/>
                <a:highlight>
                  <a:srgbClr val="F9FAFB"/>
                </a:highlight>
                <a:latin typeface="Plus Jakarta Display"/>
              </a:rPr>
              <a:t>l</a:t>
            </a:r>
            <a:r>
              <a:rPr b="0" dirty="0" sz="2400" i="0" lang="en-US">
                <a:solidFill>
                  <a:srgbClr val="000000"/>
                </a:solidFill>
                <a:effectLst/>
                <a:highlight>
                  <a:srgbClr val="F9FAFB"/>
                </a:highlight>
                <a:latin typeface="Plus Jakarta Display"/>
              </a:rPr>
              <a:t>v</a:t>
            </a:r>
            <a:r>
              <a:rPr b="0" dirty="0" sz="2400" i="0" lang="en-US">
                <a:solidFill>
                  <a:srgbClr val="000000"/>
                </a:solidFill>
                <a:effectLst/>
                <a:highlight>
                  <a:srgbClr val="F9FAFB"/>
                </a:highlight>
                <a:latin typeface="Plus Jakarta Display"/>
              </a:rPr>
              <a:t>i</a:t>
            </a:r>
            <a:r>
              <a:rPr b="0" dirty="0" sz="2400" i="0" lang="en-US">
                <a:solidFill>
                  <a:srgbClr val="000000"/>
                </a:solidFill>
                <a:effectLst/>
                <a:highlight>
                  <a:srgbClr val="F9FAFB"/>
                </a:highlight>
                <a:latin typeface="Plus Jakarta Display"/>
              </a:rPr>
              <a:t>.</a:t>
            </a:r>
            <a:r>
              <a:rPr b="0" dirty="0" sz="2400" i="0" lang="en-US">
                <a:solidFill>
                  <a:srgbClr val="000000"/>
                </a:solidFill>
                <a:effectLst/>
                <a:highlight>
                  <a:srgbClr val="F9FAFB"/>
                </a:highlight>
                <a:latin typeface="Plus Jakarta Display"/>
              </a:rPr>
              <a:t>n</a:t>
            </a:r>
            <a:endParaRPr dirty="0" sz="2400" lang="en-US"/>
          </a:p>
          <a:p>
            <a:r>
              <a:rPr dirty="0" sz="2400" lang="en-US"/>
              <a:t>DEPARTMENT: B.COM Accounting &amp; Finance</a:t>
            </a:r>
          </a:p>
          <a:p>
            <a:r>
              <a:rPr dirty="0" sz="2400" lang="en-US"/>
              <a:t>COLLEGE: Apollo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731213" y="1295400"/>
            <a:ext cx="10058400" cy="4801314"/>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Data Collection:</a:t>
            </a:r>
            <a:endParaRPr dirty="0" sz="3200" lang="en-US">
              <a:latin typeface="Times New Roman" panose="02020603050405020304" pitchFamily="18" charset="0"/>
              <a:cs typeface="Times New Roman" panose="02020603050405020304" pitchFamily="18" charset="0"/>
            </a:endParaRP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Employee data were collected from Edunet Foundations.</a:t>
            </a:r>
          </a:p>
          <a:p>
            <a:r>
              <a:rPr b="1" dirty="0" sz="3200" lang="en-US">
                <a:latin typeface="Times New Roman" panose="02020603050405020304" pitchFamily="18" charset="0"/>
                <a:cs typeface="Times New Roman" panose="02020603050405020304" pitchFamily="18" charset="0"/>
              </a:rPr>
              <a:t>Feature Selection:</a:t>
            </a:r>
            <a:endParaRPr dirty="0" sz="3200" lang="en-US">
              <a:latin typeface="Times New Roman" panose="02020603050405020304" pitchFamily="18" charset="0"/>
              <a:cs typeface="Times New Roman" panose="02020603050405020304" pitchFamily="18" charset="0"/>
            </a:endParaRP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The employee dataset originally had 26 features. </a:t>
            </a: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TextBox 1"/>
          <p:cNvSpPr txBox="1"/>
          <p:nvPr/>
        </p:nvSpPr>
        <p:spPr>
          <a:xfrm>
            <a:off x="731213" y="1295400"/>
            <a:ext cx="10058400" cy="4342856"/>
          </a:xfrm>
          <a:prstGeom prst="rect"/>
          <a:noFill/>
        </p:spPr>
        <p:txBody>
          <a:bodyPr rtlCol="0" wrap="square">
            <a:spAutoFit/>
          </a:bodyPr>
          <a:p>
            <a:pPr>
              <a:lnSpc>
                <a:spcPct val="150000"/>
              </a:lnSpc>
            </a:pPr>
            <a:r>
              <a:rPr b="1" dirty="0" sz="2400" lang="en-US">
                <a:latin typeface="Times New Roman" panose="02020603050405020304" pitchFamily="18" charset="0"/>
                <a:cs typeface="Times New Roman" panose="02020603050405020304" pitchFamily="18" charset="0"/>
              </a:rPr>
              <a:t>Data Cleaning:</a:t>
            </a:r>
            <a:endParaRPr dirty="0" sz="2400" lang="en-US">
              <a:latin typeface="Times New Roman" panose="02020603050405020304" pitchFamily="18" charset="0"/>
              <a:cs typeface="Times New Roman" panose="02020603050405020304" pitchFamily="18" charset="0"/>
            </a:endParaRPr>
          </a:p>
          <a:p>
            <a:pPr>
              <a:lnSpc>
                <a:spcPct val="150000"/>
              </a:lnSpc>
              <a:buFont typeface="+mj-lt"/>
              <a:buAutoNum type="arabicPeriod"/>
            </a:pPr>
            <a:r>
              <a:rPr b="1" dirty="0" sz="2400" lang="en-US">
                <a:latin typeface="Times New Roman" panose="02020603050405020304" pitchFamily="18" charset="0"/>
                <a:cs typeface="Times New Roman" panose="02020603050405020304" pitchFamily="18" charset="0"/>
              </a:rPr>
              <a:t>Highlighting Blank Columns:</a:t>
            </a:r>
            <a:endParaRPr dirty="0" sz="2400" lang="en-US">
              <a:latin typeface="Times New Roman" panose="02020603050405020304" pitchFamily="18" charset="0"/>
              <a:cs typeface="Times New Roman" panose="02020603050405020304" pitchFamily="18" charset="0"/>
            </a:endParaRP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Use conditional formatting to highlight blank cells.</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Navigate to </a:t>
            </a:r>
            <a:r>
              <a:rPr b="1" dirty="0" sz="2400" lang="en-US">
                <a:latin typeface="Times New Roman" panose="02020603050405020304" pitchFamily="18" charset="0"/>
                <a:cs typeface="Times New Roman" panose="02020603050405020304" pitchFamily="18" charset="0"/>
              </a:rPr>
              <a:t>Conditional Formatting &gt; Highlight Cell Rules &gt; More Rules</a:t>
            </a:r>
            <a:r>
              <a:rPr dirty="0" sz="2400" lang="en-US">
                <a:latin typeface="Times New Roman" panose="02020603050405020304" pitchFamily="18" charset="0"/>
                <a:cs typeface="Times New Roman" panose="02020603050405020304" pitchFamily="18" charset="0"/>
              </a:rPr>
              <a:t> (a new formatting dialog box will open).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Select </a:t>
            </a:r>
            <a:r>
              <a:rPr b="1" dirty="0" sz="2400" lang="en-US">
                <a:latin typeface="Times New Roman" panose="02020603050405020304" pitchFamily="18" charset="0"/>
                <a:cs typeface="Times New Roman" panose="02020603050405020304" pitchFamily="18" charset="0"/>
              </a:rPr>
              <a:t>Format only cells with</a:t>
            </a:r>
            <a:r>
              <a:rPr dirty="0" sz="2400" lang="en-US">
                <a:latin typeface="Times New Roman" panose="02020603050405020304" pitchFamily="18" charset="0"/>
                <a:cs typeface="Times New Roman" panose="02020603050405020304" pitchFamily="18" charset="0"/>
              </a:rPr>
              <a:t> and choose the </a:t>
            </a:r>
            <a:r>
              <a:rPr b="1" dirty="0" sz="2400" lang="en-US">
                <a:latin typeface="Times New Roman" panose="02020603050405020304" pitchFamily="18" charset="0"/>
                <a:cs typeface="Times New Roman" panose="02020603050405020304" pitchFamily="18" charset="0"/>
              </a:rPr>
              <a:t>Blanks</a:t>
            </a:r>
            <a:r>
              <a:rPr dirty="0" sz="2400" lang="en-US">
                <a:latin typeface="Times New Roman" panose="02020603050405020304" pitchFamily="18" charset="0"/>
                <a:cs typeface="Times New Roman" panose="02020603050405020304" pitchFamily="18" charset="0"/>
              </a:rPr>
              <a:t> option.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Click on </a:t>
            </a:r>
            <a:r>
              <a:rPr b="1" dirty="0" sz="2400" lang="en-US">
                <a:latin typeface="Times New Roman" panose="02020603050405020304" pitchFamily="18" charset="0"/>
                <a:cs typeface="Times New Roman" panose="02020603050405020304" pitchFamily="18" charset="0"/>
              </a:rPr>
              <a:t>Format &gt; Fill &gt; Select Red color</a:t>
            </a:r>
            <a:r>
              <a:rPr dirty="0" sz="2400" lang="en-US">
                <a:latin typeface="Times New Roman" panose="02020603050405020304" pitchFamily="18" charset="0"/>
                <a:cs typeface="Times New Roman" panose="02020603050405020304" pitchFamily="18" charset="0"/>
              </a:rPr>
              <a:t> and then click </a:t>
            </a:r>
            <a:r>
              <a:rPr b="1" dirty="0" sz="2400" lang="en-US">
                <a:latin typeface="Times New Roman" panose="02020603050405020304" pitchFamily="18" charset="0"/>
                <a:cs typeface="Times New Roman" panose="02020603050405020304" pitchFamily="18" charset="0"/>
              </a:rPr>
              <a:t>OK</a:t>
            </a:r>
            <a:r>
              <a:rPr dirty="0" sz="2400" lang="en-US">
                <a:latin typeface="Times New Roman" panose="02020603050405020304" pitchFamily="18" charset="0"/>
                <a:cs typeface="Times New Roman" panose="02020603050405020304" pitchFamily="18" charset="0"/>
              </a:rPr>
              <a:t>.</a:t>
            </a:r>
          </a:p>
          <a:p>
            <a:pPr>
              <a:lnSpc>
                <a:spcPct val="150000"/>
              </a:lnSpc>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9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TextBox 1"/>
          <p:cNvSpPr txBox="1"/>
          <p:nvPr/>
        </p:nvSpPr>
        <p:spPr>
          <a:xfrm>
            <a:off x="731213" y="1295400"/>
            <a:ext cx="10058400" cy="4342856"/>
          </a:xfrm>
          <a:prstGeom prst="rect"/>
          <a:noFill/>
        </p:spPr>
        <p:txBody>
          <a:bodyPr rtlCol="0" wrap="square">
            <a:spAutoFit/>
          </a:bodyPr>
          <a:p>
            <a:pPr>
              <a:lnSpc>
                <a:spcPct val="150000"/>
              </a:lnSpc>
            </a:pPr>
            <a:r>
              <a:rPr b="1" dirty="0" sz="2400" lang="en-US">
                <a:latin typeface="Times New Roman" panose="02020603050405020304" pitchFamily="18" charset="0"/>
                <a:cs typeface="Times New Roman" panose="02020603050405020304" pitchFamily="18" charset="0"/>
              </a:rPr>
              <a:t>Data Cleaning:</a:t>
            </a:r>
            <a:endParaRPr dirty="0" sz="2400" lang="en-US">
              <a:latin typeface="Times New Roman" panose="02020603050405020304" pitchFamily="18" charset="0"/>
              <a:cs typeface="Times New Roman" panose="02020603050405020304" pitchFamily="18" charset="0"/>
            </a:endParaRPr>
          </a:p>
          <a:p>
            <a:pPr>
              <a:lnSpc>
                <a:spcPct val="150000"/>
              </a:lnSpc>
            </a:pPr>
            <a:r>
              <a:rPr b="1" dirty="0" sz="2400" lang="en-US">
                <a:latin typeface="Times New Roman" panose="02020603050405020304" pitchFamily="18" charset="0"/>
                <a:cs typeface="Times New Roman" panose="02020603050405020304" pitchFamily="18" charset="0"/>
              </a:rPr>
              <a:t>2.Filtering and Removing Blank Columns:</a:t>
            </a:r>
            <a:endParaRPr dirty="0" sz="2400" lang="en-US">
              <a:latin typeface="Times New Roman" panose="02020603050405020304" pitchFamily="18" charset="0"/>
              <a:cs typeface="Times New Roman" panose="02020603050405020304" pitchFamily="18" charset="0"/>
            </a:endParaRP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To filter and remove blank columns, select the "Exit Date" column.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Go to </a:t>
            </a:r>
            <a:r>
              <a:rPr b="1" dirty="0" sz="2400" lang="en-US">
                <a:latin typeface="Times New Roman" panose="02020603050405020304" pitchFamily="18" charset="0"/>
                <a:cs typeface="Times New Roman" panose="02020603050405020304" pitchFamily="18" charset="0"/>
              </a:rPr>
              <a:t>Sort &amp; Filter &gt; Filter</a:t>
            </a:r>
            <a:r>
              <a:rPr dirty="0" sz="2400" lang="en-US">
                <a:latin typeface="Times New Roman" panose="02020603050405020304" pitchFamily="18" charset="0"/>
                <a:cs typeface="Times New Roman" panose="02020603050405020304" pitchFamily="18" charset="0"/>
              </a:rPr>
              <a: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filter icon will appear on the Exit Date column. Click on it to filter out blank cells.</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9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7" name="Rectangle 6"/>
          <p:cNvSpPr>
            <a:spLocks noChangeArrowheads="1"/>
          </p:cNvSpPr>
          <p:nvPr/>
        </p:nvSpPr>
        <p:spPr bwMode="auto">
          <a:xfrm>
            <a:off x="490843" y="1219200"/>
            <a:ext cx="11210313" cy="6027612"/>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50000"/>
              </a:lnSpc>
              <a:spcBef>
                <a:spcPct val="0"/>
              </a:spcBef>
              <a:spcAft>
                <a:spcPct val="0"/>
              </a:spcAft>
              <a:buClrTx/>
              <a:buSzTx/>
              <a:buFontTx/>
              <a:buNone/>
            </a:pPr>
            <a:r>
              <a:rPr altLang="en-US" baseline="0" b="1"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Performance Level:</a:t>
            </a: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endParaRPr altLang="en-US" dirty="0" sz="2400" lang="en-US">
              <a:latin typeface="Times New Roman" panose="02020603050405020304" pitchFamily="18" charset="0"/>
              <a:cs typeface="Times New Roman" panose="02020603050405020304" pitchFamily="18" charset="0"/>
            </a:endParaRP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b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a:t>
            </a:r>
            <a:r>
              <a:rPr altLang="en-US" baseline="0" b="1"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altLang="en-US" baseline="0" b="1"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endPar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50000"/>
              </a:lnSpc>
              <a:spcBef>
                <a:spcPct val="0"/>
              </a:spcBef>
              <a:spcAft>
                <a:spcPct val="0"/>
              </a:spcAft>
              <a:buClrTx/>
              <a:buSzTx/>
              <a:buFontTx/>
              <a:buNone/>
            </a:pPr>
            <a:endParaRPr altLang="en-US" dirty="0" sz="2000" lang="en-US">
              <a:latin typeface="Times New Roman" panose="02020603050405020304" pitchFamily="18" charset="0"/>
              <a:cs typeface="Times New Roman" panose="02020603050405020304" pitchFamily="18" charset="0"/>
            </a:endParaRPr>
          </a:p>
          <a:p>
            <a:pPr>
              <a:lnSpc>
                <a:spcPct val="150000"/>
              </a:lnSpc>
            </a:pPr>
            <a:r>
              <a:rPr b="1" dirty="0" sz="2400" lang="en-US">
                <a:latin typeface="Times New Roman" panose="02020603050405020304" pitchFamily="18" charset="0"/>
                <a:cs typeface="Times New Roman" panose="02020603050405020304" pitchFamily="18" charset="0"/>
              </a:rPr>
              <a:t>Visualization:</a:t>
            </a:r>
            <a:endParaRPr dirty="0" sz="2400" lang="en-US">
              <a:latin typeface="Times New Roman" panose="02020603050405020304" pitchFamily="18" charset="0"/>
              <a:cs typeface="Times New Roman" panose="02020603050405020304" pitchFamily="18" charset="0"/>
            </a:endParaRPr>
          </a:p>
          <a:p>
            <a:pPr indent="-342900" marL="34290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Create a Pivot Table:</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Go to </a:t>
            </a:r>
            <a:r>
              <a:rPr b="1" dirty="0" sz="2400" lang="en-US">
                <a:latin typeface="Times New Roman" panose="02020603050405020304" pitchFamily="18" charset="0"/>
                <a:cs typeface="Times New Roman" panose="02020603050405020304" pitchFamily="18" charset="0"/>
              </a:rPr>
              <a:t>Insert &gt; Pivot Table</a:t>
            </a:r>
            <a:r>
              <a:rPr dirty="0" sz="2400" lang="en-US">
                <a:latin typeface="Times New Roman" panose="02020603050405020304" pitchFamily="18" charset="0"/>
                <a:cs typeface="Times New Roman" panose="02020603050405020304" pitchFamily="18" charset="0"/>
              </a:rPr>
              <a: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Select the table and range, and choose to create the Pivot Table in a new worksheet.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Pivot Table will be created.</a:t>
            </a:r>
          </a:p>
          <a:p>
            <a:pPr indent="-285750" lvl="1" marL="742950">
              <a:lnSpc>
                <a:spcPct val="150000"/>
              </a:lnSpc>
              <a:buFont typeface="+mj-lt"/>
              <a:buAutoNum type="arabicPeriod"/>
            </a:pPr>
            <a:endParaRPr dirty="0" sz="2400" lang="en-US">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50000"/>
              </a:lnSpc>
              <a:spcBef>
                <a:spcPct val="0"/>
              </a:spcBef>
              <a:spcAft>
                <a:spcPct val="0"/>
              </a:spcAft>
              <a:buClrTx/>
              <a:buSzTx/>
              <a:buFontTx/>
              <a:buNone/>
            </a:pPr>
            <a:endPar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70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70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2" name="Rectangle 6"/>
          <p:cNvSpPr>
            <a:spLocks noChangeArrowheads="1"/>
          </p:cNvSpPr>
          <p:nvPr/>
        </p:nvSpPr>
        <p:spPr bwMode="auto">
          <a:xfrm>
            <a:off x="879993" y="965217"/>
            <a:ext cx="8822672" cy="6555641"/>
          </a:xfrm>
          <a:prstGeom prst="rect"/>
          <a:noFill/>
          <a:ln>
            <a:noFill/>
          </a:ln>
          <a:effectLst/>
        </p:spPr>
        <p:txBody>
          <a:bodyPr anchor="ctr" anchorCtr="0" bIns="45720" compatLnSpc="1" lIns="91440" numCol="1" rIns="91440" tIns="45720" vert="horz" wrap="none">
            <a:prstTxWarp prst="textNoShape"/>
            <a:spAutoFit/>
          </a:bodyPr>
          <a:p>
            <a:pPr indent="-285750" lvl="1" marL="742950">
              <a:buFont typeface="+mj-lt"/>
              <a:buAutoNum type="arabicPeriod"/>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Select </a:t>
            </a:r>
            <a:r>
              <a:rPr b="1" dirty="0" sz="2800" lang="en-US">
                <a:latin typeface="Times New Roman" panose="02020603050405020304" pitchFamily="18" charset="0"/>
                <a:cs typeface="Times New Roman" panose="02020603050405020304" pitchFamily="18" charset="0"/>
              </a:rPr>
              <a:t>Business Unit</a:t>
            </a:r>
            <a:r>
              <a:rPr dirty="0" sz="2800" lang="en-US">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Select </a:t>
            </a:r>
            <a:r>
              <a:rPr b="1" dirty="0" sz="2800" lang="en-US">
                <a:latin typeface="Times New Roman" panose="02020603050405020304" pitchFamily="18" charset="0"/>
                <a:cs typeface="Times New Roman" panose="02020603050405020304" pitchFamily="18" charset="0"/>
              </a:rPr>
              <a:t>Performance Level</a:t>
            </a:r>
            <a:r>
              <a:rPr dirty="0" sz="2800" lang="en-US">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Use </a:t>
            </a:r>
            <a:r>
              <a:rPr b="1" dirty="0" sz="2800" lang="en-US">
                <a:latin typeface="Times New Roman" panose="02020603050405020304" pitchFamily="18" charset="0"/>
                <a:cs typeface="Times New Roman" panose="02020603050405020304" pitchFamily="18" charset="0"/>
              </a:rPr>
              <a:t>Gender</a:t>
            </a:r>
            <a:r>
              <a:rPr dirty="0" sz="2800" lang="en-US">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Add </a:t>
            </a:r>
            <a:r>
              <a:rPr b="1" dirty="0" sz="2800" lang="en-US">
                <a:latin typeface="Times New Roman" panose="02020603050405020304" pitchFamily="18" charset="0"/>
                <a:cs typeface="Times New Roman" panose="02020603050405020304" pitchFamily="18" charset="0"/>
              </a:rPr>
              <a:t>First Name</a:t>
            </a:r>
            <a:r>
              <a:rPr dirty="0" sz="2800" lang="en-US">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Go to </a:t>
            </a:r>
            <a:r>
              <a:rPr b="1" dirty="0" sz="2800" lang="en-US">
                <a:latin typeface="Times New Roman" panose="02020603050405020304" pitchFamily="18" charset="0"/>
                <a:cs typeface="Times New Roman" panose="02020603050405020304" pitchFamily="18" charset="0"/>
              </a:rPr>
              <a:t>Insert &gt; Recommended Charts</a:t>
            </a:r>
            <a:r>
              <a:rPr dirty="0" sz="2800" lang="en-US">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Name the chart as </a:t>
            </a:r>
            <a:r>
              <a:rPr b="1" dirty="0" sz="2800" lang="en-US">
                <a:latin typeface="Times New Roman" panose="02020603050405020304" pitchFamily="18" charset="0"/>
                <a:cs typeface="Times New Roman" panose="02020603050405020304" pitchFamily="18" charset="0"/>
              </a:rPr>
              <a:t>"Employee Performance Analysis"</a:t>
            </a:r>
            <a:r>
              <a:rPr dirty="0" sz="2800" lang="en-US">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lvl="1"/>
            <a:endParaRPr dirty="0" sz="2800" lang="en-US">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9" name="TextBox 3"/>
          <p:cNvSpPr txBox="1"/>
          <p:nvPr/>
        </p:nvSpPr>
        <p:spPr>
          <a:xfrm>
            <a:off x="755332" y="1709871"/>
            <a:ext cx="9379268" cy="2806987"/>
          </a:xfrm>
          <a:prstGeom prst="rect"/>
          <a:noFill/>
        </p:spPr>
        <p:txBody>
          <a:bodyPr wrap="square">
            <a:spAutoFit/>
          </a:bodyPr>
          <a:p>
            <a:pPr indent="-342900" marL="34290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The conclusion from this chart is that the majority of employees across the business units fall into the "Medium" performance level, indicating overall average performance. However, there are also noticeable variations, with some units showing higher numbers of "Low" and "Very High" performers, suggesting that targeted interventions may be needed to address these disparities and optimize performance across all levels.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945652" y="1695450"/>
            <a:ext cx="6102848" cy="4206240"/>
          </a:xfrm>
          <a:prstGeom prst="rect"/>
          <a:noFill/>
        </p:spPr>
        <p:txBody>
          <a:bodyPr wrap="square">
            <a:spAutoFit/>
          </a:bodyPr>
          <a:p>
            <a:pPr indent="-285750" marL="28575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Organizations often face challenges in efficiently analyzing employee performance due to scattered data and lack of streamlined tools. </a:t>
            </a:r>
          </a:p>
          <a:p>
            <a:pPr indent="-285750" marL="28575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By utilizing Excel for Employee Performance Analysis, we aim to create a simple yet powerful tool that enables accurate measurement, visualization, and insights into employee performance, aiding in better decision-making and resource management.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219200" y="1909286"/>
            <a:ext cx="6102848" cy="2834640"/>
          </a:xfrm>
          <a:prstGeom prst="rect"/>
          <a:noFill/>
        </p:spPr>
        <p:txBody>
          <a:bodyPr wrap="square">
            <a:spAutoFit/>
          </a:bodyPr>
          <a:p>
            <a:pPr>
              <a:lnSpc>
                <a:spcPct val="150000"/>
              </a:lnSpc>
            </a:pPr>
            <a:r>
              <a:rPr dirty="0" sz="2000" lang="en-US">
                <a:latin typeface="Times New Roman" panose="02020603050405020304" pitchFamily="18" charset="0"/>
                <a:cs typeface="Times New Roman" panose="02020603050405020304" pitchFamily="18" charset="0"/>
              </a:rPr>
              <a:t>The project involves developing an Excel-based tool for Employee Performance Analysis. This tool will streamline data management, enable performance measurement, and provide visual insights, helping organizations make informed decisions to optimize workforce productivity and development.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Annual Employee Performance Appraisals | Human Resources"/>
          <p:cNvPicPr>
            <a:picLocks noChangeAspect="1" noChangeArrowheads="1"/>
          </p:cNvPicPr>
          <p:nvPr/>
        </p:nvPicPr>
        <p:blipFill>
          <a:blip xmlns:r="http://schemas.openxmlformats.org/officeDocument/2006/relationships" r:embed="rId2" cstate="print"/>
          <a:srcRect/>
          <a:stretch>
            <a:fillRect/>
          </a:stretch>
        </p:blipFill>
        <p:spPr bwMode="auto">
          <a:xfrm>
            <a:off x="1066800" y="1388004"/>
            <a:ext cx="6705600" cy="5181218"/>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1695450"/>
            <a:ext cx="6381750" cy="4448013"/>
          </a:xfrm>
          <a:prstGeom prst="rect"/>
          <a:noFill/>
        </p:spPr>
        <p:txBody>
          <a:bodyPr rtlCol="0" wrap="square">
            <a:spAutoFit/>
          </a:bodyPr>
          <a:p>
            <a:pPr indent="-457200" marL="457200">
              <a:lnSpc>
                <a:spcPct val="150000"/>
              </a:lnSpc>
              <a:buFont typeface="Courier New" panose="02070309020205020404" pitchFamily="49" charset="0"/>
              <a:buChar char="o"/>
            </a:pPr>
            <a:r>
              <a:rPr dirty="0" sz="3200" lang="en-IN"/>
              <a:t>Highlighting - Features</a:t>
            </a:r>
          </a:p>
          <a:p>
            <a:pPr indent="-457200" marL="457200">
              <a:lnSpc>
                <a:spcPct val="150000"/>
              </a:lnSpc>
              <a:buFont typeface="Courier New" panose="02070309020205020404" pitchFamily="49" charset="0"/>
              <a:buChar char="o"/>
            </a:pPr>
            <a:r>
              <a:rPr dirty="0" sz="3200" lang="en-IN"/>
              <a:t>Conditional Formatting – Missing </a:t>
            </a:r>
          </a:p>
          <a:p>
            <a:pPr indent="-457200" marL="457200">
              <a:lnSpc>
                <a:spcPct val="150000"/>
              </a:lnSpc>
              <a:buFont typeface="Courier New" panose="02070309020205020404" pitchFamily="49" charset="0"/>
              <a:buChar char="o"/>
            </a:pPr>
            <a:r>
              <a:rPr dirty="0" sz="3200" lang="en-IN"/>
              <a:t>Filter – Remove </a:t>
            </a:r>
          </a:p>
          <a:p>
            <a:pPr indent="-457200" marL="457200">
              <a:lnSpc>
                <a:spcPct val="150000"/>
              </a:lnSpc>
              <a:buFont typeface="Courier New" panose="02070309020205020404" pitchFamily="49" charset="0"/>
              <a:buChar char="o"/>
            </a:pPr>
            <a:r>
              <a:rPr dirty="0" sz="3200" lang="en-IN"/>
              <a:t>Formula - Performance </a:t>
            </a:r>
          </a:p>
          <a:p>
            <a:pPr indent="-457200" marL="457200">
              <a:lnSpc>
                <a:spcPct val="150000"/>
              </a:lnSpc>
              <a:buFont typeface="Courier New" panose="02070309020205020404" pitchFamily="49" charset="0"/>
              <a:buChar char="o"/>
            </a:pPr>
            <a:r>
              <a:rPr dirty="0" sz="3200" lang="en-IN"/>
              <a:t>Pivot Table – Summary</a:t>
            </a:r>
          </a:p>
          <a:p>
            <a:pPr indent="-457200" marL="457200">
              <a:lnSpc>
                <a:spcPct val="150000"/>
              </a:lnSpc>
              <a:buFont typeface="Courier New" panose="02070309020205020404" pitchFamily="49" charset="0"/>
              <a:buChar char="o"/>
            </a:pPr>
            <a:r>
              <a:rPr dirty="0" sz="3200" lang="en-IN"/>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990600" y="1143634"/>
            <a:ext cx="8458200" cy="6046271"/>
          </a:xfrm>
          <a:prstGeom prst="rect"/>
          <a:noFill/>
        </p:spPr>
        <p:txBody>
          <a:bodyPr rtlCol="0" wrap="square">
            <a:spAutoFit/>
          </a:bodyPr>
          <a:p>
            <a:pPr>
              <a:lnSpc>
                <a:spcPct val="150000"/>
              </a:lnSpc>
            </a:pPr>
            <a:r>
              <a:rPr dirty="0" sz="2000" lang="en-IN"/>
              <a:t>Employee Dataset – Edunet Foundations</a:t>
            </a:r>
          </a:p>
          <a:p>
            <a:pPr>
              <a:lnSpc>
                <a:spcPct val="150000"/>
              </a:lnSpc>
            </a:pPr>
            <a:r>
              <a:rPr dirty="0" sz="2000" lang="en-IN"/>
              <a:t>26 – Features</a:t>
            </a:r>
          </a:p>
          <a:p>
            <a:pPr>
              <a:lnSpc>
                <a:spcPct val="150000"/>
              </a:lnSpc>
            </a:pPr>
            <a:r>
              <a:rPr dirty="0" sz="2000" lang="en-IN"/>
              <a:t>9 – Features</a:t>
            </a:r>
          </a:p>
          <a:p>
            <a:pPr indent="-285750" marL="285750">
              <a:lnSpc>
                <a:spcPct val="150000"/>
              </a:lnSpc>
              <a:buFont typeface="Courier New" panose="02070309020205020404" pitchFamily="49" charset="0"/>
              <a:buChar char="o"/>
            </a:pPr>
            <a:r>
              <a:rPr dirty="0" sz="2000" lang="en-IN"/>
              <a:t>Employee ID – Numerical data</a:t>
            </a:r>
          </a:p>
          <a:p>
            <a:pPr indent="-285750" marL="285750">
              <a:lnSpc>
                <a:spcPct val="150000"/>
              </a:lnSpc>
              <a:buFont typeface="Courier New" panose="02070309020205020404" pitchFamily="49" charset="0"/>
              <a:buChar char="o"/>
            </a:pPr>
            <a:r>
              <a:rPr dirty="0" sz="2000" lang="en-IN"/>
              <a:t>Name – Text format</a:t>
            </a:r>
          </a:p>
          <a:p>
            <a:pPr indent="-285750" marL="285750">
              <a:lnSpc>
                <a:spcPct val="150000"/>
              </a:lnSpc>
              <a:buFont typeface="Courier New" panose="02070309020205020404" pitchFamily="49" charset="0"/>
              <a:buChar char="o"/>
            </a:pPr>
            <a:r>
              <a:rPr dirty="0" sz="2000" lang="en-IN"/>
              <a:t>Employee Type – Text format (Full time/contract/Part time)</a:t>
            </a:r>
          </a:p>
          <a:p>
            <a:pPr indent="-285750" marL="285750">
              <a:lnSpc>
                <a:spcPct val="150000"/>
              </a:lnSpc>
              <a:buFont typeface="Courier New" panose="02070309020205020404" pitchFamily="49" charset="0"/>
              <a:buChar char="o"/>
            </a:pPr>
            <a:r>
              <a:rPr dirty="0" sz="2000" lang="en-IN"/>
              <a:t>Performance level – Text format (Very High/ High /Medium/ Low)</a:t>
            </a:r>
          </a:p>
          <a:p>
            <a:pPr indent="-285750" marL="285750">
              <a:lnSpc>
                <a:spcPct val="150000"/>
              </a:lnSpc>
              <a:buFont typeface="Courier New" panose="02070309020205020404" pitchFamily="49" charset="0"/>
              <a:buChar char="o"/>
            </a:pPr>
            <a:r>
              <a:rPr dirty="0" sz="2000" lang="en-IN"/>
              <a:t>Gender – Male/Female</a:t>
            </a:r>
          </a:p>
          <a:p>
            <a:pPr indent="-285750" marL="285750">
              <a:lnSpc>
                <a:spcPct val="150000"/>
              </a:lnSpc>
              <a:buFont typeface="Courier New" panose="02070309020205020404" pitchFamily="49" charset="0"/>
              <a:buChar char="o"/>
            </a:pPr>
            <a:r>
              <a:rPr dirty="0" sz="2000" lang="en-IN"/>
              <a:t>Employee Rating – Numerical data (1 to 5)</a:t>
            </a:r>
          </a:p>
          <a:p>
            <a:pPr indent="-285750" marL="285750">
              <a:lnSpc>
                <a:spcPct val="150000"/>
              </a:lnSpc>
              <a:buFont typeface="Courier New" panose="02070309020205020404" pitchFamily="49" charset="0"/>
              <a:buChar char="o"/>
            </a:pPr>
            <a:r>
              <a:rPr dirty="0" sz="2000" lang="en-IN"/>
              <a:t>Performance Score – Text (Exceeds/Fully meet/Need Improvement)</a:t>
            </a:r>
          </a:p>
          <a:p>
            <a:pPr indent="-285750" marL="285750">
              <a:lnSpc>
                <a:spcPct val="150000"/>
              </a:lnSpc>
              <a:buFont typeface="Courier New" panose="02070309020205020404" pitchFamily="49" charset="0"/>
              <a:buChar char="o"/>
            </a:pPr>
            <a:r>
              <a:rPr dirty="0" sz="2000" lang="en-IN"/>
              <a:t>Employee Classification Type – Text Format(Full time, Part time , Temporary)</a:t>
            </a:r>
          </a:p>
          <a:p>
            <a:pPr indent="-285750" marL="285750">
              <a:lnSpc>
                <a:spcPct val="150000"/>
              </a:lnSpc>
              <a:buFont typeface="Courier New" panose="02070309020205020404" pitchFamily="49" charset="0"/>
              <a:buChar char="o"/>
            </a:pPr>
            <a:r>
              <a:rPr dirty="0" sz="2000" lang="en-IN"/>
              <a:t>Business Unit - Text</a:t>
            </a:r>
            <a:br>
              <a:rPr dirty="0" sz="2000" lang="en-IN"/>
            </a:b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913926" y="1753582"/>
            <a:ext cx="8382000" cy="2232021"/>
          </a:xfrm>
          <a:prstGeom prst="rect"/>
          <a:noFill/>
        </p:spPr>
        <p:txBody>
          <a:bodyPr rtlCol="0" wrap="square">
            <a:spAutoFit/>
          </a:bodyPr>
          <a:p>
            <a:pPr>
              <a:lnSpc>
                <a:spcPct val="150000"/>
              </a:lnSpc>
            </a:pPr>
            <a:r>
              <a:rPr dirty="0" sz="3200" lang="en-IN"/>
              <a:t>Formula </a:t>
            </a:r>
            <a:r>
              <a:rPr b="1" dirty="0" sz="3200" lang="en-IN"/>
              <a:t>=IFS(z8&gt;=5,”Very High”,z8&gt;=4,”High”,Z8&gt;=3,”Medium”,True,”Low”)</a:t>
            </a:r>
          </a:p>
          <a:p>
            <a:pPr>
              <a:lnSpc>
                <a:spcPct val="150000"/>
              </a:lnSpc>
            </a:pPr>
            <a:endParaRPr dirty="0" sz="32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P.Andrea Jeba Selvi</cp:lastModifiedBy>
  <dcterms:created xsi:type="dcterms:W3CDTF">2024-03-28T17:07:22Z</dcterms:created>
  <dcterms:modified xsi:type="dcterms:W3CDTF">2024-08-30T07:11:04Z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94bbf8490c9145a397ab79cb830dd477</vt:lpwstr>
  </property>
</Properties>
</file>