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3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12192000" cy="6858000"/>
  <p:embeddedFontLst>
    <p:embeddedFont>
      <p:font typeface="Roboto" panose="02000000000000000000" pitchFamily="2" charset="0"/>
      <p:regular r:id="rId15"/>
      <p:bold r:id="rId16"/>
      <p:italic r:id="rId17"/>
      <p:boldItalic r:id="rId18"/>
    </p:embeddedFont>
    <p:embeddedFont>
      <p:font typeface="Trebuchet MS" panose="020B0603020202020204" pitchFamily="3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48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cac576e5e3_0_16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g2cac576e5e3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032400" y="514350"/>
            <a:ext cx="8128500" cy="25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cac576e5e3_0_53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g2cac576e5e3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032400" y="514350"/>
            <a:ext cx="8128500" cy="25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0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5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6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7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8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9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subTitle" idx="1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2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8100" marR="0" lvl="1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38100" marR="0" lvl="2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38100" marR="0" lvl="3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38100" marR="0" lvl="4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38100" marR="0" lvl="5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8100" marR="0" lvl="6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8100" marR="0" lvl="7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100" marR="0" lvl="8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800" b="1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8100" marR="0" lvl="1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38100" marR="0" lvl="2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38100" marR="0" lvl="3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38100" marR="0" lvl="4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38100" marR="0" lvl="5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8100" marR="0" lvl="6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8100" marR="0" lvl="7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100" marR="0" lvl="8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800" b="1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8100" marR="0" lvl="1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38100" marR="0" lvl="2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38100" marR="0" lvl="3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38100" marR="0" lvl="4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38100" marR="0" lvl="5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8100" marR="0" lvl="6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8100" marR="0" lvl="7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100" marR="0" lvl="8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800" b="1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2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8100" marR="0" lvl="1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38100" marR="0" lvl="2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38100" marR="0" lvl="3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38100" marR="0" lvl="4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38100" marR="0" lvl="5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8100" marR="0" lvl="6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8100" marR="0" lvl="7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100" marR="0" lvl="8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6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8100" marR="0" lvl="1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38100" marR="0" lvl="2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38100" marR="0" lvl="3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38100" marR="0" lvl="4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38100" marR="0" lvl="5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8100" marR="0" lvl="6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8100" marR="0" lvl="7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100" marR="0" lvl="8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 extrusionOk="0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7" name="Google Shape;7;p1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 extrusionOk="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8" name="Google Shape;8;p1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 extrusionOk="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5686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9" name="Google Shape;9;p1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 extrusionOk="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607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" name="Google Shape;10;p1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 extrusionOk="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490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1" name="Google Shape;11;p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 extrusionOk="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4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2" name="Google Shape;12;p1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 extrusionOk="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6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3" name="Google Shape;13;p1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 extrusionOk="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607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4" name="Google Shape;14;p1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 extrusionOk="0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490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5" name="Google Shape;15;p1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 extrusionOk="0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6" name="Google Shape;16;p1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8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7" name="Google Shape;17;p1"/>
          <p:cNvSpPr txBox="1"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Google Shape;18;p1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9" name="Google Shape;19;p1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0" name="Google Shape;20;p1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8100" marR="0" lvl="1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38100" marR="0" lvl="2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38100" marR="0" lvl="3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38100" marR="0" lvl="4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38100" marR="0" lvl="5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8100" marR="0" lvl="6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8100" marR="0" lvl="7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100" marR="0" lvl="8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drive/folders/1yYhegCcW0gqjI7dyBmPfmBn3Wc_eKzC6?usp=drive_link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oogle Shape;53;p7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54" name="Google Shape;54;p7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 extrusionOk="0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5" name="Google Shape;55;p7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 extrusionOk="0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56" name="Google Shape;56;p7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 extrusionOk="0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57" name="Google Shape;57;p7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 extrusionOk="0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58" name="Google Shape;58;p7"/>
          <p:cNvSpPr txBox="1">
            <a:spLocks noGrp="1"/>
          </p:cNvSpPr>
          <p:nvPr>
            <p:ph type="ctrTitle"/>
          </p:nvPr>
        </p:nvSpPr>
        <p:spPr>
          <a:xfrm>
            <a:off x="3195574" y="2067305"/>
            <a:ext cx="5800800" cy="50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3213735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Kalaivanan V</a:t>
            </a:r>
            <a:endParaRPr dirty="0"/>
          </a:p>
        </p:txBody>
      </p:sp>
      <p:sp>
        <p:nvSpPr>
          <p:cNvPr id="59" name="Google Shape;59;p7"/>
          <p:cNvSpPr txBox="1"/>
          <p:nvPr/>
        </p:nvSpPr>
        <p:spPr>
          <a:xfrm>
            <a:off x="6484620" y="2821622"/>
            <a:ext cx="1859280" cy="391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Final Project</a:t>
            </a:r>
            <a:endParaRPr sz="24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60" name="Google Shape;60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7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lang="en-US" sz="1100" b="1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2" name="Google Shape;62;p7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6"/>
          <p:cNvSpPr txBox="1"/>
          <p:nvPr/>
        </p:nvSpPr>
        <p:spPr>
          <a:xfrm>
            <a:off x="752475" y="6486037"/>
            <a:ext cx="1773600" cy="1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lang="en-US" sz="1100" b="1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4" name="Google Shape;194;p16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95" name="Google Shape;195;p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pic>
        <p:nvPicPr>
          <p:cNvPr id="196" name="Google Shape;196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66875" y="6467475"/>
            <a:ext cx="762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16"/>
          <p:cNvSpPr txBox="1"/>
          <p:nvPr/>
        </p:nvSpPr>
        <p:spPr>
          <a:xfrm>
            <a:off x="11277218" y="6473337"/>
            <a:ext cx="228600" cy="1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10</a:t>
            </a:fld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8" name="Google Shape;198;p16"/>
          <p:cNvSpPr txBox="1"/>
          <p:nvPr/>
        </p:nvSpPr>
        <p:spPr>
          <a:xfrm>
            <a:off x="739775" y="291147"/>
            <a:ext cx="3303900" cy="7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>
                <a:latin typeface="Trebuchet MS"/>
                <a:ea typeface="Trebuchet MS"/>
                <a:cs typeface="Trebuchet MS"/>
                <a:sym typeface="Trebuchet MS"/>
              </a:rPr>
              <a:t>MODELLING</a:t>
            </a:r>
            <a:endParaRPr sz="48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9" name="Google Shape;199;p16"/>
          <p:cNvSpPr txBox="1"/>
          <p:nvPr/>
        </p:nvSpPr>
        <p:spPr>
          <a:xfrm>
            <a:off x="739775" y="1208775"/>
            <a:ext cx="8201400" cy="41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4. Data Preprocessing:</a:t>
            </a:r>
            <a:endParaRPr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Prior to creating the vector database, the FAQ data undergoes preprocessing steps.</a:t>
            </a:r>
            <a:endParaRPr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Techniques such as tokenization, stemming, and stop-word removal are applied to enhance the quality of the embeddings and improve retrieval accuracy.</a:t>
            </a:r>
            <a:endParaRPr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5. Model Training:</a:t>
            </a:r>
            <a:endParaRPr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Google Palm LLM model is fine-tuned on a large corpus of text data to adapt it to our specific task of question answering.</a:t>
            </a:r>
            <a:endParaRPr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We train the model using supervised learning techniques, adjusting hyperparameters such as learning rate and batch size to optimize performance.</a:t>
            </a:r>
            <a:endParaRPr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6. Query Processing:</a:t>
            </a:r>
            <a:endParaRPr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During query processing, the input question is encoded into a vector representation using the same embeddings used for the FAQ documents.</a:t>
            </a:r>
            <a:endParaRPr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encoded query vector is then compared against the vectors in the FAISS index to retrieve the most relevant documents.</a:t>
            </a:r>
            <a:endParaRPr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None/>
            </a:pPr>
            <a:endParaRPr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7"/>
          <p:cNvSpPr txBox="1"/>
          <p:nvPr/>
        </p:nvSpPr>
        <p:spPr>
          <a:xfrm>
            <a:off x="752475" y="6486037"/>
            <a:ext cx="1773600" cy="1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lang="en-US" sz="1100" b="1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05" name="Google Shape;205;p17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06" name="Google Shape;206;p17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pic>
        <p:nvPicPr>
          <p:cNvPr id="207" name="Google Shape;207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66875" y="6467475"/>
            <a:ext cx="762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17"/>
          <p:cNvSpPr txBox="1"/>
          <p:nvPr/>
        </p:nvSpPr>
        <p:spPr>
          <a:xfrm>
            <a:off x="11277218" y="6473337"/>
            <a:ext cx="228600" cy="1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11</a:t>
            </a:fld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09" name="Google Shape;209;p17"/>
          <p:cNvSpPr txBox="1"/>
          <p:nvPr/>
        </p:nvSpPr>
        <p:spPr>
          <a:xfrm>
            <a:off x="739775" y="291147"/>
            <a:ext cx="3303900" cy="7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>
                <a:latin typeface="Trebuchet MS"/>
                <a:ea typeface="Trebuchet MS"/>
                <a:cs typeface="Trebuchet MS"/>
                <a:sym typeface="Trebuchet MS"/>
              </a:rPr>
              <a:t>MODELLING</a:t>
            </a:r>
            <a:endParaRPr sz="48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10" name="Google Shape;210;p17"/>
          <p:cNvSpPr txBox="1"/>
          <p:nvPr/>
        </p:nvSpPr>
        <p:spPr>
          <a:xfrm>
            <a:off x="739775" y="1208775"/>
            <a:ext cx="8201400" cy="41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7. Context-Aware Response Generation:</a:t>
            </a:r>
            <a:endParaRPr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We utilize a prompt-based approach to generate context-aware responses to user queries.</a:t>
            </a:r>
            <a:endParaRPr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retrieved documents along with the input question are provided as context to the Google Palm LLM model, which generates a response based on the provided context.</a:t>
            </a:r>
            <a:endParaRPr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8. Evaluation Metrics:</a:t>
            </a:r>
            <a:endParaRPr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We evaluate the performance of our system using metrics such as accuracy, precision, recall, and F1-score.</a:t>
            </a:r>
            <a:endParaRPr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Validation and testing sets are utilized to assess the model's effectiveness in generating accurate responses to user queries.</a:t>
            </a:r>
            <a:endParaRPr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9. Fine-tuning and Optimization:</a:t>
            </a:r>
            <a:endParaRPr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Techniques such as learning rate scheduling and early stopping are employed to fine-tune the model and prevent overfitting.</a:t>
            </a:r>
            <a:endParaRPr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Regularization methods such as dropout and weight decay are used to improve model generalization and robustness.</a:t>
            </a:r>
            <a:endParaRPr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None/>
            </a:pPr>
            <a:endParaRPr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8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lang="en-US" sz="1100" b="1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16" name="Google Shape;216;p18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17" name="Google Shape;217;p18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18" name="Google Shape;218;p18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RESULTS</a:t>
            </a:r>
            <a:endParaRPr/>
          </a:p>
        </p:txBody>
      </p:sp>
      <p:sp>
        <p:nvSpPr>
          <p:cNvPr id="219" name="Google Shape;219;p1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12</a:t>
            </a:fld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20" name="Google Shape;220;p18"/>
          <p:cNvSpPr txBox="1"/>
          <p:nvPr/>
        </p:nvSpPr>
        <p:spPr>
          <a:xfrm>
            <a:off x="1325650" y="1284300"/>
            <a:ext cx="6150900" cy="32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0D0D0D"/>
              </a:buClr>
              <a:buSzPts val="1600"/>
              <a:buFont typeface="Roboto"/>
              <a:buChar char="●"/>
            </a:pPr>
            <a:r>
              <a:rPr lang="en-US" sz="16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High Accuracy: Our system achieves remarkable accuracy in retrieving relevant information from the FAQ database, ensuring users receive precise responses to their queries.</a:t>
            </a:r>
            <a:endParaRPr sz="16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600"/>
              <a:buFont typeface="Roboto"/>
              <a:buChar char="●"/>
            </a:pPr>
            <a:r>
              <a:rPr lang="en-US" sz="16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Improved Response Time: Implementation of our AI-powered FAQ assistant significantly reduces response time, enhancing user satisfaction and optimizing customer support processes.</a:t>
            </a:r>
            <a:endParaRPr sz="16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600"/>
              <a:buFont typeface="Roboto"/>
              <a:buChar char="●"/>
            </a:pPr>
            <a:r>
              <a:rPr lang="en-US" sz="16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Operational Efficiency: The adoption of our solution results in improved operational efficiency, reducing manual intervention and allowing support teams to focus on more complex tasks.</a:t>
            </a:r>
            <a:endParaRPr sz="16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600"/>
              <a:buFont typeface="Roboto"/>
              <a:buChar char="●"/>
            </a:pPr>
            <a:r>
              <a:rPr lang="en-US" sz="16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Cost Savings: Organizations benefit from cost savings associated with streamlined support processes and improved resource utilization, contributing to overall productivity gains and business growth.</a:t>
            </a:r>
            <a:endParaRPr sz="16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1" name="Google Shape;221;p18"/>
          <p:cNvSpPr txBox="1"/>
          <p:nvPr/>
        </p:nvSpPr>
        <p:spPr>
          <a:xfrm>
            <a:off x="755319" y="6076956"/>
            <a:ext cx="923100" cy="2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37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u="sng" dirty="0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3"/>
              </a:rPr>
              <a:t>Demo Link</a:t>
            </a:r>
            <a:endParaRPr sz="1500" dirty="0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8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 extrusionOk="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grpSp>
        <p:nvGrpSpPr>
          <p:cNvPr id="68" name="Google Shape;68;p8"/>
          <p:cNvGrpSpPr/>
          <p:nvPr/>
        </p:nvGrpSpPr>
        <p:grpSpPr>
          <a:xfrm>
            <a:off x="7448612" y="0"/>
            <a:ext cx="4743796" cy="6858466"/>
            <a:chOff x="7448612" y="0"/>
            <a:chExt cx="4743796" cy="6858466"/>
          </a:xfrm>
        </p:grpSpPr>
        <p:sp>
          <p:nvSpPr>
            <p:cNvPr id="69" name="Google Shape;69;p8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 extrusionOk="0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0" name="Google Shape;70;p8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 extrusionOk="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1" name="Google Shape;71;p8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 extrusionOk="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2" name="Google Shape;72;p8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 extrusionOk="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607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3" name="Google Shape;73;p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 extrusionOk="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4" name="Google Shape;74;p8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 extrusionOk="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49803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5" name="Google Shape;75;p8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 extrusionOk="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69803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6" name="Google Shape;76;p8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 extrusionOk="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607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7" name="Google Shape;77;p8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 extrusionOk="0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78" name="Google Shape;78;p8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 extrusionOk="0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79" name="Google Shape;79;p8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80" name="Google Shape;80;p8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81" name="Google Shape;81;p8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82" name="Google Shape;82;p8"/>
          <p:cNvSpPr txBox="1">
            <a:spLocks noGrp="1"/>
          </p:cNvSpPr>
          <p:nvPr>
            <p:ph type="title"/>
          </p:nvPr>
        </p:nvSpPr>
        <p:spPr>
          <a:xfrm>
            <a:off x="1759450" y="1943100"/>
            <a:ext cx="7055100" cy="26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50"/>
              <a:t>FAQ Chatbot: </a:t>
            </a:r>
            <a:endParaRPr sz="4250"/>
          </a:p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50"/>
              <a:t>Generating Answers from FAQ Data Using Large Language Models</a:t>
            </a:r>
            <a:endParaRPr sz="4250"/>
          </a:p>
        </p:txBody>
      </p:sp>
      <p:grpSp>
        <p:nvGrpSpPr>
          <p:cNvPr id="83" name="Google Shape;83;p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84" name="Google Shape;84;p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5" name="Google Shape;85;p8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6" name="Google Shape;86;p8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lang="en-US" sz="1100" b="1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7" name="Google Shape;87;p8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9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 extrusionOk="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grpSp>
        <p:nvGrpSpPr>
          <p:cNvPr id="93" name="Google Shape;93;p9"/>
          <p:cNvGrpSpPr/>
          <p:nvPr/>
        </p:nvGrpSpPr>
        <p:grpSpPr>
          <a:xfrm>
            <a:off x="7448612" y="0"/>
            <a:ext cx="4743796" cy="6858466"/>
            <a:chOff x="7448612" y="0"/>
            <a:chExt cx="4743796" cy="6858466"/>
          </a:xfrm>
        </p:grpSpPr>
        <p:sp>
          <p:nvSpPr>
            <p:cNvPr id="94" name="Google Shape;94;p9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 extrusionOk="0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5" name="Google Shape;95;p9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 extrusionOk="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6" name="Google Shape;96;p9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 extrusionOk="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7" name="Google Shape;97;p9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 extrusionOk="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607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8" name="Google Shape;98;p9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 extrusionOk="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9" name="Google Shape;99;p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 extrusionOk="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49803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0" name="Google Shape;100;p9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 extrusionOk="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69803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1" name="Google Shape;101;p9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 extrusionOk="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607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2" name="Google Shape;102;p9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 extrusionOk="0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103" name="Google Shape;103;p9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 extrusionOk="0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4" name="Google Shape;104;p9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lang="en-US" sz="1100" b="1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5" name="Google Shape;105;p9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 extrusionOk="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6" name="Google Shape;106;p9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 extrusionOk="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pic>
        <p:nvPicPr>
          <p:cNvPr id="107" name="Google Shape;107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87050" y="6134100"/>
            <a:ext cx="247650" cy="2476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8" name="Google Shape;108;p9"/>
          <p:cNvGrpSpPr/>
          <p:nvPr/>
        </p:nvGrpSpPr>
        <p:grpSpPr>
          <a:xfrm>
            <a:off x="47625" y="3819523"/>
            <a:ext cx="4124325" cy="3009898"/>
            <a:chOff x="47625" y="3819523"/>
            <a:chExt cx="4124325" cy="3009898"/>
          </a:xfrm>
        </p:grpSpPr>
        <p:pic>
          <p:nvPicPr>
            <p:cNvPr id="109" name="Google Shape;109;p9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0" name="Google Shape;110;p9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1" name="Google Shape;111;p9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AGENDA</a:t>
            </a:r>
            <a:endParaRPr/>
          </a:p>
        </p:txBody>
      </p:sp>
      <p:sp>
        <p:nvSpPr>
          <p:cNvPr id="112" name="Google Shape;112;p9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113" name="Google Shape;113;p9"/>
          <p:cNvSpPr txBox="1"/>
          <p:nvPr/>
        </p:nvSpPr>
        <p:spPr>
          <a:xfrm>
            <a:off x="2227075" y="1626125"/>
            <a:ext cx="6080400" cy="40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500"/>
              <a:buFont typeface="Roboto"/>
              <a:buChar char="●"/>
            </a:pPr>
            <a:r>
              <a:rPr lang="en-US" sz="2500">
                <a:solidFill>
                  <a:srgbClr val="0D0D0D"/>
                </a:solidFill>
                <a:highlight>
                  <a:schemeClr val="lt2"/>
                </a:highlight>
                <a:latin typeface="Roboto"/>
                <a:ea typeface="Roboto"/>
                <a:cs typeface="Roboto"/>
                <a:sym typeface="Roboto"/>
              </a:rPr>
              <a:t>Problem Statement</a:t>
            </a:r>
            <a:endParaRPr sz="2500">
              <a:solidFill>
                <a:srgbClr val="0D0D0D"/>
              </a:solidFill>
              <a:highlight>
                <a:schemeClr val="lt2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500"/>
              <a:buFont typeface="Roboto"/>
              <a:buChar char="●"/>
            </a:pPr>
            <a:r>
              <a:rPr lang="en-US" sz="2500">
                <a:solidFill>
                  <a:srgbClr val="0D0D0D"/>
                </a:solidFill>
                <a:highlight>
                  <a:schemeClr val="lt2"/>
                </a:highlight>
                <a:latin typeface="Roboto"/>
                <a:ea typeface="Roboto"/>
                <a:cs typeface="Roboto"/>
                <a:sym typeface="Roboto"/>
              </a:rPr>
              <a:t>Project Overview</a:t>
            </a:r>
            <a:endParaRPr sz="2500">
              <a:solidFill>
                <a:srgbClr val="0D0D0D"/>
              </a:solidFill>
              <a:highlight>
                <a:schemeClr val="lt2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500"/>
              <a:buFont typeface="Roboto"/>
              <a:buChar char="●"/>
            </a:pPr>
            <a:r>
              <a:rPr lang="en-US" sz="2500">
                <a:solidFill>
                  <a:srgbClr val="0D0D0D"/>
                </a:solidFill>
                <a:highlight>
                  <a:schemeClr val="lt2"/>
                </a:highlight>
                <a:latin typeface="Roboto"/>
                <a:ea typeface="Roboto"/>
                <a:cs typeface="Roboto"/>
                <a:sym typeface="Roboto"/>
              </a:rPr>
              <a:t>End Users</a:t>
            </a:r>
            <a:endParaRPr sz="2500">
              <a:solidFill>
                <a:srgbClr val="0D0D0D"/>
              </a:solidFill>
              <a:highlight>
                <a:schemeClr val="lt2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500"/>
              <a:buFont typeface="Roboto"/>
              <a:buChar char="●"/>
            </a:pPr>
            <a:r>
              <a:rPr lang="en-US" sz="2500">
                <a:solidFill>
                  <a:srgbClr val="0D0D0D"/>
                </a:solidFill>
                <a:highlight>
                  <a:schemeClr val="lt2"/>
                </a:highlight>
                <a:latin typeface="Roboto"/>
                <a:ea typeface="Roboto"/>
                <a:cs typeface="Roboto"/>
                <a:sym typeface="Roboto"/>
              </a:rPr>
              <a:t>Problem Solution and Value Proposition</a:t>
            </a:r>
            <a:endParaRPr sz="2500">
              <a:solidFill>
                <a:srgbClr val="0D0D0D"/>
              </a:solidFill>
              <a:highlight>
                <a:schemeClr val="lt2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500"/>
              <a:buFont typeface="Roboto"/>
              <a:buChar char="●"/>
            </a:pPr>
            <a:r>
              <a:rPr lang="en-US" sz="2500">
                <a:solidFill>
                  <a:srgbClr val="0D0D0D"/>
                </a:solidFill>
                <a:highlight>
                  <a:schemeClr val="lt2"/>
                </a:highlight>
                <a:latin typeface="Roboto"/>
                <a:ea typeface="Roboto"/>
                <a:cs typeface="Roboto"/>
                <a:sym typeface="Roboto"/>
              </a:rPr>
              <a:t>The Wow in Your Solution</a:t>
            </a:r>
            <a:endParaRPr sz="2500">
              <a:solidFill>
                <a:srgbClr val="0D0D0D"/>
              </a:solidFill>
              <a:highlight>
                <a:schemeClr val="lt2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500"/>
              <a:buFont typeface="Roboto"/>
              <a:buChar char="●"/>
            </a:pPr>
            <a:r>
              <a:rPr lang="en-US" sz="2500">
                <a:solidFill>
                  <a:srgbClr val="0D0D0D"/>
                </a:solidFill>
                <a:highlight>
                  <a:schemeClr val="lt2"/>
                </a:highlight>
                <a:latin typeface="Roboto"/>
                <a:ea typeface="Roboto"/>
                <a:cs typeface="Roboto"/>
                <a:sym typeface="Roboto"/>
              </a:rPr>
              <a:t>Modeling</a:t>
            </a:r>
            <a:endParaRPr sz="2500">
              <a:solidFill>
                <a:srgbClr val="0D0D0D"/>
              </a:solidFill>
              <a:highlight>
                <a:schemeClr val="lt2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500"/>
              <a:buFont typeface="Roboto"/>
              <a:buChar char="●"/>
            </a:pPr>
            <a:r>
              <a:rPr lang="en-US" sz="2500">
                <a:solidFill>
                  <a:srgbClr val="0D0D0D"/>
                </a:solidFill>
                <a:highlight>
                  <a:schemeClr val="lt2"/>
                </a:highlight>
                <a:latin typeface="Roboto"/>
                <a:ea typeface="Roboto"/>
                <a:cs typeface="Roboto"/>
                <a:sym typeface="Roboto"/>
              </a:rPr>
              <a:t>Results</a:t>
            </a:r>
            <a:endParaRPr sz="2500">
              <a:solidFill>
                <a:srgbClr val="0D0D0D"/>
              </a:solidFill>
              <a:highlight>
                <a:schemeClr val="lt2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0">
              <a:solidFill>
                <a:srgbClr val="0D0D0D"/>
              </a:solidFill>
              <a:highlight>
                <a:schemeClr val="lt2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Google Shape;118;p10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19" name="Google Shape;119;p10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 extrusionOk="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0" name="Google Shape;120;p10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 extrusionOk="0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pic>
          <p:nvPicPr>
            <p:cNvPr id="121" name="Google Shape;121;p10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2" name="Google Shape;122;p10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23" name="Google Shape;123;p10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50"/>
              <a:t>PROBLEM	STATEMENT</a:t>
            </a:r>
            <a:endParaRPr sz="4250"/>
          </a:p>
        </p:txBody>
      </p:sp>
      <p:pic>
        <p:nvPicPr>
          <p:cNvPr id="124" name="Google Shape;124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0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lang="en-US" sz="1100" b="1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26" name="Google Shape;126;p10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127" name="Google Shape;127;p10"/>
          <p:cNvSpPr txBox="1"/>
          <p:nvPr/>
        </p:nvSpPr>
        <p:spPr>
          <a:xfrm>
            <a:off x="1590775" y="1584850"/>
            <a:ext cx="6186300" cy="497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Providing accurate and efficient responses to frequently asked questions (FAQs) is crucial for enhancing user experience and reducing workload on customer support teams.</a:t>
            </a:r>
            <a:endParaRPr sz="24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Traditional FAQ systems may struggle to deliver relevant answers or require manual curation and maintenance.</a:t>
            </a:r>
            <a:endParaRPr sz="24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There's a need for an automated FAQ chatbot system that can generate answers directly from FAQ data with minimal human intervention.</a:t>
            </a:r>
            <a:endParaRPr sz="24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Google Shape;132;p11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33" name="Google Shape;133;p11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 extrusionOk="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4" name="Google Shape;134;p11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 extrusionOk="0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pic>
          <p:nvPicPr>
            <p:cNvPr id="135" name="Google Shape;135;p1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6" name="Google Shape;136;p11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37" name="Google Shape;137;p11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50"/>
              <a:t>PROJECT	OVERVIEW</a:t>
            </a:r>
            <a:endParaRPr sz="4250"/>
          </a:p>
        </p:txBody>
      </p:sp>
      <p:pic>
        <p:nvPicPr>
          <p:cNvPr id="138" name="Google Shape;138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1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lang="en-US" sz="1100" b="1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40" name="Google Shape;140;p11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141" name="Google Shape;141;p11"/>
          <p:cNvSpPr txBox="1"/>
          <p:nvPr/>
        </p:nvSpPr>
        <p:spPr>
          <a:xfrm>
            <a:off x="1838225" y="2562900"/>
            <a:ext cx="5832900" cy="311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0D0D0D"/>
              </a:buClr>
              <a:buSzPts val="2200"/>
              <a:buFont typeface="Roboto"/>
              <a:buChar char="●"/>
            </a:pPr>
            <a:r>
              <a:rPr lang="en-US" sz="22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Our solution leverages advanced language models and vector database technology to create an automated FAQ chatbot.</a:t>
            </a:r>
            <a:endParaRPr sz="2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200"/>
              <a:buFont typeface="Roboto"/>
              <a:buChar char="●"/>
            </a:pPr>
            <a:r>
              <a:rPr lang="en-US" sz="22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By combining state-of-the-art language models and retrieval-based question answering techniques, we aim to provide accurate and contextually relevant answers to user queries.</a:t>
            </a:r>
            <a:endParaRPr sz="2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47" name="Google Shape;147;p12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48" name="Google Shape;148;p12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49" name="Google Shape;149;p12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WHO ARE THE END USERS?</a:t>
            </a:r>
            <a:endParaRPr sz="3200"/>
          </a:p>
        </p:txBody>
      </p:sp>
      <p:pic>
        <p:nvPicPr>
          <p:cNvPr id="150" name="Google Shape;150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3900" y="6172200"/>
            <a:ext cx="2181225" cy="485775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12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lang="en-US" sz="1100" b="1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2" name="Google Shape;152;p12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153" name="Google Shape;153;p12"/>
          <p:cNvSpPr txBox="1"/>
          <p:nvPr/>
        </p:nvSpPr>
        <p:spPr>
          <a:xfrm>
            <a:off x="2037000" y="2685688"/>
            <a:ext cx="4973400" cy="251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400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700"/>
              <a:buFont typeface="Roboto"/>
              <a:buChar char="●"/>
            </a:pPr>
            <a:r>
              <a:rPr lang="en-US" sz="27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Customer support agents</a:t>
            </a:r>
            <a:endParaRPr sz="27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400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700"/>
              <a:buFont typeface="Roboto"/>
              <a:buChar char="●"/>
            </a:pPr>
            <a:r>
              <a:rPr lang="en-US" sz="27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Website visitors seeking information</a:t>
            </a:r>
            <a:endParaRPr sz="27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400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700"/>
              <a:buFont typeface="Roboto"/>
              <a:buChar char="●"/>
            </a:pPr>
            <a:r>
              <a:rPr lang="en-US" sz="27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Users of our client's application or service.</a:t>
            </a:r>
            <a:endParaRPr sz="27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0050" y="1467000"/>
            <a:ext cx="2695574" cy="3248025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1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60" name="Google Shape;160;p13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61" name="Google Shape;161;p13"/>
          <p:cNvSpPr txBox="1">
            <a:spLocks noGrp="1"/>
          </p:cNvSpPr>
          <p:nvPr>
            <p:ph type="title"/>
          </p:nvPr>
        </p:nvSpPr>
        <p:spPr>
          <a:xfrm>
            <a:off x="505140" y="345310"/>
            <a:ext cx="9763200" cy="11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YOUR SOLUTION AND ITS VALUE PROPOSITION</a:t>
            </a:r>
            <a:endParaRPr sz="3600"/>
          </a:p>
        </p:txBody>
      </p:sp>
      <p:pic>
        <p:nvPicPr>
          <p:cNvPr id="162" name="Google Shape;162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13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lang="en-US" sz="1100" b="1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4" name="Google Shape;164;p13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165" name="Google Shape;165;p13"/>
          <p:cNvSpPr txBox="1"/>
          <p:nvPr/>
        </p:nvSpPr>
        <p:spPr>
          <a:xfrm>
            <a:off x="3329850" y="1535400"/>
            <a:ext cx="5532300" cy="37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800"/>
              <a:buFont typeface="Roboto"/>
              <a:buChar char="●"/>
            </a:pPr>
            <a:r>
              <a:rPr lang="en-US" sz="18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Our system is capable of accurately retrieving information from a diverse knowledge base in real-time, ensuring prompt responses to user queries across various channels, including websites, applications, and customer support platforms</a:t>
            </a:r>
            <a:endParaRPr sz="18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800"/>
              <a:buFont typeface="Roboto"/>
              <a:buChar char="●"/>
            </a:pPr>
            <a:r>
              <a:rPr lang="en-US" sz="18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By automating the handling of frequently asked questions and reducing the workload on support teams, our solution optimizes operational efficiency, leading to cost savings and increased productivity.</a:t>
            </a:r>
            <a:endParaRPr sz="18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800"/>
              <a:buFont typeface="Roboto"/>
              <a:buChar char="●"/>
            </a:pPr>
            <a:r>
              <a:rPr lang="en-US" sz="18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With its context-aware responses and personalized interaction capabilities, our solution enhances user satisfaction by delivering tailored information specific to their needs, thereby improving overall customer experience.</a:t>
            </a:r>
            <a:endParaRPr sz="18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lang="en-US" sz="1100" b="1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1" name="Google Shape;171;p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72" name="Google Shape;172;p1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73" name="Google Shape;173;p1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pic>
        <p:nvPicPr>
          <p:cNvPr id="174" name="Google Shape;174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675" y="3381373"/>
            <a:ext cx="2466975" cy="3419475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14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7543165" cy="678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50"/>
              <a:t>THE WOW IN YOUR SOLUTION</a:t>
            </a:r>
            <a:endParaRPr sz="4250"/>
          </a:p>
        </p:txBody>
      </p:sp>
      <p:sp>
        <p:nvSpPr>
          <p:cNvPr id="176" name="Google Shape;176;p14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8</a:t>
            </a:fld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7" name="Google Shape;177;p14"/>
          <p:cNvSpPr txBox="1"/>
          <p:nvPr/>
        </p:nvSpPr>
        <p:spPr>
          <a:xfrm>
            <a:off x="2987125" y="2244750"/>
            <a:ext cx="5295900" cy="36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200"/>
              <a:buFont typeface="Roboto"/>
              <a:buChar char="●"/>
            </a:pPr>
            <a:r>
              <a:rPr lang="en-US" sz="22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Real-time Context-Aware Responses</a:t>
            </a:r>
            <a:endParaRPr sz="2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200"/>
              <a:buFont typeface="Roboto"/>
              <a:buChar char="●"/>
            </a:pPr>
            <a:r>
              <a:rPr lang="en-US" sz="22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Advanced Natural Language Processing (NLP)</a:t>
            </a:r>
            <a:endParaRPr sz="2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200"/>
              <a:buFont typeface="Roboto"/>
              <a:buChar char="●"/>
            </a:pPr>
            <a:r>
              <a:rPr lang="en-US" sz="22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Seamless Integration with Existing Systems</a:t>
            </a:r>
            <a:endParaRPr sz="2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200"/>
              <a:buFont typeface="Roboto"/>
              <a:buChar char="●"/>
            </a:pPr>
            <a:r>
              <a:rPr lang="en-US" sz="22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Scalability and Versatility</a:t>
            </a:r>
            <a:endParaRPr sz="2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200"/>
              <a:buFont typeface="Roboto"/>
              <a:buChar char="●"/>
            </a:pPr>
            <a:r>
              <a:rPr lang="en-US" sz="22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Enhanced User Experience</a:t>
            </a:r>
            <a:endParaRPr sz="2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5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lang="en-US" sz="1100" b="1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3" name="Google Shape;183;p15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84" name="Google Shape;184;p1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pic>
        <p:nvPicPr>
          <p:cNvPr id="185" name="Google Shape;185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66875" y="6467475"/>
            <a:ext cx="762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15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9</a:t>
            </a:fld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7" name="Google Shape;187;p15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>
                <a:latin typeface="Trebuchet MS"/>
                <a:ea typeface="Trebuchet MS"/>
                <a:cs typeface="Trebuchet MS"/>
                <a:sym typeface="Trebuchet MS"/>
              </a:rPr>
              <a:t>MODELLING</a:t>
            </a:r>
            <a:endParaRPr sz="48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8" name="Google Shape;188;p15"/>
          <p:cNvSpPr txBox="1"/>
          <p:nvPr/>
        </p:nvSpPr>
        <p:spPr>
          <a:xfrm>
            <a:off x="739775" y="1049325"/>
            <a:ext cx="8201400" cy="41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0D0D0D"/>
              </a:buClr>
              <a:buSzPts val="1600"/>
              <a:buFont typeface="Roboto"/>
              <a:buChar char="●"/>
            </a:pPr>
            <a:r>
              <a:rPr lang="en-US" sz="16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Google Palm LLM Model:</a:t>
            </a:r>
            <a:endParaRPr sz="16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600"/>
              <a:buFont typeface="Roboto"/>
              <a:buChar char="●"/>
            </a:pPr>
            <a:endParaRPr sz="16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600"/>
              <a:buFont typeface="Roboto"/>
              <a:buChar char="●"/>
            </a:pPr>
            <a:r>
              <a:rPr lang="en-US" sz="16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Google Palm Language Model (LLM) is a state-of-the-art language model known for its powerful natural language processing capabilities.</a:t>
            </a:r>
            <a:endParaRPr sz="16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600"/>
              <a:buFont typeface="Roboto"/>
              <a:buChar char="●"/>
            </a:pPr>
            <a:r>
              <a:rPr lang="en-US" sz="16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We utilize the Google Palm LLM model as the backbone of our system for understanding and processing textual data.</a:t>
            </a:r>
            <a:endParaRPr sz="16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600"/>
              <a:buFont typeface="Roboto"/>
              <a:buChar char="●"/>
            </a:pPr>
            <a:r>
              <a:rPr lang="en-US" sz="16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2. Embeddings:</a:t>
            </a:r>
            <a:endParaRPr sz="16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600"/>
              <a:buFont typeface="Roboto"/>
              <a:buChar char="●"/>
            </a:pPr>
            <a:endParaRPr sz="16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600"/>
              <a:buFont typeface="Roboto"/>
              <a:buChar char="●"/>
            </a:pPr>
            <a:r>
              <a:rPr lang="en-US" sz="16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We employ Hugging Face Embeddings to represent text in a continuous vector space, facilitating efficient processing and retrieval of textual information.</a:t>
            </a:r>
            <a:endParaRPr sz="16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600"/>
              <a:buFont typeface="Roboto"/>
              <a:buChar char="●"/>
            </a:pPr>
            <a:r>
              <a:rPr lang="en-US" sz="16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These embeddings capture semantic similarities between words and phrases, enhancing the accuracy of our system's responses.</a:t>
            </a:r>
            <a:endParaRPr sz="16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600"/>
              <a:buFont typeface="Roboto"/>
              <a:buChar char="●"/>
            </a:pPr>
            <a:r>
              <a:rPr lang="en-US" sz="16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3. Vector Database Creation:</a:t>
            </a:r>
            <a:endParaRPr sz="16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600"/>
              <a:buFont typeface="Roboto"/>
              <a:buChar char="●"/>
            </a:pPr>
            <a:endParaRPr sz="16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600"/>
              <a:buFont typeface="Roboto"/>
              <a:buChar char="●"/>
            </a:pPr>
            <a:r>
              <a:rPr lang="en-US" sz="16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We use FAISS (Facebook AI Similarity Search) to create a vector database from the FAQ data.</a:t>
            </a:r>
            <a:endParaRPr sz="16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600"/>
              <a:buFont typeface="Roboto"/>
              <a:buChar char="●"/>
            </a:pPr>
            <a:r>
              <a:rPr lang="en-US" sz="16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FAISS efficiently indexes the embeddings of the FAQ documents, enabling fast and accurate retrieval of relevant information during query processing.</a:t>
            </a:r>
            <a:endParaRPr sz="16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None/>
            </a:pPr>
            <a:endParaRPr sz="16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869</Words>
  <Application>Microsoft Office PowerPoint</Application>
  <PresentationFormat>Widescreen</PresentationFormat>
  <Paragraphs>96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Calibri</vt:lpstr>
      <vt:lpstr>Roboto</vt:lpstr>
      <vt:lpstr>Arial</vt:lpstr>
      <vt:lpstr>Trebuchet MS</vt:lpstr>
      <vt:lpstr>Office Theme</vt:lpstr>
      <vt:lpstr>Kalaivanan V</vt:lpstr>
      <vt:lpstr>FAQ Chatbot:  Generating Answers from FAQ Data Using Large Language Models</vt:lpstr>
      <vt:lpstr>AGENDA</vt:lpstr>
      <vt:lpstr>PROBLEM STATEMENT</vt:lpstr>
      <vt:lpstr>PROJECT OVERVIEW</vt:lpstr>
      <vt:lpstr>WHO ARE THE END USERS?</vt:lpstr>
      <vt:lpstr>YOUR SOLUTION AND ITS VALUE PROPOSITION</vt:lpstr>
      <vt:lpstr>THE WOW IN YOUR SOLUTION</vt:lpstr>
      <vt:lpstr>PowerPoint Presentation</vt:lpstr>
      <vt:lpstr>PowerPoint Presentation</vt:lpstr>
      <vt:lpstr>PowerPoint Presentation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Kalaivanan V</dc:title>
  <dc:creator>Kalaivanan</dc:creator>
  <cp:lastModifiedBy>Kalaivanan</cp:lastModifiedBy>
  <cp:revision>1</cp:revision>
  <dcterms:modified xsi:type="dcterms:W3CDTF">2024-04-10T07:03:26Z</dcterms:modified>
</cp:coreProperties>
</file>