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81" r:id="rId3"/>
    <p:sldId id="257" r:id="rId4"/>
    <p:sldId id="290" r:id="rId5"/>
    <p:sldId id="291" r:id="rId6"/>
    <p:sldId id="284" r:id="rId7"/>
    <p:sldId id="285" r:id="rId8"/>
    <p:sldId id="260" r:id="rId9"/>
    <p:sldId id="261" r:id="rId10"/>
    <p:sldId id="264" r:id="rId11"/>
    <p:sldId id="266" r:id="rId12"/>
    <p:sldId id="267" r:id="rId13"/>
    <p:sldId id="293" r:id="rId14"/>
    <p:sldId id="294" r:id="rId15"/>
    <p:sldId id="295" r:id="rId16"/>
    <p:sldId id="296"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1" d="100"/>
          <a:sy n="91" d="100"/>
        </p:scale>
        <p:origin x="-29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pPr/>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pPr/>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pPr/>
              <a:t>12/12/2024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pPr/>
              <a:t>12/12/2024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pPr/>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3813243"/>
            <a:ext cx="4292870" cy="2905057"/>
          </a:xfrm>
        </p:spPr>
        <p:txBody>
          <a:bodyPr>
            <a:normAutofit/>
          </a:bodyPr>
          <a:lstStyle/>
          <a:p>
            <a:r>
              <a:rPr lang="en-US" dirty="0"/>
              <a:t>                                             </a:t>
            </a:r>
          </a:p>
          <a:p>
            <a:endParaRPr lang="en-US" dirty="0"/>
          </a:p>
          <a:p>
            <a:r>
              <a:rPr lang="en-US" dirty="0"/>
              <a:t>                                                                                                </a:t>
            </a:r>
          </a:p>
          <a:p>
            <a:r>
              <a:rPr lang="en-US" dirty="0"/>
              <a:t>                                                                                                     </a:t>
            </a:r>
          </a:p>
        </p:txBody>
      </p:sp>
      <p:sp>
        <p:nvSpPr>
          <p:cNvPr id="5" name="Title 4">
            <a:extLst>
              <a:ext uri="{FF2B5EF4-FFF2-40B4-BE49-F238E27FC236}">
                <a16:creationId xmlns:a16="http://schemas.microsoft.com/office/drawing/2014/main" id="{7B1CED7A-C188-20FD-4444-8ACD29E1F490}"/>
              </a:ext>
            </a:extLst>
          </p:cNvPr>
          <p:cNvSpPr>
            <a:spLocks noGrp="1"/>
          </p:cNvSpPr>
          <p:nvPr>
            <p:ph type="ctrTitle"/>
          </p:nvPr>
        </p:nvSpPr>
        <p:spPr>
          <a:xfrm>
            <a:off x="679979" y="2413437"/>
            <a:ext cx="9483523" cy="1633046"/>
          </a:xfrm>
        </p:spPr>
        <p:txBody>
          <a:bodyPr/>
          <a:lstStyle/>
          <a:p>
            <a:pPr algn="just"/>
            <a:r>
              <a:rPr lang="en-IN" sz="3600" dirty="0"/>
              <a:t>Compose Input : A demonstration of text            input and validation with android compose</a:t>
            </a:r>
          </a:p>
        </p:txBody>
      </p:sp>
      <p:sp>
        <p:nvSpPr>
          <p:cNvPr id="2" name="TextBox 1">
            <a:extLst>
              <a:ext uri="{FF2B5EF4-FFF2-40B4-BE49-F238E27FC236}">
                <a16:creationId xmlns:a16="http://schemas.microsoft.com/office/drawing/2014/main" id="{E511C4F1-56CB-1F81-D8BF-5B918C00148A}"/>
              </a:ext>
            </a:extLst>
          </p:cNvPr>
          <p:cNvSpPr txBox="1"/>
          <p:nvPr/>
        </p:nvSpPr>
        <p:spPr>
          <a:xfrm>
            <a:off x="7367752" y="4445876"/>
            <a:ext cx="4511286" cy="2031325"/>
          </a:xfrm>
          <a:prstGeom prst="rect">
            <a:avLst/>
          </a:prstGeom>
          <a:noFill/>
        </p:spPr>
        <p:txBody>
          <a:bodyPr wrap="square" rtlCol="0">
            <a:spAutoFit/>
          </a:bodyPr>
          <a:lstStyle/>
          <a:p>
            <a:r>
              <a:rPr lang="en-IN" dirty="0"/>
              <a:t>BY</a:t>
            </a:r>
          </a:p>
          <a:p>
            <a:pPr>
              <a:lnSpc>
                <a:spcPct val="150000"/>
              </a:lnSpc>
            </a:pPr>
            <a:r>
              <a:rPr lang="en-IN" dirty="0"/>
              <a:t>K.INIYA PRIYADHARSHINI – 711222104019</a:t>
            </a:r>
          </a:p>
          <a:p>
            <a:pPr>
              <a:lnSpc>
                <a:spcPct val="150000"/>
              </a:lnSpc>
            </a:pPr>
            <a:r>
              <a:rPr lang="en-IN" dirty="0"/>
              <a:t>S.KALAIVANI– 711222104021</a:t>
            </a:r>
          </a:p>
          <a:p>
            <a:pPr>
              <a:lnSpc>
                <a:spcPct val="150000"/>
              </a:lnSpc>
            </a:pPr>
            <a:r>
              <a:rPr lang="en-IN" dirty="0"/>
              <a:t>A.RESHMA– 711222104037</a:t>
            </a:r>
          </a:p>
          <a:p>
            <a:pPr>
              <a:lnSpc>
                <a:spcPct val="150000"/>
              </a:lnSpc>
            </a:pPr>
            <a:r>
              <a:rPr lang="en-IN" dirty="0"/>
              <a:t>M.SWETHA- 711222104054</a:t>
            </a:r>
          </a:p>
        </p:txBody>
      </p:sp>
      <p:grpSp>
        <p:nvGrpSpPr>
          <p:cNvPr id="11" name="Group 10">
            <a:extLst>
              <a:ext uri="{FF2B5EF4-FFF2-40B4-BE49-F238E27FC236}">
                <a16:creationId xmlns:a16="http://schemas.microsoft.com/office/drawing/2014/main" id="{A3706871-2668-F40A-3CFE-271E85D03777}"/>
              </a:ext>
            </a:extLst>
          </p:cNvPr>
          <p:cNvGrpSpPr>
            <a:grpSpLocks/>
          </p:cNvGrpSpPr>
          <p:nvPr/>
        </p:nvGrpSpPr>
        <p:grpSpPr bwMode="auto">
          <a:xfrm>
            <a:off x="807788" y="291830"/>
            <a:ext cx="8467098" cy="1108953"/>
            <a:chOff x="-353" y="19"/>
            <a:chExt cx="10065" cy="1596"/>
          </a:xfrm>
        </p:grpSpPr>
        <p:pic>
          <p:nvPicPr>
            <p:cNvPr id="12" name="Picture 11">
              <a:extLst>
                <a:ext uri="{FF2B5EF4-FFF2-40B4-BE49-F238E27FC236}">
                  <a16:creationId xmlns:a16="http://schemas.microsoft.com/office/drawing/2014/main" id="{C3164B36-3250-BB53-8EA9-BB7261215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 y="208"/>
              <a:ext cx="1185" cy="11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0">
              <a:extLst>
                <a:ext uri="{FF2B5EF4-FFF2-40B4-BE49-F238E27FC236}">
                  <a16:creationId xmlns:a16="http://schemas.microsoft.com/office/drawing/2014/main" id="{EA0951DA-2684-4CF7-2966-10804536C900}"/>
                </a:ext>
              </a:extLst>
            </p:cNvPr>
            <p:cNvSpPr txBox="1">
              <a:spLocks noChangeArrowheads="1"/>
            </p:cNvSpPr>
            <p:nvPr/>
          </p:nvSpPr>
          <p:spPr bwMode="auto">
            <a:xfrm>
              <a:off x="-353" y="19"/>
              <a:ext cx="10065" cy="159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075690" marR="1037590" algn="ctr">
                <a:lnSpc>
                  <a:spcPts val="1585"/>
                </a:lnSpc>
              </a:pPr>
              <a:r>
                <a:rPr lang="en-US" sz="1400" b="1" dirty="0">
                  <a:effectLst/>
                  <a:latin typeface="Times New Roman" panose="02020603050405020304" pitchFamily="18" charset="0"/>
                  <a:ea typeface="Times New Roman" panose="02020603050405020304" pitchFamily="18" charset="0"/>
                </a:rPr>
                <a:t>JAI</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SHRIRAM</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ENGINEERING</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COLLEGE</a:t>
              </a:r>
              <a:endParaRPr lang="en-IN" sz="1100" dirty="0">
                <a:effectLst/>
                <a:latin typeface="Times New Roman" panose="02020603050405020304" pitchFamily="18" charset="0"/>
                <a:ea typeface="Times New Roman" panose="02020603050405020304" pitchFamily="18" charset="0"/>
              </a:endParaRPr>
            </a:p>
            <a:p>
              <a:pPr marL="2246630" marR="2247265" algn="ctr">
                <a:lnSpc>
                  <a:spcPct val="115000"/>
                </a:lnSpc>
                <a:spcBef>
                  <a:spcPts val="265"/>
                </a:spcBef>
              </a:pPr>
              <a:r>
                <a:rPr lang="en-US" sz="1200" b="1" dirty="0">
                  <a:effectLst/>
                  <a:latin typeface="Times New Roman" panose="02020603050405020304" pitchFamily="18" charset="0"/>
                  <a:ea typeface="Times New Roman" panose="02020603050405020304" pitchFamily="18" charset="0"/>
                </a:rPr>
                <a:t>(An Autonomous Institution)</a:t>
              </a:r>
              <a:r>
                <a:rPr lang="en-US" sz="1200" b="1" spc="-28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TIRUPPUR</a:t>
              </a:r>
              <a:r>
                <a:rPr lang="en-US" sz="1200" b="1"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 638 660</a:t>
              </a:r>
              <a:endParaRPr lang="en-IN" sz="1100" dirty="0">
                <a:effectLst/>
                <a:latin typeface="Times New Roman" panose="02020603050405020304" pitchFamily="18" charset="0"/>
                <a:ea typeface="Times New Roman" panose="02020603050405020304" pitchFamily="18" charset="0"/>
              </a:endParaRPr>
            </a:p>
            <a:p>
              <a:pPr marL="1075690" marR="1086485" algn="ctr">
                <a:lnSpc>
                  <a:spcPct val="115000"/>
                </a:lnSpc>
              </a:pPr>
              <a:r>
                <a:rPr lang="en-US" sz="1100" dirty="0">
                  <a:effectLst/>
                  <a:latin typeface="Times New Roman" panose="02020603050405020304" pitchFamily="18" charset="0"/>
                  <a:ea typeface="Times New Roman" panose="02020603050405020304" pitchFamily="18" charset="0"/>
                </a:rPr>
                <a:t>Approved by AICTE, New Delhi &amp; Affiliated to Anna University, Chennai</a:t>
              </a:r>
              <a:r>
                <a:rPr lang="en-US" sz="1100" spc="-265" dirty="0">
                  <a:effectLst/>
                  <a:latin typeface="Times New Roman" panose="02020603050405020304" pitchFamily="18" charset="0"/>
                  <a:ea typeface="Times New Roman" panose="02020603050405020304" pitchFamily="18" charset="0"/>
                </a:rPr>
                <a:t> </a:t>
              </a:r>
            </a:p>
            <a:p>
              <a:pPr marL="1075690" marR="1086485" algn="ctr">
                <a:lnSpc>
                  <a:spcPct val="115000"/>
                </a:lnSpc>
              </a:pPr>
              <a:r>
                <a:rPr lang="en-US" sz="1100" dirty="0">
                  <a:effectLst/>
                  <a:latin typeface="Times New Roman" panose="02020603050405020304" pitchFamily="18" charset="0"/>
                  <a:ea typeface="Times New Roman" panose="02020603050405020304" pitchFamily="18" charset="0"/>
                </a:rPr>
                <a:t>Recognized</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by</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UGC</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&amp;</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Accredited</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by</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NAAC</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NBA</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(CSE and</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ECE)</a:t>
              </a:r>
              <a:endParaRPr lang="en-IN" sz="1100" dirty="0">
                <a:effectLst/>
                <a:latin typeface="Times New Roman" panose="02020603050405020304" pitchFamily="18" charset="0"/>
                <a:ea typeface="Times New Roman" panose="02020603050405020304" pitchFamily="18" charset="0"/>
              </a:endParaRPr>
            </a:p>
          </p:txBody>
        </p:sp>
      </p:grpSp>
      <p:grpSp>
        <p:nvGrpSpPr>
          <p:cNvPr id="14" name="Group 13">
            <a:extLst>
              <a:ext uri="{FF2B5EF4-FFF2-40B4-BE49-F238E27FC236}">
                <a16:creationId xmlns:a16="http://schemas.microsoft.com/office/drawing/2014/main" id="{A57B09FF-575D-5E05-2B69-8C6573428334}"/>
              </a:ext>
            </a:extLst>
          </p:cNvPr>
          <p:cNvGrpSpPr>
            <a:grpSpLocks/>
          </p:cNvGrpSpPr>
          <p:nvPr/>
        </p:nvGrpSpPr>
        <p:grpSpPr bwMode="auto">
          <a:xfrm>
            <a:off x="7782310" y="494785"/>
            <a:ext cx="1190625" cy="571500"/>
            <a:chOff x="8841" y="-1692"/>
            <a:chExt cx="1875" cy="900"/>
          </a:xfrm>
        </p:grpSpPr>
        <p:pic>
          <p:nvPicPr>
            <p:cNvPr id="15" name="Picture 14">
              <a:extLst>
                <a:ext uri="{FF2B5EF4-FFF2-40B4-BE49-F238E27FC236}">
                  <a16:creationId xmlns:a16="http://schemas.microsoft.com/office/drawing/2014/main" id="{C9A75624-E9F3-DD43-8C99-A648FC94F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6" y="-1654"/>
              <a:ext cx="720" cy="7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4B202D36-AB94-8D70-590C-A4D7634F83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1" y="-1692"/>
              <a:ext cx="1156" cy="9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a:extLst>
              <a:ext uri="{FF2B5EF4-FFF2-40B4-BE49-F238E27FC236}">
                <a16:creationId xmlns:a16="http://schemas.microsoft.com/office/drawing/2014/main" id="{BAA5E898-AC8F-6940-C6E8-92ABB8F02579}"/>
              </a:ext>
            </a:extLst>
          </p:cNvPr>
          <p:cNvSpPr txBox="1"/>
          <p:nvPr/>
        </p:nvSpPr>
        <p:spPr>
          <a:xfrm>
            <a:off x="1021406" y="2247203"/>
            <a:ext cx="8939719" cy="523220"/>
          </a:xfrm>
          <a:prstGeom prst="rect">
            <a:avLst/>
          </a:prstGeom>
          <a:noFill/>
        </p:spPr>
        <p:txBody>
          <a:bodyPr wrap="square" rtlCol="0">
            <a:spAutoFit/>
          </a:bodyPr>
          <a:lstStyle/>
          <a:p>
            <a:r>
              <a:rPr lang="en-US" sz="2800" b="1" dirty="0">
                <a:effectLst/>
                <a:latin typeface="Times New Roman" panose="02020603050405020304" pitchFamily="18" charset="0"/>
                <a:ea typeface="Times New Roman" panose="02020603050405020304" pitchFamily="18" charset="0"/>
              </a:rPr>
              <a:t>NM1026 – ANDRIOD APPLICATION DEVELOPMENT</a:t>
            </a:r>
            <a:endParaRPr lang="en-IN" sz="2800" b="1" dirty="0"/>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0" y="1"/>
            <a:ext cx="9144000" cy="369332"/>
          </a:xfrm>
          <a:prstGeom prst="rect">
            <a:avLst/>
          </a:prstGeom>
          <a:noFill/>
        </p:spPr>
        <p:txBody>
          <a:bodyPr wrap="square">
            <a:spAutoFit/>
          </a:bodyPr>
          <a:lstStyle/>
          <a:p>
            <a:endParaRPr lang="en-US" dirty="0"/>
          </a:p>
        </p:txBody>
      </p:sp>
      <p:sp>
        <p:nvSpPr>
          <p:cNvPr id="4" name="Rectangle 3"/>
          <p:cNvSpPr/>
          <p:nvPr/>
        </p:nvSpPr>
        <p:spPr>
          <a:xfrm>
            <a:off x="683173" y="0"/>
            <a:ext cx="6096000" cy="6463308"/>
          </a:xfrm>
          <a:prstGeom prst="rect">
            <a:avLst/>
          </a:prstGeom>
        </p:spPr>
        <p:txBody>
          <a:bodyPr>
            <a:spAutoFit/>
          </a:bodyPr>
          <a:lstStyle/>
          <a:p>
            <a:r>
              <a:rPr lang="en-US" dirty="0"/>
              <a:t>class </a:t>
            </a:r>
            <a:r>
              <a:rPr lang="en-US" dirty="0" err="1"/>
              <a:t>MainActivity</a:t>
            </a:r>
            <a:r>
              <a:rPr lang="en-US" dirty="0"/>
              <a:t> : </a:t>
            </a:r>
            <a:r>
              <a:rPr lang="en-US" dirty="0" err="1"/>
              <a:t>ComponentActivity</a:t>
            </a:r>
            <a:r>
              <a:rPr lang="en-US" dirty="0"/>
              <a:t>() {</a:t>
            </a:r>
          </a:p>
          <a:p>
            <a:r>
              <a:rPr lang="en-US" dirty="0"/>
              <a:t>    private </a:t>
            </a:r>
            <a:r>
              <a:rPr lang="en-US" dirty="0" err="1"/>
              <a:t>lateinit</a:t>
            </a:r>
            <a:r>
              <a:rPr lang="en-US" dirty="0"/>
              <a:t> </a:t>
            </a:r>
            <a:r>
              <a:rPr lang="en-US" dirty="0" err="1"/>
              <a:t>var</a:t>
            </a:r>
            <a:r>
              <a:rPr lang="en-US" dirty="0"/>
              <a:t> </a:t>
            </a:r>
            <a:r>
              <a:rPr lang="en-US" dirty="0" err="1"/>
              <a:t>databaseHelper</a:t>
            </a:r>
            <a:r>
              <a:rPr lang="en-US" dirty="0"/>
              <a:t>: </a:t>
            </a:r>
            <a:r>
              <a:rPr lang="en-US" dirty="0" err="1"/>
              <a:t>SurveyDatabaseHelper</a:t>
            </a:r>
            <a:endParaRPr lang="en-US" dirty="0"/>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databaseHelper</a:t>
            </a:r>
            <a:r>
              <a:rPr lang="en-US" dirty="0"/>
              <a:t> = </a:t>
            </a:r>
            <a:r>
              <a:rPr lang="en-US" dirty="0" err="1"/>
              <a:t>SurveyDatabaseHelper</a:t>
            </a:r>
            <a:r>
              <a:rPr lang="en-US" dirty="0"/>
              <a:t>(this)</a:t>
            </a:r>
          </a:p>
          <a:p>
            <a:r>
              <a:rPr lang="en-US" dirty="0"/>
              <a:t>        </a:t>
            </a:r>
            <a:r>
              <a:rPr lang="en-US" dirty="0" err="1"/>
              <a:t>setContent</a:t>
            </a:r>
            <a:r>
              <a:rPr lang="en-US" dirty="0"/>
              <a:t> {</a:t>
            </a:r>
          </a:p>
          <a:p>
            <a:r>
              <a:rPr lang="en-US" dirty="0"/>
              <a:t>            </a:t>
            </a:r>
            <a:r>
              <a:rPr lang="en-US" dirty="0" err="1"/>
              <a:t>FormScreen</a:t>
            </a:r>
            <a:r>
              <a:rPr lang="en-US" dirty="0"/>
              <a:t>(this, </a:t>
            </a:r>
            <a:r>
              <a:rPr lang="en-US" dirty="0" err="1"/>
              <a:t>databaseHelper</a:t>
            </a:r>
            <a:r>
              <a:rPr lang="en-US" dirty="0"/>
              <a:t>)</a:t>
            </a:r>
          </a:p>
          <a:p>
            <a:r>
              <a:rPr lang="en-US" dirty="0"/>
              <a:t>        }</a:t>
            </a:r>
          </a:p>
          <a:p>
            <a:r>
              <a:rPr lang="en-US" dirty="0"/>
              <a:t>    }</a:t>
            </a:r>
          </a:p>
          <a:p>
            <a:r>
              <a:rPr lang="en-US" dirty="0"/>
              <a:t>}</a:t>
            </a:r>
          </a:p>
          <a:p>
            <a:endParaRPr lang="en-US" dirty="0"/>
          </a:p>
          <a:p>
            <a:r>
              <a:rPr lang="en-US" dirty="0"/>
              <a:t>@</a:t>
            </a:r>
            <a:r>
              <a:rPr lang="en-US" dirty="0" err="1"/>
              <a:t>Composable</a:t>
            </a:r>
            <a:endParaRPr lang="en-US" dirty="0"/>
          </a:p>
          <a:p>
            <a:r>
              <a:rPr lang="en-US" dirty="0"/>
              <a:t>fun </a:t>
            </a:r>
            <a:r>
              <a:rPr lang="en-US" dirty="0" err="1"/>
              <a:t>FormScreen</a:t>
            </a:r>
            <a:r>
              <a:rPr lang="en-US" dirty="0"/>
              <a:t>(context: Context, </a:t>
            </a:r>
            <a:r>
              <a:rPr lang="en-US" dirty="0" err="1"/>
              <a:t>databaseHelper</a:t>
            </a:r>
            <a:r>
              <a:rPr lang="en-US" dirty="0"/>
              <a:t>: </a:t>
            </a:r>
            <a:r>
              <a:rPr lang="en-US" dirty="0" err="1"/>
              <a:t>SurveyDatabaseHelper</a:t>
            </a:r>
            <a:r>
              <a:rPr lang="en-US" dirty="0"/>
              <a:t>) {</a:t>
            </a:r>
          </a:p>
          <a:p>
            <a:endParaRPr lang="en-US" dirty="0"/>
          </a:p>
          <a:p>
            <a:r>
              <a:rPr lang="en-US" dirty="0"/>
              <a:t>    Image(</a:t>
            </a:r>
          </a:p>
          <a:p>
            <a:r>
              <a:rPr lang="en-US" dirty="0"/>
              <a:t>        </a:t>
            </a:r>
            <a:r>
              <a:rPr lang="en-US" dirty="0" err="1"/>
              <a:t>painterResource</a:t>
            </a:r>
            <a:r>
              <a:rPr lang="en-US" dirty="0"/>
              <a:t>(id = </a:t>
            </a:r>
            <a:r>
              <a:rPr lang="en-US" dirty="0" err="1"/>
              <a:t>R.drawable.background</a:t>
            </a:r>
            <a:r>
              <a:rPr lang="en-US" dirty="0"/>
              <a:t>), </a:t>
            </a:r>
            <a:r>
              <a:rPr lang="en-US" dirty="0" err="1"/>
              <a:t>contentDescription</a:t>
            </a:r>
            <a:r>
              <a:rPr lang="en-US" dirty="0"/>
              <a:t> = "",</a:t>
            </a:r>
          </a:p>
          <a:p>
            <a:r>
              <a:rPr lang="en-US" dirty="0"/>
              <a:t>        alpha =0.1F,</a:t>
            </a:r>
          </a:p>
          <a:p>
            <a:r>
              <a:rPr lang="en-US" dirty="0"/>
              <a:t>        </a:t>
            </a:r>
            <a:r>
              <a:rPr lang="en-US" dirty="0" err="1"/>
              <a:t>contentScale</a:t>
            </a:r>
            <a:r>
              <a:rPr lang="en-US" dirty="0"/>
              <a:t> = </a:t>
            </a:r>
            <a:r>
              <a:rPr lang="en-US" dirty="0" err="1"/>
              <a:t>ContentScale.FillHeight</a:t>
            </a:r>
            <a:r>
              <a:rPr lang="en-US" dirty="0"/>
              <a:t>,</a:t>
            </a:r>
          </a:p>
          <a:p>
            <a:r>
              <a:rPr lang="en-US" dirty="0"/>
              <a:t>        modifier = </a:t>
            </a:r>
            <a:r>
              <a:rPr lang="en-US" dirty="0" err="1"/>
              <a:t>Modifier.padding</a:t>
            </a:r>
            <a:r>
              <a:rPr lang="en-US" dirty="0"/>
              <a:t>(top = 40.dp)</a:t>
            </a:r>
          </a:p>
          <a:p>
            <a:r>
              <a:rPr lang="en-US" dirty="0"/>
              <a:t>        )</a:t>
            </a:r>
          </a:p>
        </p:txBody>
      </p:sp>
    </p:spTree>
    <p:extLst>
      <p:ext uri="{BB962C8B-B14F-4D97-AF65-F5344CB8AC3E}">
        <p14:creationId xmlns:p14="http://schemas.microsoft.com/office/powerpoint/2010/main" val="389756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69696"/>
            <a:ext cx="11645900" cy="5909310"/>
          </a:xfrm>
          <a:prstGeom prst="rect">
            <a:avLst/>
          </a:prstGeom>
          <a:noFill/>
        </p:spPr>
        <p:txBody>
          <a:bodyPr wrap="square">
            <a:spAutoFit/>
          </a:bodyPr>
          <a:lstStyle/>
          <a:p>
            <a:r>
              <a:rPr lang="en-US" dirty="0"/>
              <a:t> Button(</a:t>
            </a:r>
          </a:p>
          <a:p>
            <a:r>
              <a:rPr lang="en-US" dirty="0"/>
              <a:t>            </a:t>
            </a:r>
            <a:r>
              <a:rPr lang="en-US" dirty="0" err="1"/>
              <a:t>onClick</a:t>
            </a:r>
            <a:r>
              <a:rPr lang="en-US" dirty="0"/>
              <a:t> = {  if (</a:t>
            </a:r>
            <a:r>
              <a:rPr lang="en-US" dirty="0" err="1"/>
              <a:t>name.isNotEmpty</a:t>
            </a:r>
            <a:r>
              <a:rPr lang="en-US" dirty="0"/>
              <a:t>() &amp;&amp; </a:t>
            </a:r>
            <a:r>
              <a:rPr lang="en-US" dirty="0" err="1"/>
              <a:t>age.isNotEmpty</a:t>
            </a:r>
            <a:r>
              <a:rPr lang="en-US" dirty="0"/>
              <a:t>() &amp;&amp; </a:t>
            </a:r>
            <a:r>
              <a:rPr lang="en-US" dirty="0" err="1"/>
              <a:t>mobileNumber.isNotEmpty</a:t>
            </a:r>
            <a:r>
              <a:rPr lang="en-US" dirty="0"/>
              <a:t>() &amp;&amp; </a:t>
            </a:r>
            <a:r>
              <a:rPr lang="en-US" dirty="0" err="1"/>
              <a:t>genderOptions.isNotEmpty</a:t>
            </a:r>
            <a:r>
              <a:rPr lang="en-US" dirty="0"/>
              <a:t>() &amp;&amp; </a:t>
            </a:r>
            <a:r>
              <a:rPr lang="en-US" dirty="0" err="1"/>
              <a:t>diabeticsOptions.isNotEmpty</a:t>
            </a:r>
            <a:r>
              <a:rPr lang="en-US" dirty="0"/>
              <a:t>()) {</a:t>
            </a:r>
          </a:p>
          <a:p>
            <a:r>
              <a:rPr lang="en-US" dirty="0"/>
              <a:t>                </a:t>
            </a:r>
            <a:r>
              <a:rPr lang="en-US" dirty="0" err="1"/>
              <a:t>val</a:t>
            </a:r>
            <a:r>
              <a:rPr lang="en-US" dirty="0"/>
              <a:t> survey = Survey(</a:t>
            </a:r>
          </a:p>
          <a:p>
            <a:r>
              <a:rPr lang="en-US" dirty="0"/>
              <a:t>                    id = null,</a:t>
            </a:r>
          </a:p>
          <a:p>
            <a:r>
              <a:rPr lang="en-US" dirty="0"/>
              <a:t>                    name = name,</a:t>
            </a:r>
          </a:p>
          <a:p>
            <a:r>
              <a:rPr lang="en-US" dirty="0"/>
              <a:t>                    age = age,</a:t>
            </a:r>
          </a:p>
          <a:p>
            <a:r>
              <a:rPr lang="en-US" dirty="0"/>
              <a:t>                    </a:t>
            </a:r>
            <a:r>
              <a:rPr lang="en-US" dirty="0" err="1"/>
              <a:t>mobileNumber</a:t>
            </a:r>
            <a:r>
              <a:rPr lang="en-US" dirty="0"/>
              <a:t> = </a:t>
            </a:r>
            <a:r>
              <a:rPr lang="en-US" dirty="0" err="1"/>
              <a:t>mobileNumber</a:t>
            </a:r>
            <a:r>
              <a:rPr lang="en-US" dirty="0"/>
              <a:t>,</a:t>
            </a:r>
          </a:p>
          <a:p>
            <a:r>
              <a:rPr lang="en-US" dirty="0"/>
              <a:t>                    gender = </a:t>
            </a:r>
            <a:r>
              <a:rPr lang="en-US" dirty="0" err="1"/>
              <a:t>selectedGender</a:t>
            </a:r>
            <a:r>
              <a:rPr lang="en-US" dirty="0"/>
              <a:t>,</a:t>
            </a:r>
          </a:p>
          <a:p>
            <a:r>
              <a:rPr lang="en-US" dirty="0"/>
              <a:t>                    diabetics = </a:t>
            </a:r>
            <a:r>
              <a:rPr lang="en-US" dirty="0" err="1"/>
              <a:t>selectedDiabetics</a:t>
            </a:r>
            <a:endParaRPr lang="en-US" dirty="0"/>
          </a:p>
          <a:p>
            <a:r>
              <a:rPr lang="en-US" dirty="0"/>
              <a:t>                )</a:t>
            </a:r>
          </a:p>
          <a:p>
            <a:r>
              <a:rPr lang="en-US" dirty="0"/>
              <a:t>                </a:t>
            </a:r>
            <a:r>
              <a:rPr lang="en-US" dirty="0" err="1"/>
              <a:t>databaseHelper.insertSurvey</a:t>
            </a:r>
            <a:r>
              <a:rPr lang="en-US" dirty="0"/>
              <a:t>(survey)</a:t>
            </a:r>
          </a:p>
          <a:p>
            <a:r>
              <a:rPr lang="en-US" dirty="0"/>
              <a:t>                error = "Survey Completed"</a:t>
            </a:r>
          </a:p>
          <a:p>
            <a:endParaRPr lang="en-US" dirty="0"/>
          </a:p>
          <a:p>
            <a:r>
              <a:rPr lang="en-US" dirty="0"/>
              <a:t>            } else {</a:t>
            </a:r>
          </a:p>
          <a:p>
            <a:r>
              <a:rPr lang="en-US" dirty="0"/>
              <a:t>                error = "Please fill all fields"</a:t>
            </a:r>
          </a:p>
          <a:p>
            <a:r>
              <a:rPr lang="en-US" dirty="0"/>
              <a:t>            }</a:t>
            </a:r>
          </a:p>
          <a:p>
            <a:r>
              <a:rPr lang="en-US" dirty="0"/>
              <a:t>            },</a:t>
            </a:r>
          </a:p>
          <a:p>
            <a:r>
              <a:rPr lang="en-US" dirty="0"/>
              <a:t>            colors = </a:t>
            </a:r>
            <a:r>
              <a:rPr lang="en-US" dirty="0" err="1"/>
              <a:t>ButtonDefaults.buttonColors</a:t>
            </a:r>
            <a:r>
              <a:rPr lang="en-US" dirty="0"/>
              <a:t>(</a:t>
            </a:r>
            <a:r>
              <a:rPr lang="en-US" dirty="0" err="1"/>
              <a:t>backgroundColor</a:t>
            </a:r>
            <a:r>
              <a:rPr lang="en-US" dirty="0"/>
              <a:t> = Color(0xFF84adb8)),</a:t>
            </a:r>
          </a:p>
          <a:p>
            <a:r>
              <a:rPr lang="en-US" dirty="0"/>
              <a:t>            modifier = </a:t>
            </a:r>
            <a:r>
              <a:rPr lang="en-US" dirty="0" err="1"/>
              <a:t>Modifier.padding</a:t>
            </a:r>
            <a:r>
              <a:rPr lang="en-US" dirty="0"/>
              <a:t>(start = 70.dp).size(height = 60.dp, width = 200.dp)</a:t>
            </a:r>
          </a:p>
          <a:p>
            <a:r>
              <a:rPr lang="en-US" dirty="0"/>
              <a:t>        )</a:t>
            </a:r>
          </a:p>
        </p:txBody>
      </p:sp>
    </p:spTree>
    <p:extLst>
      <p:ext uri="{BB962C8B-B14F-4D97-AF65-F5344CB8AC3E}">
        <p14:creationId xmlns:p14="http://schemas.microsoft.com/office/powerpoint/2010/main" val="391090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5B4F9-28BA-4427-BC2A-5527DFD858B6}"/>
              </a:ext>
            </a:extLst>
          </p:cNvPr>
          <p:cNvSpPr txBox="1"/>
          <p:nvPr/>
        </p:nvSpPr>
        <p:spPr>
          <a:xfrm>
            <a:off x="1072054" y="0"/>
            <a:ext cx="10037379" cy="7294305"/>
          </a:xfrm>
          <a:prstGeom prst="rect">
            <a:avLst/>
          </a:prstGeom>
          <a:noFill/>
        </p:spPr>
        <p:txBody>
          <a:bodyPr wrap="square">
            <a:spAutoFit/>
          </a:bodyPr>
          <a:lstStyle/>
          <a:p>
            <a:r>
              <a:rPr lang="en-US" dirty="0"/>
              <a:t>        {</a:t>
            </a:r>
          </a:p>
          <a:p>
            <a:r>
              <a:rPr lang="en-US" dirty="0"/>
              <a:t>            Text(text = "Submit")</a:t>
            </a:r>
          </a:p>
          <a:p>
            <a:r>
              <a:rPr lang="en-US" dirty="0"/>
              <a:t>        }</a:t>
            </a:r>
          </a:p>
          <a:p>
            <a:r>
              <a:rPr lang="en-US" dirty="0"/>
              <a:t>    }</a:t>
            </a:r>
          </a:p>
          <a:p>
            <a:r>
              <a:rPr lang="en-US" dirty="0"/>
              <a:t>}</a:t>
            </a:r>
          </a:p>
          <a:p>
            <a:r>
              <a:rPr lang="en-US" dirty="0"/>
              <a:t>@</a:t>
            </a:r>
            <a:r>
              <a:rPr lang="en-US" dirty="0" err="1"/>
              <a:t>Composable</a:t>
            </a:r>
            <a:endParaRPr lang="en-US" dirty="0"/>
          </a:p>
          <a:p>
            <a:r>
              <a:rPr lang="en-US" dirty="0"/>
              <a:t>fun </a:t>
            </a:r>
            <a:r>
              <a:rPr lang="en-US" dirty="0" err="1"/>
              <a:t>RadioGroup</a:t>
            </a:r>
            <a:r>
              <a:rPr lang="en-US" dirty="0"/>
              <a:t>(</a:t>
            </a:r>
          </a:p>
          <a:p>
            <a:r>
              <a:rPr lang="en-US" dirty="0"/>
              <a:t>    options: List&lt;String&gt;,</a:t>
            </a:r>
          </a:p>
          <a:p>
            <a:r>
              <a:rPr lang="en-US" dirty="0"/>
              <a:t>    </a:t>
            </a:r>
            <a:r>
              <a:rPr lang="en-US" dirty="0" err="1"/>
              <a:t>selectedOption</a:t>
            </a:r>
            <a:r>
              <a:rPr lang="en-US" dirty="0"/>
              <a:t>: String?,</a:t>
            </a:r>
          </a:p>
          <a:p>
            <a:r>
              <a:rPr lang="en-US" dirty="0"/>
              <a:t>    </a:t>
            </a:r>
            <a:r>
              <a:rPr lang="en-US" dirty="0" err="1"/>
              <a:t>onSelectedChange</a:t>
            </a:r>
            <a:r>
              <a:rPr lang="en-US" dirty="0"/>
              <a:t>: (String) -&gt; Unit</a:t>
            </a:r>
          </a:p>
          <a:p>
            <a:r>
              <a:rPr lang="en-US" dirty="0"/>
              <a:t>) {</a:t>
            </a:r>
          </a:p>
          <a:p>
            <a:r>
              <a:rPr lang="en-US" dirty="0"/>
              <a:t>    Column {</a:t>
            </a:r>
          </a:p>
          <a:p>
            <a:r>
              <a:rPr lang="en-US" dirty="0"/>
              <a:t>        </a:t>
            </a:r>
            <a:r>
              <a:rPr lang="en-US" dirty="0" err="1"/>
              <a:t>options.forEach</a:t>
            </a:r>
            <a:r>
              <a:rPr lang="en-US" dirty="0"/>
              <a:t> { option -&gt;</a:t>
            </a:r>
          </a:p>
          <a:p>
            <a:r>
              <a:rPr lang="en-US" dirty="0"/>
              <a:t>            Row(</a:t>
            </a:r>
          </a:p>
          <a:p>
            <a:r>
              <a:rPr lang="en-US" dirty="0"/>
              <a:t>                Modifier</a:t>
            </a:r>
          </a:p>
          <a:p>
            <a:r>
              <a:rPr lang="en-US" dirty="0"/>
              <a:t>                    .</a:t>
            </a:r>
            <a:r>
              <a:rPr lang="en-US" dirty="0" err="1"/>
              <a:t>fillMaxWidth</a:t>
            </a:r>
            <a:r>
              <a:rPr lang="en-US" dirty="0"/>
              <a:t>()</a:t>
            </a:r>
          </a:p>
          <a:p>
            <a:r>
              <a:rPr lang="en-US" dirty="0"/>
              <a:t>                    .padding(horizontal = 5.dp)</a:t>
            </a:r>
          </a:p>
          <a:p>
            <a:r>
              <a:rPr lang="en-US" dirty="0"/>
              <a:t>            ) {</a:t>
            </a:r>
          </a:p>
          <a:p>
            <a:r>
              <a:rPr lang="en-US" dirty="0"/>
              <a:t>                </a:t>
            </a:r>
            <a:r>
              <a:rPr lang="en-US" dirty="0" err="1"/>
              <a:t>RadioButton</a:t>
            </a:r>
            <a:r>
              <a:rPr lang="en-US" dirty="0"/>
              <a:t>(</a:t>
            </a:r>
          </a:p>
          <a:p>
            <a:r>
              <a:rPr lang="en-US" dirty="0"/>
              <a:t>                    selected = option == </a:t>
            </a:r>
            <a:r>
              <a:rPr lang="en-US" dirty="0" err="1"/>
              <a:t>selectedOption</a:t>
            </a:r>
            <a:r>
              <a:rPr lang="en-US" dirty="0"/>
              <a:t>,</a:t>
            </a:r>
          </a:p>
          <a:p>
            <a:r>
              <a:rPr lang="en-US" dirty="0"/>
              <a:t>                    </a:t>
            </a:r>
            <a:r>
              <a:rPr lang="en-US" dirty="0" err="1"/>
              <a:t>onClick</a:t>
            </a:r>
            <a:r>
              <a:rPr lang="en-US" dirty="0"/>
              <a:t> = { </a:t>
            </a:r>
            <a:r>
              <a:rPr lang="en-US" dirty="0" err="1"/>
              <a:t>onSelectedChange</a:t>
            </a:r>
            <a:r>
              <a:rPr lang="en-US" dirty="0"/>
              <a:t>(option) }</a:t>
            </a:r>
          </a:p>
          <a:p>
            <a:r>
              <a:rPr lang="en-US" dirty="0"/>
              <a:t>                       )</a:t>
            </a:r>
          </a:p>
          <a:p>
            <a:r>
              <a:rPr lang="en-US" dirty="0"/>
              <a:t>}</a:t>
            </a:r>
          </a:p>
          <a:p>
            <a:r>
              <a:rPr lang="en-US" dirty="0"/>
              <a:t>}</a:t>
            </a:r>
          </a:p>
          <a:p>
            <a:endParaRPr lang="en-US" dirty="0"/>
          </a:p>
          <a:p>
            <a:endParaRPr lang="en-US" dirty="0"/>
          </a:p>
        </p:txBody>
      </p:sp>
    </p:spTree>
    <p:extLst>
      <p:ext uri="{BB962C8B-B14F-4D97-AF65-F5344CB8AC3E}">
        <p14:creationId xmlns:p14="http://schemas.microsoft.com/office/powerpoint/2010/main" val="398410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603466" cy="923330"/>
          </a:xfrm>
          <a:prstGeom prst="rect">
            <a:avLst/>
          </a:prstGeom>
          <a:noFill/>
        </p:spPr>
        <p:txBody>
          <a:bodyPr wrap="square" rtlCol="0">
            <a:spAutoFit/>
          </a:bodyPr>
          <a:lstStyle/>
          <a:p>
            <a:r>
              <a:rPr lang="en-US" u="sng" dirty="0"/>
              <a:t>OUTPUT:</a:t>
            </a:r>
          </a:p>
          <a:p>
            <a:endParaRPr lang="en-US" u="sng" dirty="0"/>
          </a:p>
          <a:p>
            <a:r>
              <a:rPr lang="en-US" u="sng" dirty="0"/>
              <a:t>Login Page:</a:t>
            </a:r>
          </a:p>
        </p:txBody>
      </p:sp>
      <p:pic>
        <p:nvPicPr>
          <p:cNvPr id="5" name="Picture 4" descr="image19.jpg"/>
          <p:cNvPicPr>
            <a:picLocks noChangeAspect="1"/>
          </p:cNvPicPr>
          <p:nvPr/>
        </p:nvPicPr>
        <p:blipFill>
          <a:blip r:embed="rId2"/>
          <a:stretch>
            <a:fillRect/>
          </a:stretch>
        </p:blipFill>
        <p:spPr>
          <a:xfrm>
            <a:off x="4552950" y="836024"/>
            <a:ext cx="3086100" cy="5643154"/>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132" y="209006"/>
            <a:ext cx="6722162" cy="369332"/>
          </a:xfrm>
          <a:prstGeom prst="rect">
            <a:avLst/>
          </a:prstGeom>
        </p:spPr>
        <p:txBody>
          <a:bodyPr wrap="square">
            <a:spAutoFit/>
          </a:bodyPr>
          <a:lstStyle/>
          <a:p>
            <a:r>
              <a:rPr lang="en-US" dirty="0"/>
              <a:t>Register Page :</a:t>
            </a:r>
          </a:p>
        </p:txBody>
      </p:sp>
      <p:pic>
        <p:nvPicPr>
          <p:cNvPr id="5" name="Picture 4" descr="image26 (1).jpg"/>
          <p:cNvPicPr>
            <a:picLocks noChangeAspect="1"/>
          </p:cNvPicPr>
          <p:nvPr/>
        </p:nvPicPr>
        <p:blipFill>
          <a:blip r:embed="rId2"/>
          <a:stretch>
            <a:fillRect/>
          </a:stretch>
        </p:blipFill>
        <p:spPr>
          <a:xfrm>
            <a:off x="4552950" y="613954"/>
            <a:ext cx="3086100" cy="5982789"/>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817" y="169817"/>
            <a:ext cx="6609415" cy="369332"/>
          </a:xfrm>
          <a:prstGeom prst="rect">
            <a:avLst/>
          </a:prstGeom>
        </p:spPr>
        <p:txBody>
          <a:bodyPr wrap="square">
            <a:spAutoFit/>
          </a:bodyPr>
          <a:lstStyle/>
          <a:p>
            <a:r>
              <a:rPr lang="en-US" dirty="0"/>
              <a:t>Survey Form :</a:t>
            </a:r>
          </a:p>
        </p:txBody>
      </p:sp>
      <p:pic>
        <p:nvPicPr>
          <p:cNvPr id="4" name="Picture 3" descr="image23.jpg"/>
          <p:cNvPicPr>
            <a:picLocks noChangeAspect="1"/>
          </p:cNvPicPr>
          <p:nvPr/>
        </p:nvPicPr>
        <p:blipFill>
          <a:blip r:embed="rId2"/>
          <a:stretch>
            <a:fillRect/>
          </a:stretch>
        </p:blipFill>
        <p:spPr>
          <a:xfrm>
            <a:off x="4552950" y="627016"/>
            <a:ext cx="3086100" cy="5904413"/>
          </a:xfrm>
          <a:prstGeom prst="rect">
            <a:avLst/>
          </a:prstGeom>
        </p:spPr>
      </p:pic>
    </p:spTree>
    <p:extLst>
      <p:ext uri="{BB962C8B-B14F-4D97-AF65-F5344CB8AC3E}">
        <p14:creationId xmlns:p14="http://schemas.microsoft.com/office/powerpoint/2010/main" val="277201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4" y="326571"/>
            <a:ext cx="6763434" cy="369332"/>
          </a:xfrm>
          <a:prstGeom prst="rect">
            <a:avLst/>
          </a:prstGeom>
        </p:spPr>
        <p:txBody>
          <a:bodyPr wrap="square">
            <a:spAutoFit/>
          </a:bodyPr>
          <a:lstStyle/>
          <a:p>
            <a:r>
              <a:rPr lang="en-US" dirty="0"/>
              <a:t>Survey Details:</a:t>
            </a:r>
          </a:p>
        </p:txBody>
      </p:sp>
      <p:pic>
        <p:nvPicPr>
          <p:cNvPr id="3" name="Picture 2" descr="image31.jpg"/>
          <p:cNvPicPr>
            <a:picLocks noChangeAspect="1"/>
          </p:cNvPicPr>
          <p:nvPr/>
        </p:nvPicPr>
        <p:blipFill>
          <a:blip r:embed="rId2"/>
          <a:stretch>
            <a:fillRect/>
          </a:stretch>
        </p:blipFill>
        <p:spPr>
          <a:xfrm>
            <a:off x="4515445" y="744582"/>
            <a:ext cx="3161109" cy="50553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B5C2-0184-0394-E8A1-8BF39C1E6F09}"/>
              </a:ext>
            </a:extLst>
          </p:cNvPr>
          <p:cNvSpPr>
            <a:spLocks noGrp="1"/>
          </p:cNvSpPr>
          <p:nvPr>
            <p:ph type="title"/>
          </p:nvPr>
        </p:nvSpPr>
        <p:spPr>
          <a:xfrm>
            <a:off x="774611" y="590145"/>
            <a:ext cx="8596668" cy="1320800"/>
          </a:xfrm>
        </p:spPr>
        <p:txBody>
          <a:bodyPr/>
          <a:lstStyle/>
          <a:p>
            <a:pPr algn="ctr"/>
            <a:r>
              <a:rPr lang="en-IN" b="1" dirty="0"/>
              <a:t>CONCLUSION</a:t>
            </a:r>
          </a:p>
        </p:txBody>
      </p:sp>
      <p:sp>
        <p:nvSpPr>
          <p:cNvPr id="4" name="Rectangle 1">
            <a:extLst>
              <a:ext uri="{FF2B5EF4-FFF2-40B4-BE49-F238E27FC236}">
                <a16:creationId xmlns:a16="http://schemas.microsoft.com/office/drawing/2014/main" id="{E9648414-B1C2-3417-74DF-A764C4F606D1}"/>
              </a:ext>
            </a:extLst>
          </p:cNvPr>
          <p:cNvSpPr>
            <a:spLocks noChangeArrowheads="1"/>
          </p:cNvSpPr>
          <p:nvPr/>
        </p:nvSpPr>
        <p:spPr bwMode="auto">
          <a:xfrm>
            <a:off x="891343" y="1778543"/>
            <a:ext cx="8596667"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Font typeface="Wingdings" pitchFamily="2" charset="2"/>
              <a:buChar char="Ø"/>
            </a:pPr>
            <a:r>
              <a:rPr lang="en-US" dirty="0"/>
              <a:t>  The survey app with text input validation using Jetpack Compose. The app             asks  the user to enter their email, validating the input as they type.</a:t>
            </a:r>
          </a:p>
          <a:p>
            <a:pPr defTabSz="914400" eaLnBrk="0" fontAlgn="base" hangingPunct="0">
              <a:lnSpc>
                <a:spcPct val="150000"/>
              </a:lnSpc>
              <a:spcBef>
                <a:spcPct val="0"/>
              </a:spcBef>
              <a:spcAft>
                <a:spcPct val="0"/>
              </a:spcAft>
              <a:buFont typeface="Wingdings" pitchFamily="2" charset="2"/>
              <a:buChar char="Ø"/>
            </a:pPr>
            <a:r>
              <a:rPr lang="en-US" dirty="0"/>
              <a:t>  If the email is invalid, an error message is displayed, and the "Submit" button is disabled until a valid email is entered. By using </a:t>
            </a:r>
            <a:r>
              <a:rPr lang="en-US" dirty="0" err="1"/>
              <a:t>Compose’s</a:t>
            </a:r>
            <a:r>
              <a:rPr lang="en-US" dirty="0"/>
              <a:t> state management    and real-time validation, the UI automatically updates, ensuring a smooth and efficient user experience.</a:t>
            </a:r>
          </a:p>
          <a:p>
            <a:pPr defTabSz="914400" eaLnBrk="0" fontAlgn="base" hangingPunct="0">
              <a:lnSpc>
                <a:spcPct val="150000"/>
              </a:lnSpc>
              <a:spcBef>
                <a:spcPct val="0"/>
              </a:spcBef>
              <a:spcAft>
                <a:spcPct val="0"/>
              </a:spcAft>
              <a:buFont typeface="Wingdings" pitchFamily="2" charset="2"/>
              <a:buChar char="Ø"/>
            </a:pPr>
            <a:r>
              <a:rPr lang="en-US" dirty="0"/>
              <a:t>  This approach makes it easy to manage input validation while keeping the code clean and responsive, ideal for a survey app where accurate user data is crucial.</a:t>
            </a:r>
          </a:p>
          <a:p>
            <a:pPr defTabSz="914400" eaLnBrk="0" fontAlgn="base" hangingPunct="0">
              <a:lnSpc>
                <a:spcPct val="150000"/>
              </a:lnSpc>
              <a:spcBef>
                <a:spcPct val="0"/>
              </a:spcBef>
              <a:spcAft>
                <a:spcPct val="0"/>
              </a:spcAft>
              <a:buFont typeface="Wingdings" pitchFamily="2" charset="2"/>
              <a:buChar char="Ø"/>
            </a:pPr>
            <a:endParaRPr lang="en-US" dirty="0"/>
          </a:p>
          <a:p>
            <a:pPr defTabSz="914400" eaLnBrk="0" fontAlgn="base" hangingPunct="0">
              <a:lnSpc>
                <a:spcPct val="15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58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BF66-C7BE-345E-34CC-6ECC74090620}"/>
              </a:ext>
            </a:extLst>
          </p:cNvPr>
          <p:cNvSpPr>
            <a:spLocks noGrp="1"/>
          </p:cNvSpPr>
          <p:nvPr>
            <p:ph type="title"/>
          </p:nvPr>
        </p:nvSpPr>
        <p:spPr>
          <a:xfrm>
            <a:off x="537375" y="156237"/>
            <a:ext cx="8596668" cy="1320800"/>
          </a:xfrm>
        </p:spPr>
        <p:txBody>
          <a:bodyPr>
            <a:normAutofit fontScale="90000"/>
          </a:bodyPr>
          <a:lstStyle/>
          <a:p>
            <a:pPr algn="ctr">
              <a:spcBef>
                <a:spcPts val="1455"/>
              </a:spcBef>
            </a:pPr>
            <a:r>
              <a:rPr lang="en-US" sz="1800" dirty="0">
                <a:effectLst/>
                <a:latin typeface="Times New Roman" panose="02020603050405020304" pitchFamily="18" charset="0"/>
                <a:ea typeface="Times New Roman" panose="02020603050405020304" pitchFamily="18" charset="0"/>
              </a:rPr>
              <a:t> </a:t>
            </a:r>
            <a:br>
              <a:rPr lang="en-IN" dirty="0">
                <a:effectLst/>
                <a:latin typeface="Times New Roman" panose="02020603050405020304" pitchFamily="18" charset="0"/>
                <a:ea typeface="Times New Roman" panose="02020603050405020304" pitchFamily="18" charset="0"/>
              </a:rPr>
            </a:br>
            <a:r>
              <a:rPr lang="en-US" b="1" kern="0" spc="-10" dirty="0">
                <a:effectLst/>
                <a:latin typeface="Times New Roman" panose="02020603050405020304" pitchFamily="18" charset="0"/>
                <a:ea typeface="Times New Roman" panose="02020603050405020304" pitchFamily="18" charset="0"/>
              </a:rPr>
              <a:t>ABSTRACT:</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203A26C-6E56-81E6-865C-9557AE7BFB2D}"/>
              </a:ext>
            </a:extLst>
          </p:cNvPr>
          <p:cNvSpPr>
            <a:spLocks noGrp="1"/>
          </p:cNvSpPr>
          <p:nvPr>
            <p:ph idx="1"/>
          </p:nvPr>
        </p:nvSpPr>
        <p:spPr>
          <a:xfrm>
            <a:off x="723928" y="1236146"/>
            <a:ext cx="9909110" cy="5197150"/>
          </a:xfrm>
        </p:spPr>
        <p:txBody>
          <a:bodyPr>
            <a:normAutofit/>
          </a:bodyPr>
          <a:lstStyle/>
          <a:p>
            <a:pPr>
              <a:buFont typeface="Wingdings" pitchFamily="2" charset="2"/>
              <a:buChar char="Ø"/>
            </a:pPr>
            <a:r>
              <a:rPr lang="en-US" dirty="0">
                <a:latin typeface="Times New Roman" pitchFamily="18" charset="0"/>
                <a:cs typeface="Times New Roman" pitchFamily="18" charset="0"/>
              </a:rPr>
              <a:t>This project explores the implementation of a user-friendly text input and validation system using Jetpack Compose, Android's modern UI </a:t>
            </a:r>
            <a:r>
              <a:rPr lang="en-US" dirty="0" err="1">
                <a:latin typeface="Times New Roman" pitchFamily="18" charset="0"/>
                <a:cs typeface="Times New Roman" pitchFamily="18" charset="0"/>
              </a:rPr>
              <a:t>toolkit.The</a:t>
            </a:r>
            <a:r>
              <a:rPr lang="en-US" dirty="0">
                <a:latin typeface="Times New Roman" pitchFamily="18" charset="0"/>
                <a:cs typeface="Times New Roman" pitchFamily="18" charset="0"/>
              </a:rPr>
              <a:t> focus is on creating dynamic and interactive input  fields that validate user data in real-time, ensuring data integrity and enhancing user type  text  experience. </a:t>
            </a:r>
            <a:endParaRPr lang="en-US" sz="1800" dirty="0">
              <a:effectLst/>
              <a:latin typeface="Times New Roman" panose="02020603050405020304" pitchFamily="18" charset="0"/>
              <a:ea typeface="Times New Roman" panose="02020603050405020304" pitchFamily="18" charset="0"/>
            </a:endParaRPr>
          </a:p>
          <a:p>
            <a:pPr>
              <a:buFont typeface="Wingdings" pitchFamily="2" charset="2"/>
              <a:buChar char="Ø"/>
            </a:pPr>
            <a:r>
              <a:rPr lang="en-US" dirty="0">
                <a:latin typeface="Times New Roman" pitchFamily="18" charset="0"/>
                <a:cs typeface="Times New Roman" pitchFamily="18" charset="0"/>
              </a:rPr>
              <a:t>Key aspects include designing aesthetically pleasing and accessible  input fields,   implementing  validation logic for common input types (e.g., email, password, phone number), and providing instant feedback through visual cues and error messages. </a:t>
            </a:r>
          </a:p>
          <a:p>
            <a:pPr>
              <a:buFont typeface="Wingdings" pitchFamily="2" charset="2"/>
              <a:buChar char="Ø"/>
            </a:pPr>
            <a:r>
              <a:rPr lang="en-US" dirty="0">
                <a:latin typeface="Times New Roman" pitchFamily="18" charset="0"/>
                <a:cs typeface="Times New Roman" pitchFamily="18" charset="0"/>
              </a:rPr>
              <a:t>The project also emphasizes modularity, allowing developers to reuse and customize </a:t>
            </a:r>
            <a:r>
              <a:rPr lang="en-US" dirty="0" err="1">
                <a:latin typeface="Times New Roman" pitchFamily="18" charset="0"/>
                <a:cs typeface="Times New Roman" pitchFamily="18" charset="0"/>
              </a:rPr>
              <a:t>components.By</a:t>
            </a:r>
            <a:r>
              <a:rPr lang="en-US" dirty="0">
                <a:latin typeface="Times New Roman" pitchFamily="18" charset="0"/>
                <a:cs typeface="Times New Roman" pitchFamily="18" charset="0"/>
              </a:rPr>
              <a:t> leveraging </a:t>
            </a:r>
            <a:r>
              <a:rPr lang="en-US" dirty="0" err="1">
                <a:latin typeface="Times New Roman" pitchFamily="18" charset="0"/>
                <a:cs typeface="Times New Roman" pitchFamily="18" charset="0"/>
              </a:rPr>
              <a:t>Compose's</a:t>
            </a:r>
            <a:r>
              <a:rPr lang="en-US" dirty="0">
                <a:latin typeface="Times New Roman" pitchFamily="18" charset="0"/>
                <a:cs typeface="Times New Roman" pitchFamily="18" charset="0"/>
              </a:rPr>
              <a:t> declarative approach, this work demonstrates efficient UI development, fostering best practices for modern Android application design.</a:t>
            </a:r>
          </a:p>
          <a:p>
            <a:pPr>
              <a:buFont typeface="Wingdings" pitchFamily="2" charset="2"/>
              <a:buChar char="Ø"/>
            </a:pPr>
            <a:r>
              <a:rPr lang="en-US" dirty="0">
                <a:latin typeface="Times New Roman" pitchFamily="18" charset="0"/>
                <a:cs typeface="Times New Roman" pitchFamily="18" charset="0"/>
              </a:rPr>
              <a:t>The modular design allows developers to easily integrate and customize these components into various parts of their applications. It also provides a foundation for advanced features, such as custom logic testing and validation for edge cases. By combining real-time feedback, error handling, and accessibility, this project offers a comprehensive approach to designing input validation systems in Jetpack Compose. Ultimately, it serves as a guide for developers to implement reusable, efficient, and user-friendly validation workflows while fostering modern Android development standards.</a:t>
            </a:r>
          </a:p>
          <a:p>
            <a:endParaRPr lang="en-US" dirty="0">
              <a:latin typeface="Times New Roman" pitchFamily="18" charset="0"/>
              <a:cs typeface="Times New Roman"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159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1265162" y="441649"/>
            <a:ext cx="8596668" cy="1320800"/>
          </a:xfrm>
        </p:spPr>
        <p:txBody>
          <a:bodyPr/>
          <a:lstStyle/>
          <a:p>
            <a:r>
              <a:rPr lang="en-US"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615656" y="1270876"/>
            <a:ext cx="10265555" cy="5334000"/>
          </a:xfrm>
        </p:spPr>
        <p:txBody>
          <a:bodyPr>
            <a:normAutofit/>
          </a:bodyPr>
          <a:lstStyle/>
          <a:p>
            <a:pPr>
              <a:buFont typeface="Wingdings" panose="05000000000000000000" pitchFamily="2" charset="2"/>
              <a:buChar char="Ø"/>
            </a:pPr>
            <a:r>
              <a:rPr lang="en-US" dirty="0">
                <a:solidFill>
                  <a:srgbClr val="0D0D0D"/>
                </a:solidFill>
                <a:latin typeface="Times New Roman" pitchFamily="18" charset="0"/>
                <a:cs typeface="Times New Roman" pitchFamily="18" charset="0"/>
              </a:rPr>
              <a:t>The app is a sample project that demonstrates how to use the Android Compose UI toolkit to build a survey app. The app allows the user to answer a series of questions. It showcases some of the key features of the Compose UI toolkit, data management, and user interactions.</a:t>
            </a:r>
          </a:p>
          <a:p>
            <a:pPr>
              <a:buFont typeface="Wingdings" panose="05000000000000000000" pitchFamily="2" charset="2"/>
              <a:buChar char="Ø"/>
            </a:pPr>
            <a:r>
              <a:rPr lang="en-US" b="1" dirty="0">
                <a:latin typeface="Times New Roman" pitchFamily="18" charset="0"/>
                <a:cs typeface="Times New Roman" pitchFamily="18" charset="0"/>
              </a:rPr>
              <a:t>Text Input Field </a:t>
            </a:r>
            <a:r>
              <a:rPr lang="en-US" dirty="0">
                <a:latin typeface="Times New Roman" pitchFamily="18" charset="0"/>
                <a:cs typeface="Times New Roman" pitchFamily="18" charset="0"/>
              </a:rPr>
              <a:t>: A  simple text input area allowing users to type in their data, such as email, username, or password</a:t>
            </a:r>
            <a:r>
              <a:rPr lang="en-US" b="1" dirty="0">
                <a:latin typeface="Times New Roman" pitchFamily="18" charset="0"/>
                <a:cs typeface="Times New Roman" pitchFamily="18" charset="0"/>
              </a:rPr>
              <a:t>.</a:t>
            </a:r>
            <a:endParaRPr lang="en-US" dirty="0">
              <a:solidFill>
                <a:srgbClr val="0D0D0D"/>
              </a:solidFill>
              <a:latin typeface="Times New Roman" pitchFamily="18" charset="0"/>
              <a:cs typeface="Times New Roman" pitchFamily="18" charset="0"/>
            </a:endParaRPr>
          </a:p>
          <a:p>
            <a:pPr>
              <a:buFont typeface="Wingdings" panose="05000000000000000000" pitchFamily="2" charset="2"/>
              <a:buChar char="Ø"/>
            </a:pPr>
            <a:r>
              <a:rPr lang="en-US" b="1" dirty="0">
                <a:latin typeface="Times New Roman" pitchFamily="18" charset="0"/>
                <a:cs typeface="Times New Roman" pitchFamily="18" charset="0"/>
              </a:rPr>
              <a:t>Real-time Validation</a:t>
            </a:r>
            <a:r>
              <a:rPr lang="en-US" dirty="0">
                <a:latin typeface="Times New Roman" pitchFamily="18" charset="0"/>
                <a:cs typeface="Times New Roman" pitchFamily="18" charset="0"/>
              </a:rPr>
              <a:t>: The entered text will be validated as the user types, providing instant feedback on whether the input meets certain criteria.</a:t>
            </a:r>
            <a:endParaRPr lang="en-US" dirty="0">
              <a:solidFill>
                <a:srgbClr val="0D0D0D"/>
              </a:solidFill>
              <a:latin typeface="Times New Roman" pitchFamily="18" charset="0"/>
              <a:cs typeface="Times New Roman" pitchFamily="18" charset="0"/>
            </a:endParaRPr>
          </a:p>
          <a:p>
            <a:pPr>
              <a:buFont typeface="Wingdings" panose="05000000000000000000" pitchFamily="2" charset="2"/>
              <a:buChar char="Ø"/>
            </a:pPr>
            <a:r>
              <a:rPr lang="en-US" b="1" dirty="0">
                <a:latin typeface="Times New Roman" pitchFamily="18" charset="0"/>
                <a:cs typeface="Times New Roman" pitchFamily="18" charset="0"/>
              </a:rPr>
              <a:t>Error Messages: </a:t>
            </a:r>
            <a:r>
              <a:rPr lang="en-US" dirty="0">
                <a:latin typeface="Times New Roman" pitchFamily="18" charset="0"/>
                <a:cs typeface="Times New Roman" pitchFamily="18" charset="0"/>
              </a:rPr>
              <a:t>Clear error messages or visual indicators (e.g., color changes, icons) when the input is invalid.</a:t>
            </a:r>
            <a:endParaRPr lang="en-US" dirty="0">
              <a:solidFill>
                <a:srgbClr val="0D0D0D"/>
              </a:solidFill>
              <a:latin typeface="Times New Roman" pitchFamily="18" charset="0"/>
              <a:cs typeface="Times New Roman" pitchFamily="18" charset="0"/>
            </a:endParaRPr>
          </a:p>
          <a:p>
            <a:pPr>
              <a:buFont typeface="Wingdings" panose="05000000000000000000" pitchFamily="2" charset="2"/>
              <a:buChar char="Ø"/>
            </a:pPr>
            <a:r>
              <a:rPr lang="en-US" b="1" dirty="0">
                <a:latin typeface="Times New Roman" pitchFamily="18" charset="0"/>
                <a:cs typeface="Times New Roman" pitchFamily="18" charset="0"/>
              </a:rPr>
              <a:t>Valid Input Handling</a:t>
            </a:r>
            <a:r>
              <a:rPr lang="en-US" dirty="0">
                <a:latin typeface="Times New Roman" pitchFamily="18" charset="0"/>
                <a:cs typeface="Times New Roman" pitchFamily="18" charset="0"/>
              </a:rPr>
              <a:t>: When the input is valid, the app can proceed with further actions, such as enabling a submit button.</a:t>
            </a:r>
            <a:r>
              <a:rPr lang="en-US" dirty="0">
                <a:solidFill>
                  <a:srgbClr val="0D0D0D"/>
                </a:solidFill>
                <a:latin typeface="Times New Roman" pitchFamily="18" charset="0"/>
                <a:cs typeface="Times New Roman" pitchFamily="18" charset="0"/>
              </a:rPr>
              <a:t> </a:t>
            </a:r>
          </a:p>
          <a:p>
            <a:pPr>
              <a:buFont typeface="Wingdings" panose="05000000000000000000" pitchFamily="2" charset="2"/>
              <a:buChar char="Ø"/>
            </a:pPr>
            <a:r>
              <a:rPr lang="en-US" b="1" dirty="0">
                <a:latin typeface="Times New Roman" pitchFamily="18" charset="0"/>
                <a:cs typeface="Times New Roman" pitchFamily="18" charset="0"/>
              </a:rPr>
              <a:t>UI/UX Design</a:t>
            </a:r>
            <a:r>
              <a:rPr lang="en-US" dirty="0">
                <a:latin typeface="Times New Roman" pitchFamily="18" charset="0"/>
                <a:cs typeface="Times New Roman" pitchFamily="18" charset="0"/>
              </a:rPr>
              <a:t>: A user-friendly interface using Material Design components for a modern and consistent look and feel.</a:t>
            </a:r>
          </a:p>
          <a:p>
            <a:pPr>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388445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14" y="756744"/>
            <a:ext cx="8634832" cy="1271753"/>
          </a:xfrm>
        </p:spPr>
        <p:txBody>
          <a:bodyPr/>
          <a:lstStyle/>
          <a:p>
            <a:r>
              <a:rPr lang="en-US" dirty="0"/>
              <a:t>PROBLEM DEFINITION AND SOLUTION</a:t>
            </a:r>
          </a:p>
        </p:txBody>
      </p:sp>
      <p:sp>
        <p:nvSpPr>
          <p:cNvPr id="3" name="Text Placeholder 2"/>
          <p:cNvSpPr>
            <a:spLocks noGrp="1"/>
          </p:cNvSpPr>
          <p:nvPr>
            <p:ph type="body" idx="1"/>
          </p:nvPr>
        </p:nvSpPr>
        <p:spPr/>
        <p:txBody>
          <a:bodyPr/>
          <a:lstStyle/>
          <a:p>
            <a:r>
              <a:rPr lang="en-US" dirty="0"/>
              <a:t>PROBLEM DEFINITION</a:t>
            </a:r>
          </a:p>
        </p:txBody>
      </p:sp>
      <p:sp>
        <p:nvSpPr>
          <p:cNvPr id="4" name="Content Placeholder 3"/>
          <p:cNvSpPr>
            <a:spLocks noGrp="1"/>
          </p:cNvSpPr>
          <p:nvPr>
            <p:ph sz="half" idx="2"/>
          </p:nvPr>
        </p:nvSpPr>
        <p:spPr/>
        <p:txBody>
          <a:bodyPr/>
          <a:lstStyle/>
          <a:p>
            <a:pPr>
              <a:buFont typeface="Wingdings" pitchFamily="2" charset="2"/>
              <a:buChar char="Ø"/>
            </a:pPr>
            <a:r>
              <a:rPr lang="en-US" b="1" dirty="0"/>
              <a:t>Lack of Real-Time Feedback</a:t>
            </a:r>
            <a:endParaRPr lang="en-US" dirty="0"/>
          </a:p>
          <a:p>
            <a:pPr>
              <a:buFont typeface="Wingdings" pitchFamily="2" charset="2"/>
              <a:buChar char="Ø"/>
            </a:pPr>
            <a:r>
              <a:rPr lang="en-US" b="1" dirty="0"/>
              <a:t>Complex Validation Logic</a:t>
            </a:r>
            <a:endParaRPr lang="en-US" dirty="0"/>
          </a:p>
          <a:p>
            <a:pPr>
              <a:buFont typeface="Wingdings" pitchFamily="2" charset="2"/>
              <a:buChar char="Ø"/>
            </a:pPr>
            <a:r>
              <a:rPr lang="en-US" b="1" dirty="0"/>
              <a:t>Accessibility Issues</a:t>
            </a:r>
            <a:endParaRPr lang="en-US" dirty="0"/>
          </a:p>
          <a:p>
            <a:pPr>
              <a:buFont typeface="Wingdings" pitchFamily="2" charset="2"/>
              <a:buChar char="Ø"/>
            </a:pPr>
            <a:r>
              <a:rPr lang="en-US" b="1" dirty="0"/>
              <a:t>Modularity &amp; Reusability</a:t>
            </a:r>
            <a:endParaRPr lang="en-US" dirty="0"/>
          </a:p>
          <a:p>
            <a:endParaRPr lang="en-US" dirty="0"/>
          </a:p>
        </p:txBody>
      </p:sp>
      <p:sp>
        <p:nvSpPr>
          <p:cNvPr id="5" name="Text Placeholder 4"/>
          <p:cNvSpPr>
            <a:spLocks noGrp="1"/>
          </p:cNvSpPr>
          <p:nvPr>
            <p:ph type="body" sz="quarter" idx="3"/>
          </p:nvPr>
        </p:nvSpPr>
        <p:spPr/>
        <p:txBody>
          <a:bodyPr/>
          <a:lstStyle/>
          <a:p>
            <a:r>
              <a:rPr lang="en-US" dirty="0"/>
              <a:t>SOLUTION</a:t>
            </a:r>
          </a:p>
        </p:txBody>
      </p:sp>
      <p:sp>
        <p:nvSpPr>
          <p:cNvPr id="6" name="Content Placeholder 5"/>
          <p:cNvSpPr>
            <a:spLocks noGrp="1"/>
          </p:cNvSpPr>
          <p:nvPr>
            <p:ph sz="quarter" idx="4"/>
          </p:nvPr>
        </p:nvSpPr>
        <p:spPr/>
        <p:txBody>
          <a:bodyPr/>
          <a:lstStyle/>
          <a:p>
            <a:pPr>
              <a:buFont typeface="Wingdings" pitchFamily="2" charset="2"/>
              <a:buChar char="Ø"/>
            </a:pPr>
            <a:r>
              <a:rPr lang="en-US" dirty="0"/>
              <a:t>Real-Time Input Validation</a:t>
            </a:r>
          </a:p>
          <a:p>
            <a:pPr>
              <a:buFont typeface="Wingdings" pitchFamily="2" charset="2"/>
              <a:buChar char="Ø"/>
            </a:pPr>
            <a:r>
              <a:rPr lang="en-US" dirty="0"/>
              <a:t>Visual Feedback Mechanisms</a:t>
            </a:r>
          </a:p>
          <a:p>
            <a:pPr>
              <a:buFont typeface="Wingdings" pitchFamily="2" charset="2"/>
              <a:buChar char="Ø"/>
            </a:pPr>
            <a:r>
              <a:rPr lang="en-US" dirty="0"/>
              <a:t>Modular &amp; Reusable Components</a:t>
            </a:r>
          </a:p>
          <a:p>
            <a:pPr>
              <a:buFont typeface="Wingdings" pitchFamily="2" charset="2"/>
              <a:buChar char="Ø"/>
            </a:pPr>
            <a:r>
              <a:rPr lang="en-US" dirty="0"/>
              <a:t>Multi-Type 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2769" y="357352"/>
            <a:ext cx="8596668" cy="1320800"/>
          </a:xfrm>
        </p:spPr>
        <p:txBody>
          <a:bodyPr/>
          <a:lstStyle/>
          <a:p>
            <a:r>
              <a:rPr lang="en-US" dirty="0"/>
              <a:t>     ADVANTAGES</a:t>
            </a:r>
          </a:p>
        </p:txBody>
      </p:sp>
      <p:sp>
        <p:nvSpPr>
          <p:cNvPr id="3" name="Content Placeholder 2"/>
          <p:cNvSpPr>
            <a:spLocks noGrp="1"/>
          </p:cNvSpPr>
          <p:nvPr>
            <p:ph idx="1"/>
          </p:nvPr>
        </p:nvSpPr>
        <p:spPr>
          <a:xfrm>
            <a:off x="1570714" y="1456396"/>
            <a:ext cx="8596668" cy="3880773"/>
          </a:xfrm>
        </p:spPr>
        <p:txBody>
          <a:bodyPr>
            <a:normAutofit fontScale="92500" lnSpcReduction="20000"/>
          </a:bodyPr>
          <a:lstStyle/>
          <a:p>
            <a:pPr>
              <a:buNone/>
            </a:pPr>
            <a:endParaRPr lang="en-US" dirty="0"/>
          </a:p>
          <a:p>
            <a:pPr marL="0" indent="0">
              <a:buNone/>
            </a:pPr>
            <a:r>
              <a:rPr lang="en-US" sz="1900" dirty="0">
                <a:latin typeface="Times New Roman" pitchFamily="18" charset="0"/>
                <a:cs typeface="Times New Roman" pitchFamily="18" charset="0"/>
              </a:rPr>
              <a:t>1. Real-Time User Feedback  </a:t>
            </a:r>
          </a:p>
          <a:p>
            <a:pPr marL="0" indent="0">
              <a:buNone/>
            </a:pPr>
            <a:r>
              <a:rPr lang="en-US" sz="1900" dirty="0">
                <a:latin typeface="Times New Roman" pitchFamily="18" charset="0"/>
                <a:cs typeface="Times New Roman" pitchFamily="18" charset="0"/>
              </a:rPr>
              <a:t>2. Enhanced Data Integrity  </a:t>
            </a:r>
          </a:p>
          <a:p>
            <a:pPr marL="0" indent="0">
              <a:buNone/>
            </a:pPr>
            <a:r>
              <a:rPr lang="en-US" sz="1900" dirty="0">
                <a:latin typeface="Times New Roman" pitchFamily="18" charset="0"/>
                <a:cs typeface="Times New Roman" pitchFamily="18" charset="0"/>
              </a:rPr>
              <a:t>3. Modular &amp; Reusable Components  </a:t>
            </a:r>
          </a:p>
          <a:p>
            <a:pPr marL="0" indent="0">
              <a:buNone/>
            </a:pPr>
            <a:r>
              <a:rPr lang="en-US" sz="1900" dirty="0">
                <a:latin typeface="Times New Roman" pitchFamily="18" charset="0"/>
                <a:cs typeface="Times New Roman" pitchFamily="18" charset="0"/>
              </a:rPr>
              <a:t>4. Time-Efficient Development </a:t>
            </a:r>
            <a:endParaRPr lang="en-GB" sz="19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5. Improved Accessibility  </a:t>
            </a:r>
          </a:p>
          <a:p>
            <a:pPr marL="0" indent="0">
              <a:buNone/>
            </a:pPr>
            <a:r>
              <a:rPr lang="en-US" sz="1900" dirty="0">
                <a:latin typeface="Times New Roman" pitchFamily="18" charset="0"/>
                <a:cs typeface="Times New Roman" pitchFamily="18" charset="0"/>
              </a:rPr>
              <a:t>6. Scalable &amp; Customizable  </a:t>
            </a:r>
          </a:p>
          <a:p>
            <a:pPr marL="0" indent="0">
              <a:buNone/>
            </a:pPr>
            <a:r>
              <a:rPr lang="en-US" sz="1900" dirty="0">
                <a:latin typeface="Times New Roman" pitchFamily="18" charset="0"/>
                <a:cs typeface="Times New Roman" pitchFamily="18" charset="0"/>
              </a:rPr>
              <a:t>7. Reduced Testing Complexity  </a:t>
            </a:r>
          </a:p>
          <a:p>
            <a:pPr marL="0" indent="0">
              <a:buNone/>
            </a:pPr>
            <a:r>
              <a:rPr lang="en-US" sz="1900" dirty="0">
                <a:latin typeface="Times New Roman" pitchFamily="18" charset="0"/>
                <a:cs typeface="Times New Roman" pitchFamily="18" charset="0"/>
              </a:rPr>
              <a:t>8. Responsive &amp; Interactive UI  </a:t>
            </a:r>
          </a:p>
          <a:p>
            <a:pPr marL="0" indent="0">
              <a:buNone/>
            </a:pPr>
            <a:r>
              <a:rPr lang="en-US" sz="1900" dirty="0">
                <a:latin typeface="Times New Roman" pitchFamily="18" charset="0"/>
                <a:cs typeface="Times New Roman" pitchFamily="18" charset="0"/>
              </a:rPr>
              <a:t>9. Error Prevention &amp; Faster Resolution  </a:t>
            </a:r>
          </a:p>
          <a:p>
            <a:pPr marL="0" indent="0">
              <a:buNone/>
            </a:pPr>
            <a:r>
              <a:rPr lang="en-US" sz="1900" dirty="0">
                <a:latin typeface="Times New Roman" pitchFamily="18" charset="0"/>
                <a:cs typeface="Times New Roman" pitchFamily="18" charset="0"/>
              </a:rPr>
              <a:t>10. Cross-Screen Consistency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5A35-66F3-F7B4-5BCA-52F65F641DF4}"/>
              </a:ext>
            </a:extLst>
          </p:cNvPr>
          <p:cNvSpPr>
            <a:spLocks noGrp="1"/>
          </p:cNvSpPr>
          <p:nvPr>
            <p:ph type="title"/>
          </p:nvPr>
        </p:nvSpPr>
        <p:spPr/>
        <p:txBody>
          <a:bodyPr/>
          <a:lstStyle/>
          <a:p>
            <a:pPr algn="ctr"/>
            <a:r>
              <a:rPr lang="en-IN" b="1" dirty="0"/>
              <a:t>SOFTWARE AND HARDWARE REQUIREMENTS</a:t>
            </a:r>
          </a:p>
        </p:txBody>
      </p:sp>
      <p:sp>
        <p:nvSpPr>
          <p:cNvPr id="4" name="TextBox 3">
            <a:extLst>
              <a:ext uri="{FF2B5EF4-FFF2-40B4-BE49-F238E27FC236}">
                <a16:creationId xmlns:a16="http://schemas.microsoft.com/office/drawing/2014/main" id="{8819A5EB-042B-8D06-5302-85FB2F9F47B8}"/>
              </a:ext>
            </a:extLst>
          </p:cNvPr>
          <p:cNvSpPr txBox="1"/>
          <p:nvPr/>
        </p:nvSpPr>
        <p:spPr>
          <a:xfrm>
            <a:off x="579120" y="2458720"/>
            <a:ext cx="5516880" cy="3554819"/>
          </a:xfrm>
          <a:prstGeom prst="rect">
            <a:avLst/>
          </a:prstGeom>
          <a:noFill/>
        </p:spPr>
        <p:txBody>
          <a:bodyPr wrap="square" rtlCol="0">
            <a:spAutoFit/>
          </a:bodyPr>
          <a:lstStyle/>
          <a:p>
            <a:r>
              <a:rPr lang="en-IN" b="1" dirty="0"/>
              <a:t>HARDWARE REQUIREMENTS:</a:t>
            </a:r>
          </a:p>
          <a:p>
            <a:pPr>
              <a:buFont typeface="Arial" pitchFamily="34" charset="0"/>
              <a:buChar char="•"/>
            </a:pPr>
            <a:endParaRPr lang="en-IN" dirty="0"/>
          </a:p>
          <a:p>
            <a:pPr lvl="0">
              <a:lnSpc>
                <a:spcPct val="150000"/>
              </a:lnSpc>
            </a:pPr>
            <a:r>
              <a:rPr lang="en-US" dirty="0">
                <a:latin typeface="Times New Roman" pitchFamily="18" charset="0"/>
                <a:cs typeface="Times New Roman" pitchFamily="18" charset="0"/>
              </a:rPr>
              <a:t>1.Computer or Laptop with sufficient processing</a:t>
            </a:r>
          </a:p>
          <a:p>
            <a:pPr lvl="0">
              <a:lnSpc>
                <a:spcPct val="150000"/>
              </a:lnSpc>
            </a:pPr>
            <a:r>
              <a:rPr lang="en-US" dirty="0">
                <a:latin typeface="Times New Roman" pitchFamily="18" charset="0"/>
                <a:cs typeface="Times New Roman" pitchFamily="18" charset="0"/>
              </a:rPr>
              <a:t>2.powerMinimum 8GB RAM </a:t>
            </a:r>
          </a:p>
          <a:p>
            <a:pPr lvl="0">
              <a:lnSpc>
                <a:spcPct val="150000"/>
              </a:lnSpc>
            </a:pPr>
            <a:r>
              <a:rPr lang="en-US" dirty="0">
                <a:latin typeface="Times New Roman" pitchFamily="18" charset="0"/>
                <a:cs typeface="Times New Roman" pitchFamily="18" charset="0"/>
              </a:rPr>
              <a:t>3.At least 256GB Storage</a:t>
            </a:r>
          </a:p>
          <a:p>
            <a:pPr lvl="0">
              <a:lnSpc>
                <a:spcPct val="150000"/>
              </a:lnSpc>
            </a:pPr>
            <a:r>
              <a:rPr lang="en-US" dirty="0">
                <a:latin typeface="Times New Roman" pitchFamily="18" charset="0"/>
                <a:cs typeface="Times New Roman" pitchFamily="18" charset="0"/>
              </a:rPr>
              <a:t>4.Android-compatible device or Emulator</a:t>
            </a:r>
          </a:p>
          <a:p>
            <a:pPr lvl="0">
              <a:lnSpc>
                <a:spcPct val="150000"/>
              </a:lnSpc>
            </a:pPr>
            <a:r>
              <a:rPr lang="en-US" dirty="0">
                <a:latin typeface="Times New Roman" pitchFamily="18" charset="0"/>
                <a:cs typeface="Times New Roman" pitchFamily="18" charset="0"/>
              </a:rPr>
              <a:t>5.Stable Internet Connection</a:t>
            </a:r>
          </a:p>
          <a:p>
            <a:pPr marL="342900" indent="-342900">
              <a:lnSpc>
                <a:spcPct val="200000"/>
              </a:lnSpc>
              <a:buFont typeface="Arial" pitchFamily="34" charset="0"/>
              <a:buChar char="•"/>
            </a:pPr>
            <a:endParaRPr lang="en-IN" dirty="0"/>
          </a:p>
          <a:p>
            <a:pPr marL="342900" indent="-342900">
              <a:buFont typeface="Arial" pitchFamily="34" charset="0"/>
              <a:buChar char="•"/>
            </a:pPr>
            <a:endParaRPr lang="en-IN" dirty="0"/>
          </a:p>
        </p:txBody>
      </p:sp>
      <p:sp>
        <p:nvSpPr>
          <p:cNvPr id="5" name="TextBox 4">
            <a:extLst>
              <a:ext uri="{FF2B5EF4-FFF2-40B4-BE49-F238E27FC236}">
                <a16:creationId xmlns:a16="http://schemas.microsoft.com/office/drawing/2014/main" id="{A1A14C08-98D3-B0F6-616B-229F50230E8D}"/>
              </a:ext>
            </a:extLst>
          </p:cNvPr>
          <p:cNvSpPr txBox="1"/>
          <p:nvPr/>
        </p:nvSpPr>
        <p:spPr>
          <a:xfrm>
            <a:off x="5425440" y="2458720"/>
            <a:ext cx="5232400" cy="3693319"/>
          </a:xfrm>
          <a:prstGeom prst="rect">
            <a:avLst/>
          </a:prstGeom>
          <a:noFill/>
        </p:spPr>
        <p:txBody>
          <a:bodyPr wrap="square" rtlCol="0">
            <a:spAutoFit/>
          </a:bodyPr>
          <a:lstStyle/>
          <a:p>
            <a:r>
              <a:rPr lang="en-IN" b="1" dirty="0"/>
              <a:t>SOFTWARE REQUIREMENTS:</a:t>
            </a:r>
          </a:p>
          <a:p>
            <a:endParaRPr lang="en-IN" dirty="0"/>
          </a:p>
          <a:p>
            <a:pPr>
              <a:lnSpc>
                <a:spcPct val="150000"/>
              </a:lnSpc>
            </a:pPr>
            <a:r>
              <a:rPr lang="en-US" dirty="0">
                <a:latin typeface="Times New Roman" pitchFamily="18" charset="0"/>
                <a:cs typeface="Times New Roman" pitchFamily="18" charset="0"/>
              </a:rPr>
              <a:t>1.Android Studio (Latest Version)</a:t>
            </a:r>
          </a:p>
          <a:p>
            <a:pPr>
              <a:lnSpc>
                <a:spcPct val="150000"/>
              </a:lnSpc>
            </a:pPr>
            <a:r>
              <a:rPr lang="en-US" dirty="0">
                <a:latin typeface="Times New Roman" pitchFamily="18" charset="0"/>
                <a:cs typeface="Times New Roman" pitchFamily="18" charset="0"/>
              </a:rPr>
              <a:t>2.Java Development Kit (JDK) 8 or higher</a:t>
            </a:r>
          </a:p>
          <a:p>
            <a:pPr>
              <a:lnSpc>
                <a:spcPct val="150000"/>
              </a:lnSpc>
            </a:pPr>
            <a:r>
              <a:rPr lang="en-US" dirty="0">
                <a:latin typeface="Times New Roman" pitchFamily="18" charset="0"/>
                <a:cs typeface="Times New Roman" pitchFamily="18" charset="0"/>
              </a:rPr>
              <a:t>3.Android SDK Platform Tools</a:t>
            </a:r>
          </a:p>
          <a:p>
            <a:pPr>
              <a:lnSpc>
                <a:spcPct val="150000"/>
              </a:lnSpc>
            </a:pPr>
            <a:r>
              <a:rPr lang="en-US" dirty="0">
                <a:latin typeface="Times New Roman" pitchFamily="18" charset="0"/>
                <a:cs typeface="Times New Roman" pitchFamily="18" charset="0"/>
              </a:rPr>
              <a:t>4.Jetpack Compose-compatible </a:t>
            </a:r>
            <a:r>
              <a:rPr lang="en-US" dirty="0" err="1">
                <a:latin typeface="Times New Roman" pitchFamily="18" charset="0"/>
                <a:cs typeface="Times New Roman" pitchFamily="18" charset="0"/>
              </a:rPr>
              <a:t>Kotlin</a:t>
            </a:r>
            <a:r>
              <a:rPr lang="en-US" dirty="0">
                <a:latin typeface="Times New Roman" pitchFamily="18" charset="0"/>
                <a:cs typeface="Times New Roman" pitchFamily="18" charset="0"/>
              </a:rPr>
              <a:t> version</a:t>
            </a:r>
          </a:p>
          <a:p>
            <a:pPr>
              <a:lnSpc>
                <a:spcPct val="150000"/>
              </a:lnSpc>
            </a:pPr>
            <a:r>
              <a:rPr lang="en-US" dirty="0">
                <a:latin typeface="Times New Roman" pitchFamily="18" charset="0"/>
                <a:cs typeface="Times New Roman" pitchFamily="18" charset="0"/>
              </a:rPr>
              <a:t>5.Emulator or Physical Device for Testing</a:t>
            </a:r>
          </a:p>
          <a:p>
            <a:pPr>
              <a:lnSpc>
                <a:spcPct val="150000"/>
              </a:lnSpc>
            </a:pPr>
            <a:endParaRPr lang="en-US" dirty="0"/>
          </a:p>
          <a:p>
            <a:pPr marL="342900" indent="-342900">
              <a:buFont typeface="+mj-lt"/>
              <a:buAutoNum type="arabicPeriod"/>
            </a:pPr>
            <a:endParaRPr lang="en-IN" sz="1800" spc="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6683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FA1D-1A67-9DEB-B19D-39D0191E3AE6}"/>
              </a:ext>
            </a:extLst>
          </p:cNvPr>
          <p:cNvSpPr>
            <a:spLocks noGrp="1"/>
          </p:cNvSpPr>
          <p:nvPr>
            <p:ph type="title"/>
          </p:nvPr>
        </p:nvSpPr>
        <p:spPr>
          <a:xfrm>
            <a:off x="764883" y="851661"/>
            <a:ext cx="8596668" cy="1320800"/>
          </a:xfrm>
        </p:spPr>
        <p:txBody>
          <a:bodyPr/>
          <a:lstStyle/>
          <a:p>
            <a:pPr algn="ctr"/>
            <a:r>
              <a:rPr lang="en-IN" b="1" dirty="0"/>
              <a:t>IMPLEMENTATION AND MODULES</a:t>
            </a:r>
          </a:p>
        </p:txBody>
      </p:sp>
      <p:sp>
        <p:nvSpPr>
          <p:cNvPr id="8" name="Rectangle 2">
            <a:extLst>
              <a:ext uri="{FF2B5EF4-FFF2-40B4-BE49-F238E27FC236}">
                <a16:creationId xmlns:a16="http://schemas.microsoft.com/office/drawing/2014/main" id="{4E06394C-937F-B248-07F7-0D2F2E83E7B6}"/>
              </a:ext>
            </a:extLst>
          </p:cNvPr>
          <p:cNvSpPr>
            <a:spLocks noChangeArrowheads="1"/>
          </p:cNvSpPr>
          <p:nvPr/>
        </p:nvSpPr>
        <p:spPr bwMode="auto">
          <a:xfrm>
            <a:off x="581623" y="1776249"/>
            <a:ext cx="731451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200000"/>
              </a:lnSpc>
              <a:spcBef>
                <a:spcPct val="0"/>
              </a:spcBef>
              <a:spcAft>
                <a:spcPct val="0"/>
              </a:spcAft>
            </a:pPr>
            <a:r>
              <a:rPr lang="en-US" altLang="en-US" b="1" dirty="0">
                <a:latin typeface="Arial" panose="020B0604020202020204" pitchFamily="34" charset="0"/>
              </a:rPr>
              <a:t>IMPLEMENTATION STEPS</a:t>
            </a:r>
          </a:p>
          <a:p>
            <a:pPr>
              <a:lnSpc>
                <a:spcPct val="150000"/>
              </a:lnSpc>
            </a:pPr>
            <a:r>
              <a:rPr lang="en-US" dirty="0">
                <a:latin typeface="Times New Roman" pitchFamily="18" charset="0"/>
                <a:cs typeface="Times New Roman" pitchFamily="18" charset="0"/>
              </a:rPr>
              <a:t>1.Set up a new Android project with</a:t>
            </a:r>
          </a:p>
          <a:p>
            <a:pPr>
              <a:lnSpc>
                <a:spcPct val="150000"/>
              </a:lnSpc>
            </a:pPr>
            <a:r>
              <a:rPr lang="en-US" dirty="0">
                <a:latin typeface="Times New Roman" pitchFamily="18" charset="0"/>
                <a:cs typeface="Times New Roman" pitchFamily="18" charset="0"/>
              </a:rPr>
              <a:t>    Jetpack Compose support.</a:t>
            </a:r>
          </a:p>
          <a:p>
            <a:pPr>
              <a:lnSpc>
                <a:spcPct val="150000"/>
              </a:lnSpc>
            </a:pPr>
            <a:r>
              <a:rPr lang="en-US" dirty="0">
                <a:latin typeface="Times New Roman" pitchFamily="18" charset="0"/>
                <a:cs typeface="Times New Roman" pitchFamily="18" charset="0"/>
              </a:rPr>
              <a:t>2.Configure necessary dependencies </a:t>
            </a:r>
          </a:p>
          <a:p>
            <a:pPr>
              <a:lnSpc>
                <a:spcPct val="150000"/>
              </a:lnSpc>
            </a:pPr>
            <a:r>
              <a:rPr lang="en-US" dirty="0">
                <a:latin typeface="Times New Roman" pitchFamily="18" charset="0"/>
                <a:cs typeface="Times New Roman" pitchFamily="18" charset="0"/>
              </a:rPr>
              <a:t>    for Compose and validation logic.</a:t>
            </a:r>
          </a:p>
          <a:p>
            <a:pPr>
              <a:lnSpc>
                <a:spcPct val="150000"/>
              </a:lnSpc>
            </a:pPr>
            <a:r>
              <a:rPr lang="en-US" dirty="0">
                <a:latin typeface="Times New Roman" pitchFamily="18" charset="0"/>
                <a:cs typeface="Times New Roman" pitchFamily="18" charset="0"/>
              </a:rPr>
              <a:t>3.Create UI components with </a:t>
            </a:r>
            <a:r>
              <a:rPr lang="en-US" dirty="0" err="1">
                <a:latin typeface="Times New Roman" pitchFamily="18" charset="0"/>
                <a:cs typeface="Times New Roman" pitchFamily="18" charset="0"/>
              </a:rPr>
              <a:t>TextField</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    for capturing user input.</a:t>
            </a:r>
          </a:p>
          <a:p>
            <a:pPr>
              <a:lnSpc>
                <a:spcPct val="150000"/>
              </a:lnSpc>
            </a:pPr>
            <a:r>
              <a:rPr lang="en-US" dirty="0">
                <a:latin typeface="Times New Roman" pitchFamily="18" charset="0"/>
                <a:cs typeface="Times New Roman" pitchFamily="18" charset="0"/>
              </a:rPr>
              <a:t>4.Implement state management using </a:t>
            </a:r>
            <a:r>
              <a:rPr lang="en-US" dirty="0" err="1">
                <a:latin typeface="Times New Roman" pitchFamily="18" charset="0"/>
                <a:cs typeface="Times New Roman" pitchFamily="18" charset="0"/>
              </a:rPr>
              <a:t>MutableState</a:t>
            </a:r>
            <a:r>
              <a:rPr lang="en-US" dirty="0">
                <a:latin typeface="Times New Roman" pitchFamily="18" charset="0"/>
                <a:cs typeface="Times New Roman" pitchFamily="18" charset="0"/>
              </a:rPr>
              <a:t>.</a:t>
            </a:r>
          </a:p>
          <a:p>
            <a:pPr>
              <a:lnSpc>
                <a:spcPct val="150000"/>
              </a:lnSpc>
            </a:pPr>
            <a:r>
              <a:rPr lang="en-US" dirty="0">
                <a:latin typeface="Times New Roman" pitchFamily="18" charset="0"/>
                <a:cs typeface="Times New Roman" pitchFamily="18" charset="0"/>
              </a:rPr>
              <a:t>5.Define validation logic for email, password,</a:t>
            </a:r>
          </a:p>
          <a:p>
            <a:pPr>
              <a:lnSpc>
                <a:spcPct val="150000"/>
              </a:lnSpc>
            </a:pPr>
            <a:r>
              <a:rPr lang="en-US" dirty="0">
                <a:latin typeface="Times New Roman" pitchFamily="18" charset="0"/>
                <a:cs typeface="Times New Roman" pitchFamily="18" charset="0"/>
              </a:rPr>
              <a:t>    phone numbers, etc.</a:t>
            </a:r>
          </a:p>
          <a:p>
            <a:pPr>
              <a:lnSpc>
                <a:spcPct val="150000"/>
              </a:lnSpc>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0" defTabSz="914400" eaLnBrk="0" fontAlgn="base" hangingPunct="0">
              <a:lnSpc>
                <a:spcPct val="200000"/>
              </a:lnSpc>
              <a:spcBef>
                <a:spcPct val="0"/>
              </a:spcBef>
              <a:spcAft>
                <a:spcPct val="0"/>
              </a:spcAft>
              <a:buFontTx/>
              <a:buAutoNum type="arabicPeriod"/>
            </a:pPr>
            <a:endParaRPr lang="en-US" altLang="en-US" dirty="0">
              <a:latin typeface="Arial" panose="020B0604020202020204" pitchFamily="34" charset="0"/>
            </a:endParaRPr>
          </a:p>
        </p:txBody>
      </p:sp>
      <p:sp>
        <p:nvSpPr>
          <p:cNvPr id="9" name="TextBox 8">
            <a:extLst>
              <a:ext uri="{FF2B5EF4-FFF2-40B4-BE49-F238E27FC236}">
                <a16:creationId xmlns:a16="http://schemas.microsoft.com/office/drawing/2014/main" id="{923F6419-59F9-5892-373A-26034F41185C}"/>
              </a:ext>
            </a:extLst>
          </p:cNvPr>
          <p:cNvSpPr txBox="1"/>
          <p:nvPr/>
        </p:nvSpPr>
        <p:spPr>
          <a:xfrm>
            <a:off x="6789682" y="1968753"/>
            <a:ext cx="5194570" cy="3693319"/>
          </a:xfrm>
          <a:prstGeom prst="rect">
            <a:avLst/>
          </a:prstGeom>
          <a:noFill/>
        </p:spPr>
        <p:txBody>
          <a:bodyPr wrap="square" rtlCol="0">
            <a:spAutoFit/>
          </a:bodyPr>
          <a:lstStyle/>
          <a:p>
            <a:r>
              <a:rPr lang="en-IN" b="1" dirty="0"/>
              <a:t>MODULES</a:t>
            </a:r>
          </a:p>
          <a:p>
            <a:endParaRPr lang="en-IN" b="1"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1. UI Module  </a:t>
            </a:r>
          </a:p>
          <a:p>
            <a:pPr>
              <a:lnSpc>
                <a:spcPct val="150000"/>
              </a:lnSpc>
            </a:pPr>
            <a:r>
              <a:rPr lang="en-IN" dirty="0">
                <a:latin typeface="Times New Roman" pitchFamily="18" charset="0"/>
                <a:cs typeface="Times New Roman" pitchFamily="18" charset="0"/>
              </a:rPr>
              <a:t>2. Validation Module  </a:t>
            </a:r>
          </a:p>
          <a:p>
            <a:pPr>
              <a:lnSpc>
                <a:spcPct val="150000"/>
              </a:lnSpc>
            </a:pPr>
            <a:r>
              <a:rPr lang="en-IN" dirty="0">
                <a:latin typeface="Times New Roman" pitchFamily="18" charset="0"/>
                <a:cs typeface="Times New Roman" pitchFamily="18" charset="0"/>
              </a:rPr>
              <a:t>3. State Management Module  </a:t>
            </a:r>
          </a:p>
          <a:p>
            <a:pPr>
              <a:lnSpc>
                <a:spcPct val="150000"/>
              </a:lnSpc>
            </a:pPr>
            <a:r>
              <a:rPr lang="en-IN" dirty="0">
                <a:latin typeface="Times New Roman" pitchFamily="18" charset="0"/>
                <a:cs typeface="Times New Roman" pitchFamily="18" charset="0"/>
              </a:rPr>
              <a:t>4. Testing Module  </a:t>
            </a:r>
          </a:p>
          <a:p>
            <a:pPr>
              <a:lnSpc>
                <a:spcPct val="150000"/>
              </a:lnSpc>
            </a:pPr>
            <a:r>
              <a:rPr lang="en-IN" dirty="0">
                <a:latin typeface="Times New Roman" pitchFamily="18" charset="0"/>
                <a:cs typeface="Times New Roman" pitchFamily="18" charset="0"/>
              </a:rPr>
              <a:t>5. Accessibility Module  </a:t>
            </a:r>
          </a:p>
          <a:p>
            <a:pPr>
              <a:lnSpc>
                <a:spcPct val="150000"/>
              </a:lnSpc>
            </a:pPr>
            <a:r>
              <a:rPr lang="en-IN" dirty="0">
                <a:latin typeface="Times New Roman" pitchFamily="18" charset="0"/>
                <a:cs typeface="Times New Roman" pitchFamily="18" charset="0"/>
              </a:rPr>
              <a:t>6. Reusable Components Module </a:t>
            </a:r>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51408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a:latin typeface="Times New Roman" panose="02020603050405020304" pitchFamily="18" charset="0"/>
                <a:cs typeface="Times New Roman" panose="02020603050405020304" pitchFamily="18" charset="0"/>
              </a:rPr>
              <a:t>Main Activity:</a:t>
            </a:r>
            <a:endParaRPr lang="en-US" sz="2400"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5"/>
            <a:ext cx="8966200" cy="5909310"/>
          </a:xfrm>
          <a:prstGeom prst="rect">
            <a:avLst/>
          </a:prstGeom>
          <a:noFill/>
        </p:spPr>
        <p:txBody>
          <a:bodyPr wrap="square">
            <a:spAutoFit/>
          </a:bodyPr>
          <a:lstStyle/>
          <a:p>
            <a:r>
              <a:rPr lang="en-US" dirty="0"/>
              <a:t>package </a:t>
            </a:r>
            <a:r>
              <a:rPr lang="en-US" dirty="0" err="1"/>
              <a:t>com.example.surveyapplication</a:t>
            </a:r>
            <a:endParaRPr lang="en-US" dirty="0"/>
          </a:p>
          <a:p>
            <a:r>
              <a:rPr lang="en-US" dirty="0"/>
              <a:t>import </a:t>
            </a:r>
            <a:r>
              <a:rPr lang="en-US" dirty="0" err="1"/>
              <a:t>android.content.Context</a:t>
            </a:r>
            <a:endParaRPr lang="en-US" dirty="0"/>
          </a:p>
          <a:p>
            <a:r>
              <a:rPr lang="en-US" dirty="0"/>
              <a:t>import </a:t>
            </a:r>
            <a:r>
              <a:rPr lang="en-US" dirty="0" err="1"/>
              <a:t>android.content.Intent</a:t>
            </a:r>
            <a:endParaRPr lang="en-US" dirty="0"/>
          </a:p>
          <a:p>
            <a:r>
              <a:rPr lang="en-US" dirty="0"/>
              <a:t>import </a:t>
            </a:r>
            <a:r>
              <a:rPr lang="en-US" dirty="0" err="1"/>
              <a:t>android.os.Bundle</a:t>
            </a:r>
            <a:endParaRPr lang="en-US" dirty="0"/>
          </a:p>
          <a:p>
            <a:r>
              <a:rPr lang="en-US" dirty="0"/>
              <a:t>import </a:t>
            </a:r>
            <a:r>
              <a:rPr lang="en-US" dirty="0" err="1"/>
              <a:t>androidx.activity.ComponentActivity</a:t>
            </a:r>
            <a:endParaRPr lang="en-US" dirty="0"/>
          </a:p>
          <a:p>
            <a:r>
              <a:rPr lang="en-US" dirty="0"/>
              <a:t>import </a:t>
            </a:r>
            <a:r>
              <a:rPr lang="en-US" dirty="0" err="1"/>
              <a:t>androidx.activity.compose.setContent</a:t>
            </a:r>
            <a:endParaRPr lang="en-US" dirty="0"/>
          </a:p>
          <a:p>
            <a:r>
              <a:rPr lang="en-US" dirty="0"/>
              <a:t>import </a:t>
            </a:r>
            <a:r>
              <a:rPr lang="en-US" dirty="0" err="1"/>
              <a:t>androidx.compose.foundation.Image</a:t>
            </a:r>
            <a:endParaRPr lang="en-US" dirty="0"/>
          </a:p>
          <a:p>
            <a:r>
              <a:rPr lang="en-US" dirty="0"/>
              <a:t>import </a:t>
            </a:r>
            <a:r>
              <a:rPr lang="en-US" dirty="0" err="1"/>
              <a:t>androidx.compose.foundation.layout</a:t>
            </a:r>
            <a:r>
              <a:rPr lang="en-US" dirty="0"/>
              <a:t>.*</a:t>
            </a:r>
          </a:p>
          <a:p>
            <a:r>
              <a:rPr lang="en-US" dirty="0"/>
              <a:t>import </a:t>
            </a:r>
            <a:r>
              <a:rPr lang="en-US" dirty="0" err="1"/>
              <a:t>androidx.compose.material</a:t>
            </a:r>
            <a:r>
              <a:rPr lang="en-US" dirty="0"/>
              <a:t>.*</a:t>
            </a:r>
          </a:p>
          <a:p>
            <a:r>
              <a:rPr lang="en-US" dirty="0"/>
              <a:t>import </a:t>
            </a:r>
            <a:r>
              <a:rPr lang="en-US" dirty="0" err="1"/>
              <a:t>androidx.compose.runtime</a:t>
            </a:r>
            <a:r>
              <a:rPr lang="en-US" dirty="0"/>
              <a:t>.*</a:t>
            </a:r>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androidx.compose.ui.layout.ContentScale</a:t>
            </a:r>
            <a:endParaRPr lang="en-US" dirty="0"/>
          </a:p>
          <a:p>
            <a:r>
              <a:rPr lang="en-US" dirty="0"/>
              <a:t>import </a:t>
            </a:r>
            <a:r>
              <a:rPr lang="en-US" dirty="0" err="1"/>
              <a:t>androidx.compose.ui.res.painterResource</a:t>
            </a:r>
            <a:endParaRPr lang="en-US" dirty="0"/>
          </a:p>
          <a:p>
            <a:r>
              <a:rPr lang="en-US" dirty="0"/>
              <a:t>import </a:t>
            </a:r>
            <a:r>
              <a:rPr lang="en-US" dirty="0" err="1"/>
              <a:t>androidx.compose.ui.text.style.TextAlign</a:t>
            </a:r>
            <a:endParaRPr lang="en-US" dirty="0"/>
          </a:p>
          <a:p>
            <a:r>
              <a:rPr lang="en-US" dirty="0"/>
              <a:t>import </a:t>
            </a:r>
            <a:r>
              <a:rPr lang="en-US" dirty="0" err="1"/>
              <a:t>androidx.compose.ui.tooling.preview.Preview</a:t>
            </a:r>
            <a:endParaRPr lang="en-US" dirty="0"/>
          </a:p>
          <a:p>
            <a:r>
              <a:rPr lang="en-US" dirty="0"/>
              <a:t>import </a:t>
            </a:r>
            <a:r>
              <a:rPr lang="en-US" dirty="0" err="1"/>
              <a:t>androidx.compose.ui.unit.dp</a:t>
            </a:r>
            <a:endParaRPr lang="en-US" dirty="0"/>
          </a:p>
          <a:p>
            <a:r>
              <a:rPr lang="en-US" dirty="0"/>
              <a:t>import </a:t>
            </a:r>
            <a:r>
              <a:rPr lang="en-US" dirty="0" err="1"/>
              <a:t>androidx.compose.ui.unit.sp</a:t>
            </a:r>
            <a:endParaRPr lang="en-US" dirty="0"/>
          </a:p>
          <a:p>
            <a:r>
              <a:rPr lang="en-US" dirty="0"/>
              <a:t>import </a:t>
            </a:r>
            <a:r>
              <a:rPr lang="en-US" dirty="0" err="1"/>
              <a:t>com.example.surveyapplication.ui.theme.SurveyApplicationTheme</a:t>
            </a:r>
            <a:endParaRPr lang="en-US" dirty="0"/>
          </a:p>
          <a:p>
            <a:endParaRPr lang="en-US" dirty="0"/>
          </a:p>
        </p:txBody>
      </p:sp>
    </p:spTree>
    <p:extLst>
      <p:ext uri="{BB962C8B-B14F-4D97-AF65-F5344CB8AC3E}">
        <p14:creationId xmlns:p14="http://schemas.microsoft.com/office/powerpoint/2010/main" val="281376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396178" y="390294"/>
            <a:ext cx="9004300" cy="6186309"/>
          </a:xfrm>
          <a:prstGeom prst="rect">
            <a:avLst/>
          </a:prstGeom>
          <a:noFill/>
        </p:spPr>
        <p:txBody>
          <a:bodyPr wrap="square">
            <a:spAutoFit/>
          </a:bodyPr>
          <a:lstStyle/>
          <a:p>
            <a:r>
              <a:rPr lang="en-US" dirty="0"/>
              <a:t>class </a:t>
            </a:r>
            <a:r>
              <a:rPr lang="en-US" dirty="0" err="1"/>
              <a:t>MainActivity</a:t>
            </a:r>
            <a:r>
              <a:rPr lang="en-US" dirty="0"/>
              <a:t> : </a:t>
            </a:r>
            <a:r>
              <a:rPr lang="en-US" dirty="0" err="1"/>
              <a:t>ComponentActivity</a:t>
            </a:r>
            <a:r>
              <a:rPr lang="en-US" dirty="0"/>
              <a:t>() {</a:t>
            </a:r>
          </a:p>
          <a:p>
            <a:r>
              <a:rPr lang="en-US" dirty="0"/>
              <a:t>    private </a:t>
            </a:r>
            <a:r>
              <a:rPr lang="en-US" dirty="0" err="1"/>
              <a:t>lateinit</a:t>
            </a:r>
            <a:r>
              <a:rPr lang="en-US" dirty="0"/>
              <a:t> </a:t>
            </a:r>
            <a:r>
              <a:rPr lang="en-US" dirty="0" err="1"/>
              <a:t>var</a:t>
            </a:r>
            <a:r>
              <a:rPr lang="en-US" dirty="0"/>
              <a:t> </a:t>
            </a:r>
            <a:r>
              <a:rPr lang="en-US" dirty="0" err="1"/>
              <a:t>databaseHelper</a:t>
            </a:r>
            <a:r>
              <a:rPr lang="en-US" dirty="0"/>
              <a:t>: </a:t>
            </a:r>
            <a:r>
              <a:rPr lang="en-US" dirty="0" err="1"/>
              <a:t>SurveyDatabaseHelper</a:t>
            </a:r>
            <a:endParaRPr lang="en-US" dirty="0"/>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databaseHelper</a:t>
            </a:r>
            <a:r>
              <a:rPr lang="en-US" dirty="0"/>
              <a:t> = </a:t>
            </a:r>
            <a:r>
              <a:rPr lang="en-US" dirty="0" err="1"/>
              <a:t>SurveyDatabaseHelper</a:t>
            </a:r>
            <a:r>
              <a:rPr lang="en-US" dirty="0"/>
              <a:t>(this)</a:t>
            </a:r>
          </a:p>
          <a:p>
            <a:r>
              <a:rPr lang="en-US" dirty="0"/>
              <a:t>        </a:t>
            </a:r>
            <a:r>
              <a:rPr lang="en-US" dirty="0" err="1"/>
              <a:t>setContent</a:t>
            </a:r>
            <a:r>
              <a:rPr lang="en-US" dirty="0"/>
              <a:t> {</a:t>
            </a:r>
          </a:p>
          <a:p>
            <a:r>
              <a:rPr lang="en-US" dirty="0"/>
              <a:t>            </a:t>
            </a:r>
            <a:r>
              <a:rPr lang="en-US" dirty="0" err="1"/>
              <a:t>FormScreen</a:t>
            </a:r>
            <a:r>
              <a:rPr lang="en-US" dirty="0"/>
              <a:t>(this, </a:t>
            </a:r>
            <a:r>
              <a:rPr lang="en-US" dirty="0" err="1"/>
              <a:t>databaseHelper</a:t>
            </a:r>
            <a:r>
              <a:rPr lang="en-US" dirty="0"/>
              <a:t>)</a:t>
            </a:r>
          </a:p>
          <a:p>
            <a:r>
              <a:rPr lang="en-US" dirty="0"/>
              <a:t>        }</a:t>
            </a:r>
          </a:p>
          <a:p>
            <a:r>
              <a:rPr lang="en-US" dirty="0"/>
              <a:t>    }</a:t>
            </a:r>
          </a:p>
          <a:p>
            <a:r>
              <a:rPr lang="en-US" dirty="0"/>
              <a:t>}</a:t>
            </a:r>
          </a:p>
          <a:p>
            <a:endParaRPr lang="en-US" dirty="0"/>
          </a:p>
          <a:p>
            <a:r>
              <a:rPr lang="en-US" dirty="0"/>
              <a:t>@</a:t>
            </a:r>
            <a:r>
              <a:rPr lang="en-US" dirty="0" err="1"/>
              <a:t>Composable</a:t>
            </a:r>
            <a:endParaRPr lang="en-US" dirty="0"/>
          </a:p>
          <a:p>
            <a:r>
              <a:rPr lang="en-US" dirty="0"/>
              <a:t>fun </a:t>
            </a:r>
            <a:r>
              <a:rPr lang="en-US" dirty="0" err="1"/>
              <a:t>FormScreen</a:t>
            </a:r>
            <a:r>
              <a:rPr lang="en-US" dirty="0"/>
              <a:t>(context: Context, </a:t>
            </a:r>
            <a:r>
              <a:rPr lang="en-US" dirty="0" err="1"/>
              <a:t>databaseHelper</a:t>
            </a:r>
            <a:r>
              <a:rPr lang="en-US" dirty="0"/>
              <a:t>: </a:t>
            </a:r>
            <a:r>
              <a:rPr lang="en-US" dirty="0" err="1"/>
              <a:t>SurveyDatabaseHelper</a:t>
            </a:r>
            <a:r>
              <a:rPr lang="en-US" dirty="0"/>
              <a:t>) {</a:t>
            </a:r>
          </a:p>
          <a:p>
            <a:endParaRPr lang="en-US" dirty="0"/>
          </a:p>
          <a:p>
            <a:r>
              <a:rPr lang="en-US" dirty="0"/>
              <a:t>    Image(</a:t>
            </a:r>
          </a:p>
          <a:p>
            <a:r>
              <a:rPr lang="en-US" dirty="0"/>
              <a:t>        </a:t>
            </a:r>
            <a:r>
              <a:rPr lang="en-US" dirty="0" err="1"/>
              <a:t>painterResource</a:t>
            </a:r>
            <a:r>
              <a:rPr lang="en-US" dirty="0"/>
              <a:t>(id = </a:t>
            </a:r>
            <a:r>
              <a:rPr lang="en-US" dirty="0" err="1"/>
              <a:t>R.drawable.background</a:t>
            </a:r>
            <a:r>
              <a:rPr lang="en-US" dirty="0"/>
              <a:t>), </a:t>
            </a:r>
            <a:r>
              <a:rPr lang="en-US" dirty="0" err="1"/>
              <a:t>contentDescription</a:t>
            </a:r>
            <a:r>
              <a:rPr lang="en-US" dirty="0"/>
              <a:t> = "",</a:t>
            </a:r>
          </a:p>
          <a:p>
            <a:r>
              <a:rPr lang="en-US" dirty="0"/>
              <a:t>        alpha =0.1F,</a:t>
            </a:r>
          </a:p>
          <a:p>
            <a:r>
              <a:rPr lang="en-US" dirty="0"/>
              <a:t>        </a:t>
            </a:r>
            <a:r>
              <a:rPr lang="en-US" dirty="0" err="1"/>
              <a:t>contentScale</a:t>
            </a:r>
            <a:r>
              <a:rPr lang="en-US" dirty="0"/>
              <a:t> = </a:t>
            </a:r>
            <a:r>
              <a:rPr lang="en-US" dirty="0" err="1"/>
              <a:t>ContentScale.FillHeight</a:t>
            </a:r>
            <a:r>
              <a:rPr lang="en-US" dirty="0"/>
              <a:t>,</a:t>
            </a:r>
          </a:p>
          <a:p>
            <a:r>
              <a:rPr lang="en-US" dirty="0"/>
              <a:t>        modifier = </a:t>
            </a:r>
            <a:r>
              <a:rPr lang="en-US" dirty="0" err="1"/>
              <a:t>Modifier.padding</a:t>
            </a:r>
            <a:r>
              <a:rPr lang="en-US" dirty="0"/>
              <a:t>(top = 40.dp)</a:t>
            </a:r>
          </a:p>
          <a:p>
            <a:r>
              <a:rPr lang="en-US" dirty="0"/>
              <a:t>        )</a:t>
            </a:r>
          </a:p>
          <a:p>
            <a:endParaRPr lang="en-US" dirty="0"/>
          </a:p>
          <a:p>
            <a:endParaRPr lang="en-US" dirty="0"/>
          </a:p>
        </p:txBody>
      </p:sp>
    </p:spTree>
    <p:extLst>
      <p:ext uri="{BB962C8B-B14F-4D97-AF65-F5344CB8AC3E}">
        <p14:creationId xmlns:p14="http://schemas.microsoft.com/office/powerpoint/2010/main" val="2143448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277</TotalTime>
  <Words>1222</Words>
  <Application>Microsoft Office PowerPoint</Application>
  <PresentationFormat>Widescreen</PresentationFormat>
  <Paragraphs>204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Compose Input : A demonstration of text            input and validation with android compose</vt:lpstr>
      <vt:lpstr>  ABSTRACT: </vt:lpstr>
      <vt:lpstr>                      INTRODUCTION</vt:lpstr>
      <vt:lpstr>PROBLEM DEFINITION AND SOLUTION</vt:lpstr>
      <vt:lpstr>     ADVANTAGES</vt:lpstr>
      <vt:lpstr>SOFTWARE AND HARDWARE REQUIREMENTS</vt:lpstr>
      <vt:lpstr>IMPLEMENTATION AND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dharishnik209@gmail.com</cp:lastModifiedBy>
  <cp:revision>25</cp:revision>
  <dcterms:created xsi:type="dcterms:W3CDTF">2024-03-18T04:06:37Z</dcterms:created>
  <dcterms:modified xsi:type="dcterms:W3CDTF">2024-12-12T11:10:19Z</dcterms:modified>
</cp:coreProperties>
</file>