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71" r:id="rId5"/>
    <p:sldId id="274" r:id="rId6"/>
    <p:sldId id="273" r:id="rId7"/>
    <p:sldId id="275" r:id="rId8"/>
    <p:sldId id="259" r:id="rId9"/>
    <p:sldId id="260" r:id="rId10"/>
    <p:sldId id="272" r:id="rId11"/>
    <p:sldId id="262" r:id="rId12"/>
    <p:sldId id="269" r:id="rId13"/>
    <p:sldId id="263" r:id="rId14"/>
    <p:sldId id="264" r:id="rId15"/>
    <p:sldId id="265" r:id="rId16"/>
    <p:sldId id="268"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0" d="100"/>
          <a:sy n="110" d="100"/>
        </p:scale>
        <p:origin x="-558" y="-90"/>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BALA%20STUDIO\Downloads\kalaivani.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autoTitleDeleted val="1"/>
    <c:view3D>
      <c:perspective val="30"/>
    </c:view3D>
    <c:plotArea>
      <c:layout>
        <c:manualLayout>
          <c:layoutTarget val="inner"/>
          <c:xMode val="edge"/>
          <c:yMode val="edge"/>
          <c:x val="8.1796379730608548E-2"/>
          <c:y val="9.2072379841408689E-2"/>
          <c:w val="0.69291656724727568"/>
          <c:h val="0.8109933480537157"/>
        </c:manualLayout>
      </c:layout>
      <c:bar3DChart>
        <c:barDir val="col"/>
        <c:grouping val="standard"/>
        <c:ser>
          <c:idx val="3"/>
          <c:order val="0"/>
          <c:tx>
            <c:strRef>
              <c:f>Sheet1!$D$17:$D$27</c:f>
              <c:strCache>
                <c:ptCount val="1"/>
                <c:pt idx="0">
                  <c:v>Total Hours 7Hours 7.50 Hours 8.50Hours 7Hours 7 Hours 7.15Hours 6.30 Hours 8 Hours 8 Hours 8 Hours</c:v>
                </c:pt>
              </c:strCache>
            </c:strRef>
          </c:tx>
          <c:cat>
            <c:multiLvlStrRef>
              <c:f>Sheet1!#REF!</c:f>
            </c:multiLvlStrRef>
          </c:cat>
          <c:val>
            <c:numLit>
              <c:formatCode>General</c:formatCode>
              <c:ptCount val="1"/>
              <c:pt idx="0">
                <c:v>1</c:v>
              </c:pt>
            </c:numLit>
          </c:val>
        </c:ser>
        <c:ser>
          <c:idx val="4"/>
          <c:order val="1"/>
          <c:tx>
            <c:strRef>
              <c:f>Sheet1!$E$17:$E$27</c:f>
              <c:strCache>
                <c:ptCount val="1"/>
                <c:pt idx="0">
                  <c:v>Total of Days 23 20 25 25 22 24 25 25 24 21</c:v>
                </c:pt>
              </c:strCache>
            </c:strRef>
          </c:tx>
          <c:cat>
            <c:multiLvlStrRef>
              <c:f>Sheet1!#REF!</c:f>
            </c:multiLvlStrRef>
          </c:cat>
          <c:val>
            <c:numLit>
              <c:formatCode>General</c:formatCode>
              <c:ptCount val="1"/>
              <c:pt idx="0">
                <c:v>1</c:v>
              </c:pt>
            </c:numLit>
          </c:val>
        </c:ser>
        <c:shape val="box"/>
        <c:axId val="105739776"/>
        <c:axId val="105820544"/>
        <c:axId val="105836992"/>
      </c:bar3DChart>
      <c:catAx>
        <c:axId val="105739776"/>
        <c:scaling>
          <c:orientation val="minMax"/>
        </c:scaling>
        <c:axPos val="b"/>
        <c:numFmt formatCode="General" sourceLinked="1"/>
        <c:tickLblPos val="nextTo"/>
        <c:crossAx val="105820544"/>
        <c:crosses val="autoZero"/>
        <c:auto val="1"/>
        <c:lblAlgn val="ctr"/>
        <c:lblOffset val="100"/>
      </c:catAx>
      <c:valAx>
        <c:axId val="105820544"/>
        <c:scaling>
          <c:orientation val="minMax"/>
        </c:scaling>
        <c:axPos val="l"/>
        <c:majorGridlines/>
        <c:numFmt formatCode="General" sourceLinked="1"/>
        <c:tickLblPos val="nextTo"/>
        <c:crossAx val="105739776"/>
        <c:crosses val="autoZero"/>
        <c:crossBetween val="between"/>
      </c:valAx>
      <c:serAx>
        <c:axId val="105836992"/>
        <c:scaling>
          <c:orientation val="minMax"/>
        </c:scaling>
        <c:axPos val="b"/>
        <c:tickLblPos val="nextTo"/>
        <c:crossAx val="105820544"/>
        <c:crosses val="autoZero"/>
      </c:serAx>
    </c:plotArea>
    <c:legend>
      <c:legendPos val="r"/>
      <c:layout>
        <c:manualLayout>
          <c:xMode val="edge"/>
          <c:yMode val="edge"/>
          <c:x val="0.72004909458260191"/>
          <c:y val="6.027694814010319E-2"/>
          <c:w val="0.24637776393058775"/>
          <c:h val="0.38430877837883026"/>
        </c:manualLayout>
      </c:layout>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066800" y="0"/>
            <a:ext cx="9982200" cy="1493999"/>
          </a:xfrm>
          <a:prstGeom prst="rect">
            <a:avLst/>
          </a:prstGeom>
        </p:spPr>
        <p:txBody>
          <a:bodyPr vert="horz" wrap="square" lIns="0" tIns="16510" rIns="0" bIns="0" rtlCol="0">
            <a:spAutoFit/>
          </a:bodyPr>
          <a:lstStyle/>
          <a:p>
            <a:pPr marL="3213735">
              <a:spcBef>
                <a:spcPts val="130"/>
              </a:spcBef>
            </a:pPr>
            <a:r>
              <a:rPr lang="en-US" b="1" dirty="0" smtClean="0">
                <a:solidFill>
                  <a:srgbClr val="0F0F0F"/>
                </a:solidFill>
                <a:latin typeface="Times New Roman" panose="02020603050405020304" pitchFamily="18" charset="0"/>
                <a:cs typeface="Times New Roman" panose="02020603050405020304" pitchFamily="18" charset="0"/>
              </a:rPr>
              <a:t>Visualizing Employee Attendance Trends with Excel Charts</a:t>
            </a:r>
            <a:r>
              <a:rPr lang="en-US" b="1" i="0" dirty="0" smtClean="0">
                <a:solidFill>
                  <a:srgbClr val="0F0F0F"/>
                </a:solidFill>
                <a:effectLst/>
                <a:latin typeface="Roboto" panose="020F0502020204030204" pitchFamily="2" charset="0"/>
              </a:rPr>
              <a:t/>
            </a:r>
            <a:br>
              <a:rPr lang="en-US" b="1" i="0" dirty="0" smtClean="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762000" y="2895600"/>
            <a:ext cx="9677400" cy="1569660"/>
          </a:xfrm>
          <a:prstGeom prst="rect">
            <a:avLst/>
          </a:prstGeom>
          <a:noFill/>
        </p:spPr>
        <p:txBody>
          <a:bodyPr wrap="square" rtlCol="0">
            <a:spAutoFit/>
          </a:bodyPr>
          <a:lstStyle/>
          <a:p>
            <a:r>
              <a:rPr lang="en-US" sz="2400" dirty="0" smtClean="0"/>
              <a:t>STUDENT NAME : </a:t>
            </a:r>
            <a:r>
              <a:rPr lang="en-US" sz="2400" b="1" dirty="0" smtClean="0"/>
              <a:t>V.KALAI VANI</a:t>
            </a:r>
            <a:endParaRPr lang="en-US" sz="2400" b="1" dirty="0" smtClean="0"/>
          </a:p>
          <a:p>
            <a:r>
              <a:rPr lang="en-US" sz="2400" dirty="0" smtClean="0"/>
              <a:t>REGISTER NO : </a:t>
            </a:r>
            <a:r>
              <a:rPr lang="en-US" sz="2400" b="1" dirty="0" smtClean="0"/>
              <a:t>312200909</a:t>
            </a:r>
            <a:endParaRPr lang="en-US" sz="2400" b="1" dirty="0" smtClean="0"/>
          </a:p>
          <a:p>
            <a:r>
              <a:rPr lang="en-US" sz="2400" dirty="0" smtClean="0"/>
              <a:t>DEPARTMENT : </a:t>
            </a:r>
            <a:r>
              <a:rPr lang="en-US" sz="2400" b="1" dirty="0" smtClean="0"/>
              <a:t>B.com COMPUTER APPLICATION</a:t>
            </a:r>
          </a:p>
          <a:p>
            <a:r>
              <a:rPr lang="en-US" sz="2400" dirty="0" smtClean="0"/>
              <a:t>COLLEGE : </a:t>
            </a:r>
            <a:r>
              <a:rPr lang="en-US" sz="2400" b="1" dirty="0" smtClean="0"/>
              <a:t>PACHAIYAPPA'S COLLEGE FOR WOMEN.KANCHEEPURAM</a:t>
            </a:r>
            <a:endParaRPr lang="en-US"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447800"/>
            <a:ext cx="11353800" cy="762000"/>
          </a:xfrm>
        </p:spPr>
        <p:txBody>
          <a:bodyPr/>
          <a:lstStyle/>
          <a:p>
            <a:pPr marL="342900" indent="-342900"/>
            <a:r>
              <a:rPr lang="en-US" sz="4000" dirty="0" smtClean="0"/>
              <a:t>SETTING UP THE EXCEL ATTENDANCE TRACKER</a:t>
            </a:r>
            <a:endParaRPr lang="en-US" sz="4000" dirty="0" smtClean="0"/>
          </a:p>
        </p:txBody>
      </p:sp>
      <p:sp>
        <p:nvSpPr>
          <p:cNvPr id="3" name="Rectangle 2"/>
          <p:cNvSpPr/>
          <p:nvPr/>
        </p:nvSpPr>
        <p:spPr>
          <a:xfrm>
            <a:off x="533400" y="2590800"/>
            <a:ext cx="10668000" cy="2677656"/>
          </a:xfrm>
          <a:prstGeom prst="rect">
            <a:avLst/>
          </a:prstGeom>
        </p:spPr>
        <p:txBody>
          <a:bodyPr wrap="square">
            <a:spAutoFit/>
          </a:bodyPr>
          <a:lstStyle/>
          <a:p>
            <a:pPr lvl="0"/>
            <a:r>
              <a:rPr lang="en-US" sz="2400" b="1" kern="0" dirty="0" smtClean="0">
                <a:solidFill>
                  <a:prstClr val="black"/>
                </a:solidFill>
                <a:latin typeface="Trebuchet MS"/>
                <a:ea typeface="+mj-ea"/>
              </a:rPr>
              <a:t>Start a new Excel spreadsheet and create columns for each date of the particular month. Create another column for employees to input their names in the left corner. Fill the columns matching weekends and public holidays with some color. Apply data validation. You’ll find that in the drop-down in the Data tab of the taskbar. Data Validation prevents inconsistency in inputs from employees. Use the Home tab to lock the cells beside the others where employees need to enter their data</a:t>
            </a:r>
            <a:endParaRPr lang="en-US" sz="2400" b="1" kern="0" dirty="0">
              <a:solidFill>
                <a:prstClr val="black"/>
              </a:solidFill>
              <a:latin typeface="Trebuchet MS"/>
              <a:ea typeface="+mj-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4602420"/>
            <a:ext cx="1871932" cy="2255580"/>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11024235" cy="1121461"/>
          </a:xfrm>
          <a:prstGeom prst="rect">
            <a:avLst/>
          </a:prstGeom>
        </p:spPr>
        <p:txBody>
          <a:bodyPr vert="horz" wrap="square" lIns="0" tIns="13335" rIns="0" bIns="0" rtlCol="0">
            <a:spAutoFit/>
          </a:bodyPr>
          <a:lstStyle/>
          <a:p>
            <a:pPr marL="12700">
              <a:spcBef>
                <a:spcPts val="105"/>
              </a:spcBef>
            </a:pPr>
            <a:r>
              <a:rPr lang="en-US" sz="3600" dirty="0" smtClean="0"/>
              <a:t> </a:t>
            </a:r>
            <a:r>
              <a:rPr lang="en-US" sz="3600" dirty="0" smtClean="0"/>
              <a:t>ATTENDANCE TRACKING WITH A POINT SYSTEM</a:t>
            </a:r>
            <a:br>
              <a:rPr lang="en-US" sz="3600" dirty="0" smtClean="0"/>
            </a:br>
            <a:endParaRPr lang="en-US"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11</a:t>
            </a:fld>
            <a:endParaRPr spc="10" dirty="0"/>
          </a:p>
        </p:txBody>
      </p:sp>
      <p:sp>
        <p:nvSpPr>
          <p:cNvPr id="12" name="Rectangle 3">
            <a:extLst>
              <a:ext uri="{FF2B5EF4-FFF2-40B4-BE49-F238E27FC236}">
                <a16:creationId xmlns:a16="http://schemas.microsoft.com/office/drawing/2014/main" xmlns="" id="{7928C0CF-8CAF-8962-63CC-441463760F59}"/>
              </a:ext>
            </a:extLst>
          </p:cNvPr>
          <p:cNvSpPr>
            <a:spLocks noChangeArrowheads="1"/>
          </p:cNvSpPr>
          <p:nvPr/>
        </p:nvSpPr>
        <p:spPr bwMode="auto">
          <a:xfrm>
            <a:off x="685800" y="2209800"/>
            <a:ext cx="9525000" cy="17543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dirty="0" smtClean="0">
                <a:latin typeface="Arial" panose="020B0604020202020204" pitchFamily="34" charset="0"/>
              </a:rPr>
              <a:t>Organizations often utilize a point system within Excel spreadsheets to monitor and incentivize punctuality and regular attendance in managing employee attendance effectively. A point system in attendance tracking involves assigning numerical values to attendance-related incidents such as tardiness, absences, or early departures. This structured approach helps organizations maintain accountability and consistency in managing workforce attendance.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a:xfrm>
            <a:off x="762000" y="838200"/>
            <a:ext cx="10681335" cy="553998"/>
          </a:xfrm>
        </p:spPr>
        <p:txBody>
          <a:bodyPr/>
          <a:lstStyle/>
          <a:p>
            <a:r>
              <a:rPr lang="en-US" sz="3600" dirty="0" smtClean="0"/>
              <a:t>BUILDING ATTENDANCE TRACKING FORMULAS</a:t>
            </a:r>
            <a:endParaRPr lang="en-IN" sz="3600" dirty="0"/>
          </a:p>
        </p:txBody>
      </p:sp>
      <p:sp>
        <p:nvSpPr>
          <p:cNvPr id="4" name="TextBox 3">
            <a:extLst>
              <a:ext uri="{FF2B5EF4-FFF2-40B4-BE49-F238E27FC236}">
                <a16:creationId xmlns:a16="http://schemas.microsoft.com/office/drawing/2014/main" xmlns="" id="{6C39CBBC-4DD4-A549-7B38-188D31E34E9B}"/>
              </a:ext>
            </a:extLst>
          </p:cNvPr>
          <p:cNvSpPr txBox="1"/>
          <p:nvPr/>
        </p:nvSpPr>
        <p:spPr>
          <a:xfrm>
            <a:off x="685800" y="2362200"/>
            <a:ext cx="9525000" cy="923330"/>
          </a:xfrm>
          <a:prstGeom prst="rect">
            <a:avLst/>
          </a:prstGeom>
          <a:noFill/>
        </p:spPr>
        <p:txBody>
          <a:bodyPr wrap="square">
            <a:spAutoFit/>
          </a:bodyPr>
          <a:lstStyle/>
          <a:p>
            <a:pPr fontAlgn="base"/>
            <a:r>
              <a:rPr lang="en-US" b="1" dirty="0" smtClean="0">
                <a:solidFill>
                  <a:srgbClr val="202124"/>
                </a:solidFill>
                <a:latin typeface="Inter" panose="020B0502030000000004" pitchFamily="34" charset="0"/>
              </a:rPr>
              <a:t>If you must build an attendance tracking sheet, you need an attendance sheet in Excel with a formula to help you set it up. As an employer, you can use the sheet to keep records of the attendance of employees, students, teachers, etc. </a:t>
            </a:r>
            <a:endParaRPr lang="en-US" b="0" i="0" dirty="0">
              <a:solidFill>
                <a:srgbClr val="3C4043"/>
              </a:solidFill>
              <a:effectLst/>
              <a:latin typeface="inherit"/>
            </a:endParaRPr>
          </a:p>
        </p:txBody>
      </p:sp>
      <p:sp>
        <p:nvSpPr>
          <p:cNvPr id="5" name="TextBox 4">
            <a:extLst>
              <a:ext uri="{FF2B5EF4-FFF2-40B4-BE49-F238E27FC236}">
                <a16:creationId xmlns:a16="http://schemas.microsoft.com/office/drawing/2014/main" xmlns="" id="{6C39CBBC-4DD4-A549-7B38-188D31E34E9B}"/>
              </a:ext>
            </a:extLst>
          </p:cNvPr>
          <p:cNvSpPr txBox="1"/>
          <p:nvPr/>
        </p:nvSpPr>
        <p:spPr>
          <a:xfrm>
            <a:off x="685800" y="3962400"/>
            <a:ext cx="9525000" cy="923330"/>
          </a:xfrm>
          <a:prstGeom prst="rect">
            <a:avLst/>
          </a:prstGeom>
          <a:noFill/>
        </p:spPr>
        <p:txBody>
          <a:bodyPr wrap="square">
            <a:spAutoFit/>
          </a:bodyPr>
          <a:lstStyle/>
          <a:p>
            <a:pPr fontAlgn="base"/>
            <a:r>
              <a:rPr lang="en-US" b="1" dirty="0" smtClean="0">
                <a:solidFill>
                  <a:srgbClr val="202124"/>
                </a:solidFill>
                <a:latin typeface="Inter" panose="020B0502030000000004" pitchFamily="34" charset="0"/>
              </a:rPr>
              <a:t>Select the E5 cell Write this formula =(D5/C5)*100Press Enter The first employee’s percentage of attendance displays Use the Fill Handle tool and drag it down from the E5 cell to the E11 cell</a:t>
            </a:r>
            <a:endParaRPr lang="en-US" b="0" i="0" dirty="0">
              <a:solidFill>
                <a:srgbClr val="3C4043"/>
              </a:solidFill>
              <a:effectLst/>
              <a:latin typeface="inherit"/>
            </a:endParaRPr>
          </a:p>
        </p:txBody>
      </p:sp>
    </p:spTree>
    <p:extLst>
      <p:ext uri="{BB962C8B-B14F-4D97-AF65-F5344CB8AC3E}">
        <p14:creationId xmlns:p14="http://schemas.microsoft.com/office/powerpoint/2010/main" xmlns="" val="2720660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609600" y="654938"/>
            <a:ext cx="10896600" cy="878446"/>
          </a:xfrm>
          <a:prstGeom prst="rect">
            <a:avLst/>
          </a:prstGeom>
        </p:spPr>
        <p:txBody>
          <a:bodyPr vert="horz" wrap="square" lIns="0" tIns="16510" rIns="0" bIns="0" rtlCol="0">
            <a:spAutoFit/>
          </a:bodyPr>
          <a:lstStyle/>
          <a:p>
            <a:pPr marL="342900" indent="-342900"/>
            <a:r>
              <a:rPr lang="en-US" sz="2800" dirty="0" smtClean="0"/>
              <a:t>CALCULATING ABSENCES, LATE ARRIVALS, AND EARLY </a:t>
            </a:r>
            <a:br>
              <a:rPr lang="en-US" sz="2800" dirty="0" smtClean="0"/>
            </a:br>
            <a:r>
              <a:rPr lang="en-US" sz="2800" dirty="0" smtClean="0"/>
              <a:t>DEPARTURES</a:t>
            </a:r>
            <a:endParaRPr lang="en-US" sz="2800" dirty="0" smtClean="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13</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1">
            <a:extLst>
              <a:ext uri="{FF2B5EF4-FFF2-40B4-BE49-F238E27FC236}">
                <a16:creationId xmlns:a16="http://schemas.microsoft.com/office/drawing/2014/main" xmlns="" id="{563319AE-67B9-56D5-177A-8CCDC35469F0}"/>
              </a:ext>
            </a:extLst>
          </p:cNvPr>
          <p:cNvSpPr>
            <a:spLocks noChangeArrowheads="1"/>
          </p:cNvSpPr>
          <p:nvPr/>
        </p:nvSpPr>
        <p:spPr bwMode="auto">
          <a:xfrm>
            <a:off x="1295400" y="2019300"/>
            <a:ext cx="8534400" cy="12003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b="1" dirty="0" smtClean="0">
                <a:latin typeface="Arial" panose="020B0604020202020204" pitchFamily="34" charset="0"/>
              </a:rPr>
              <a:t>Your employees could leave you hanging on different occasions and for different reasons. That includes late arrivals and early departures. For these reasons, you need to include employee absence tracking in your system. Apply the following steps: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xmlns="" id="{563319AE-67B9-56D5-177A-8CCDC35469F0}"/>
              </a:ext>
            </a:extLst>
          </p:cNvPr>
          <p:cNvSpPr>
            <a:spLocks noChangeArrowheads="1"/>
          </p:cNvSpPr>
          <p:nvPr/>
        </p:nvSpPr>
        <p:spPr bwMode="auto">
          <a:xfrm>
            <a:off x="2286000" y="3581400"/>
            <a:ext cx="5029200" cy="923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buFont typeface="Arial" pitchFamily="34" charset="0"/>
              <a:buChar char="•"/>
            </a:pPr>
            <a:r>
              <a:rPr lang="en-US" altLang="en-US" b="1" dirty="0" smtClean="0">
                <a:latin typeface="Arial" panose="020B0604020202020204" pitchFamily="34" charset="0"/>
              </a:rPr>
              <a:t>Arrange the </a:t>
            </a:r>
            <a:r>
              <a:rPr lang="en-US" altLang="en-US" b="1" dirty="0" smtClean="0">
                <a:latin typeface="Arial" panose="020B0604020202020204" pitchFamily="34" charset="0"/>
              </a:rPr>
              <a:t>Dataset</a:t>
            </a:r>
          </a:p>
          <a:p>
            <a:pPr lvl="0" eaLnBrk="0" fontAlgn="base" hangingPunct="0">
              <a:spcBef>
                <a:spcPct val="0"/>
              </a:spcBef>
              <a:spcAft>
                <a:spcPct val="0"/>
              </a:spcAft>
              <a:buFont typeface="Arial" pitchFamily="34" charset="0"/>
              <a:buChar char="•"/>
            </a:pPr>
            <a:r>
              <a:rPr lang="en-US" altLang="en-US" b="1" dirty="0" smtClean="0">
                <a:latin typeface="Arial" panose="020B0604020202020204" pitchFamily="34" charset="0"/>
              </a:rPr>
              <a:t>Count the late </a:t>
            </a:r>
            <a:r>
              <a:rPr lang="en-US" altLang="en-US" b="1" dirty="0" smtClean="0">
                <a:latin typeface="Arial" panose="020B0604020202020204" pitchFamily="34" charset="0"/>
              </a:rPr>
              <a:t>time</a:t>
            </a:r>
          </a:p>
          <a:p>
            <a:pPr lvl="0" eaLnBrk="0" fontAlgn="base" hangingPunct="0">
              <a:spcBef>
                <a:spcPct val="0"/>
              </a:spcBef>
              <a:spcAft>
                <a:spcPct val="0"/>
              </a:spcAft>
              <a:buFont typeface="Arial" pitchFamily="34" charset="0"/>
              <a:buChar char="•"/>
            </a:pPr>
            <a:r>
              <a:rPr lang="en-US" altLang="en-US" b="1" dirty="0" smtClean="0">
                <a:latin typeface="Arial" panose="020B0604020202020204" pitchFamily="34" charset="0"/>
              </a:rPr>
              <a:t>Determining late points.</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14</a:t>
            </a:fld>
            <a:endParaRPr sz="1100">
              <a:latin typeface="Trebuchet MS"/>
              <a:cs typeface="Trebuchet MS"/>
            </a:endParaRPr>
          </a:p>
        </p:txBody>
      </p:sp>
      <p:sp>
        <p:nvSpPr>
          <p:cNvPr id="8" name="object 8"/>
          <p:cNvSpPr txBox="1"/>
          <p:nvPr/>
        </p:nvSpPr>
        <p:spPr>
          <a:xfrm>
            <a:off x="685800" y="685800"/>
            <a:ext cx="11071226" cy="1011174"/>
          </a:xfrm>
          <a:prstGeom prst="rect">
            <a:avLst/>
          </a:prstGeom>
        </p:spPr>
        <p:txBody>
          <a:bodyPr vert="horz" wrap="square" lIns="0" tIns="13335" rIns="0" bIns="0" rtlCol="0">
            <a:spAutoFit/>
          </a:bodyPr>
          <a:lstStyle/>
          <a:p>
            <a:pPr marL="12700">
              <a:spcBef>
                <a:spcPts val="105"/>
              </a:spcBef>
            </a:pPr>
            <a:r>
              <a:rPr lang="en-US" sz="3200" b="1" dirty="0" smtClean="0"/>
              <a:t>APPLYING CONDITIONAL FORMATTING FOR DATA VISUALIZATION</a:t>
            </a:r>
          </a:p>
          <a:p>
            <a:pPr marL="12700">
              <a:lnSpc>
                <a:spcPct val="100000"/>
              </a:lnSpc>
              <a:spcBef>
                <a:spcPts val="105"/>
              </a:spcBef>
            </a:pPr>
            <a:r>
              <a:rPr lang="en-US" sz="3200" b="1" dirty="0" smtClean="0">
                <a:latin typeface="Trebuchet MS"/>
                <a:cs typeface="Trebuchet MS"/>
              </a:rPr>
              <a:t>BALANCE SCALES</a:t>
            </a:r>
            <a:endParaRPr lang="en-US" sz="3200" b="1" dirty="0">
              <a:latin typeface="Trebuchet MS"/>
              <a:cs typeface="Trebuchet MS"/>
            </a:endParaRPr>
          </a:p>
        </p:txBody>
      </p:sp>
      <p:sp>
        <p:nvSpPr>
          <p:cNvPr id="3" name="TextBox 2">
            <a:extLst>
              <a:ext uri="{FF2B5EF4-FFF2-40B4-BE49-F238E27FC236}">
                <a16:creationId xmlns:a16="http://schemas.microsoft.com/office/drawing/2014/main" xmlns="" id="{CC4FA2DA-5308-FA0C-C91F-FB0EB12E79E8}"/>
              </a:ext>
            </a:extLst>
          </p:cNvPr>
          <p:cNvSpPr txBox="1"/>
          <p:nvPr/>
        </p:nvSpPr>
        <p:spPr>
          <a:xfrm>
            <a:off x="762000" y="3048000"/>
            <a:ext cx="9601200" cy="1477328"/>
          </a:xfrm>
          <a:prstGeom prst="rect">
            <a:avLst/>
          </a:prstGeom>
          <a:noFill/>
        </p:spPr>
        <p:txBody>
          <a:bodyPr wrap="square">
            <a:spAutoFit/>
          </a:bodyPr>
          <a:lstStyle/>
          <a:p>
            <a:r>
              <a:rPr lang="en-US" dirty="0" smtClean="0"/>
              <a:t>Applying conditional formatting is important, as it helps visually explore and analyze data, spot problems, and identify trends and patterns. Further, conditional formatting makes it very easy to highlight interesting cells or ranges of cells. You can then visualize data with the components below.</a:t>
            </a:r>
            <a:endParaRPr lang="en-US" dirty="0" smtClean="0"/>
          </a:p>
          <a:p>
            <a:endParaRPr lang="en-US"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15</a:t>
            </a:fld>
            <a:endParaRPr sz="1100">
              <a:latin typeface="Trebuchet MS"/>
              <a:cs typeface="Trebuchet MS"/>
            </a:endParaRPr>
          </a:p>
        </p:txBody>
      </p:sp>
      <p:graphicFrame>
        <p:nvGraphicFramePr>
          <p:cNvPr id="12" name="Chart 11"/>
          <p:cNvGraphicFramePr/>
          <p:nvPr/>
        </p:nvGraphicFramePr>
        <p:xfrm>
          <a:off x="1676400" y="1752600"/>
          <a:ext cx="5295900" cy="359092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DC9C0149-F813-8AF2-7D86-B6A7026EC40D}"/>
              </a:ext>
            </a:extLst>
          </p:cNvPr>
          <p:cNvSpPr txBox="1"/>
          <p:nvPr/>
        </p:nvSpPr>
        <p:spPr>
          <a:xfrm>
            <a:off x="755332" y="1524000"/>
            <a:ext cx="8398941" cy="2585323"/>
          </a:xfrm>
          <a:prstGeom prst="rect">
            <a:avLst/>
          </a:prstGeom>
          <a:noFill/>
        </p:spPr>
        <p:txBody>
          <a:bodyPr wrap="square">
            <a:spAutoFit/>
          </a:bodyPr>
          <a:lstStyle/>
          <a:p>
            <a:pPr algn="just"/>
            <a:r>
              <a:rPr lang="en-US" dirty="0"/>
              <a:t>The </a:t>
            </a:r>
            <a:r>
              <a:rPr lang="en-US" dirty="0" smtClean="0"/>
              <a:t>"</a:t>
            </a:r>
            <a:r>
              <a:rPr lang="en-US" b="1" dirty="0" smtClean="0">
                <a:solidFill>
                  <a:srgbClr val="0F0F0F"/>
                </a:solidFill>
                <a:latin typeface="Times New Roman" panose="02020603050405020304" pitchFamily="18" charset="0"/>
                <a:cs typeface="Times New Roman" panose="02020603050405020304" pitchFamily="18" charset="0"/>
              </a:rPr>
              <a:t> Visualizing Employee Attendance Trends with Excel Charts </a:t>
            </a:r>
            <a:r>
              <a:rPr lang="en-US" dirty="0" smtClean="0"/>
              <a:t>" </a:t>
            </a:r>
            <a:r>
              <a:rPr lang="en-US" dirty="0"/>
              <a:t>project provides a robust and user-friendly solution for evaluating and managing employee performance. By leveraging Excel's powerful tools—such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endParaRPr lang="en-IN" dirty="0"/>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4" name="Rectangle 23"/>
          <p:cNvSpPr/>
          <p:nvPr/>
        </p:nvSpPr>
        <p:spPr>
          <a:xfrm>
            <a:off x="914401" y="2236763"/>
            <a:ext cx="8763000" cy="1569660"/>
          </a:xfrm>
          <a:prstGeom prst="rect">
            <a:avLst/>
          </a:prstGeom>
        </p:spPr>
        <p:txBody>
          <a:bodyPr wrap="square">
            <a:spAutoFit/>
          </a:bodyPr>
          <a:lstStyle/>
          <a:p>
            <a:r>
              <a:rPr lang="en-US" sz="4800" dirty="0" smtClean="0"/>
              <a:t>Visualizing Employee Attendance Trends with Excel Charts</a:t>
            </a:r>
            <a:endParaRPr lang="en-US" sz="4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smtClean="0"/>
          </a:p>
          <a:p>
            <a:endParaRPr lang="en-US" dirty="0" smtClean="0"/>
          </a:p>
          <a:p>
            <a:endParaRPr lang="en-US" dirty="0" smtClean="0"/>
          </a:p>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2286000" y="762000"/>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95410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p:txBody>
      </p:sp>
      <p:sp>
        <p:nvSpPr>
          <p:cNvPr id="24" name="TextBox 23"/>
          <p:cNvSpPr txBox="1"/>
          <p:nvPr/>
        </p:nvSpPr>
        <p:spPr>
          <a:xfrm>
            <a:off x="2209800" y="1600200"/>
            <a:ext cx="5867400" cy="3693319"/>
          </a:xfrm>
          <a:prstGeom prst="rect">
            <a:avLst/>
          </a:prstGeom>
          <a:noFill/>
        </p:spPr>
        <p:txBody>
          <a:bodyPr wrap="square" rtlCol="0">
            <a:spAutoFit/>
          </a:bodyPr>
          <a:lstStyle/>
          <a:p>
            <a:pPr marL="342900" indent="-342900">
              <a:buAutoNum type="arabicPeriod"/>
            </a:pPr>
            <a:r>
              <a:rPr lang="en-US" dirty="0" smtClean="0"/>
              <a:t>Problem Statement</a:t>
            </a:r>
          </a:p>
          <a:p>
            <a:pPr marL="342900" indent="-342900">
              <a:buAutoNum type="arabicPeriod"/>
            </a:pPr>
            <a:r>
              <a:rPr lang="en-US" dirty="0" smtClean="0"/>
              <a:t>Project Overview</a:t>
            </a:r>
          </a:p>
          <a:p>
            <a:pPr marL="342900" indent="-342900">
              <a:buAutoNum type="arabicPeriod"/>
            </a:pPr>
            <a:r>
              <a:rPr lang="en-US" dirty="0" smtClean="0"/>
              <a:t>Who are the end users?</a:t>
            </a:r>
          </a:p>
          <a:p>
            <a:pPr marL="342900" indent="-342900">
              <a:buAutoNum type="arabicPeriod"/>
            </a:pPr>
            <a:r>
              <a:rPr lang="en-US" dirty="0" smtClean="0"/>
              <a:t>Our solution and its value  proposition</a:t>
            </a:r>
          </a:p>
          <a:p>
            <a:pPr marL="342900" indent="-342900">
              <a:buAutoNum type="arabicPeriod"/>
            </a:pPr>
            <a:r>
              <a:rPr lang="en-US" dirty="0" smtClean="0"/>
              <a:t>Introduction</a:t>
            </a:r>
          </a:p>
          <a:p>
            <a:pPr marL="342900" indent="-342900">
              <a:buAutoNum type="arabicPeriod"/>
            </a:pPr>
            <a:r>
              <a:rPr lang="en-US" dirty="0" smtClean="0"/>
              <a:t>Planning and Designing the Excel Attendance </a:t>
            </a:r>
            <a:r>
              <a:rPr lang="en-US" dirty="0" smtClean="0"/>
              <a:t>Tracker</a:t>
            </a:r>
          </a:p>
          <a:p>
            <a:pPr marL="342900" indent="-342900">
              <a:buAutoNum type="arabicPeriod"/>
            </a:pPr>
            <a:r>
              <a:rPr lang="en-US" dirty="0" smtClean="0"/>
              <a:t>Setting Up the Excel Attendance </a:t>
            </a:r>
            <a:r>
              <a:rPr lang="en-US" dirty="0" smtClean="0"/>
              <a:t>Tracker</a:t>
            </a:r>
          </a:p>
          <a:p>
            <a:pPr marL="342900" indent="-342900">
              <a:buAutoNum type="arabicPeriod"/>
            </a:pPr>
            <a:r>
              <a:rPr lang="en-US" dirty="0" smtClean="0"/>
              <a:t>Attendance tracking with a point </a:t>
            </a:r>
            <a:r>
              <a:rPr lang="en-US" dirty="0" smtClean="0"/>
              <a:t>system</a:t>
            </a:r>
          </a:p>
          <a:p>
            <a:pPr marL="342900" indent="-342900">
              <a:buAutoNum type="arabicPeriod"/>
            </a:pPr>
            <a:r>
              <a:rPr lang="en-US" dirty="0" smtClean="0"/>
              <a:t>Building Attendance Tracking </a:t>
            </a:r>
            <a:r>
              <a:rPr lang="en-US" dirty="0" smtClean="0"/>
              <a:t>Formulas</a:t>
            </a:r>
            <a:endParaRPr lang="en-US" dirty="0" smtClean="0"/>
          </a:p>
          <a:p>
            <a:pPr marL="342900" indent="-342900">
              <a:buAutoNum type="arabicPeriod"/>
            </a:pPr>
            <a:r>
              <a:rPr lang="en-US" dirty="0" smtClean="0"/>
              <a:t>Calculating absences, late arrivals, and early </a:t>
            </a:r>
            <a:r>
              <a:rPr lang="en-US" dirty="0" smtClean="0"/>
              <a:t>departures</a:t>
            </a:r>
          </a:p>
          <a:p>
            <a:pPr marL="342900" indent="-342900">
              <a:buAutoNum type="arabicPeriod"/>
            </a:pPr>
            <a:r>
              <a:rPr lang="en-US" dirty="0" smtClean="0"/>
              <a:t>Applying conditional formatting for data </a:t>
            </a:r>
            <a:r>
              <a:rPr lang="en-US" dirty="0" smtClean="0"/>
              <a:t>visualization</a:t>
            </a:r>
          </a:p>
          <a:p>
            <a:pPr marL="342900" indent="-342900">
              <a:buAutoNum type="arabicPeriod"/>
            </a:pPr>
            <a:r>
              <a:rPr lang="en-US" dirty="0" smtClean="0"/>
              <a:t>Results</a:t>
            </a:r>
            <a:endParaRPr lang="en-US" dirty="0" smtClean="0"/>
          </a:p>
          <a:p>
            <a:pPr marL="342900" indent="-342900">
              <a:buAutoNum type="arabicPeriod"/>
            </a:pPr>
            <a:r>
              <a:rPr lang="en-US" dirty="0" smtClean="0"/>
              <a:t>Conclusion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295400"/>
            <a:ext cx="8382000" cy="758190"/>
          </a:xfrm>
        </p:spPr>
        <p:txBody>
          <a:bodyPr/>
          <a:lstStyle/>
          <a:p>
            <a:pPr marL="342900" indent="-342900"/>
            <a:r>
              <a:rPr lang="en-US" dirty="0" smtClean="0"/>
              <a:t>PROBLEM STATEMENT</a:t>
            </a:r>
          </a:p>
        </p:txBody>
      </p:sp>
      <p:sp>
        <p:nvSpPr>
          <p:cNvPr id="3" name="Rectangle 2"/>
          <p:cNvSpPr/>
          <p:nvPr/>
        </p:nvSpPr>
        <p:spPr>
          <a:xfrm>
            <a:off x="990600" y="2971800"/>
            <a:ext cx="8229600" cy="1938992"/>
          </a:xfrm>
          <a:prstGeom prst="rect">
            <a:avLst/>
          </a:prstGeom>
        </p:spPr>
        <p:txBody>
          <a:bodyPr wrap="square">
            <a:spAutoFit/>
          </a:bodyPr>
          <a:lstStyle/>
          <a:p>
            <a:pPr marL="342900" lvl="0" indent="-342900"/>
            <a:r>
              <a:rPr lang="en-US" sz="2400" b="1" kern="0" dirty="0" smtClean="0">
                <a:solidFill>
                  <a:prstClr val="black"/>
                </a:solidFill>
                <a:latin typeface="Trebuchet MS"/>
                <a:ea typeface="+mj-ea"/>
              </a:rPr>
              <a:t>    </a:t>
            </a:r>
            <a:r>
              <a:rPr lang="en-US" sz="2400" b="1" kern="0" dirty="0" smtClean="0">
                <a:solidFill>
                  <a:prstClr val="black"/>
                </a:solidFill>
                <a:latin typeface="Trebuchet MS"/>
                <a:ea typeface="+mj-ea"/>
              </a:rPr>
              <a:t>The problem statement in the attendance registration system is to prevent fraudulent acts such as proxy attendance and enable retrospective registration of attendance even when a participant fails to carry their attendance registration means</a:t>
            </a:r>
            <a:endParaRPr lang="en-US" sz="2400" b="1" kern="0" dirty="0" smtClean="0">
              <a:solidFill>
                <a:prstClr val="black"/>
              </a:solidFill>
              <a:latin typeface="Trebuchet MS"/>
              <a:ea typeface="+mj-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43000"/>
            <a:ext cx="10681335" cy="757556"/>
          </a:xfrm>
        </p:spPr>
        <p:txBody>
          <a:bodyPr/>
          <a:lstStyle/>
          <a:p>
            <a:r>
              <a:rPr lang="en-US" dirty="0" smtClean="0"/>
              <a:t>PROJECT OVERVIEW</a:t>
            </a:r>
            <a:br>
              <a:rPr lang="en-US" dirty="0" smtClean="0"/>
            </a:br>
            <a:endParaRPr lang="en-US" dirty="0"/>
          </a:p>
        </p:txBody>
      </p:sp>
      <p:sp>
        <p:nvSpPr>
          <p:cNvPr id="3" name="Rectangle 2"/>
          <p:cNvSpPr/>
          <p:nvPr/>
        </p:nvSpPr>
        <p:spPr>
          <a:xfrm>
            <a:off x="762000" y="2819400"/>
            <a:ext cx="8915400" cy="2308324"/>
          </a:xfrm>
          <a:prstGeom prst="rect">
            <a:avLst/>
          </a:prstGeom>
        </p:spPr>
        <p:txBody>
          <a:bodyPr wrap="square">
            <a:spAutoFit/>
          </a:bodyPr>
          <a:lstStyle/>
          <a:p>
            <a:pPr lvl="0"/>
            <a:r>
              <a:rPr lang="en-US" sz="2400" b="1" kern="0" dirty="0" smtClean="0">
                <a:solidFill>
                  <a:prstClr val="black"/>
                </a:solidFill>
                <a:latin typeface="Trebuchet MS"/>
                <a:ea typeface="+mj-ea"/>
              </a:rPr>
              <a:t>An attendance management system is used to track and monitor employees attendance. An employer uses this attendance management system to track their employees' working hours. The advantages of using an attendance management system Project include enhanced productivity, cost savings, and legal compliance.</a:t>
            </a:r>
            <a:endParaRPr lang="en-US" sz="2400" b="1" kern="0" dirty="0">
              <a:solidFill>
                <a:prstClr val="black"/>
              </a:solidFill>
              <a:latin typeface="Trebuchet MS"/>
              <a:ea typeface="+mj-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1" y="1295400"/>
            <a:ext cx="8686799" cy="833756"/>
          </a:xfrm>
        </p:spPr>
        <p:txBody>
          <a:bodyPr/>
          <a:lstStyle/>
          <a:p>
            <a:r>
              <a:rPr lang="en-US" dirty="0" smtClean="0"/>
              <a:t>WHO ARE THE END USERS?</a:t>
            </a:r>
            <a:br>
              <a:rPr lang="en-US" dirty="0" smtClean="0"/>
            </a:br>
            <a:endParaRPr lang="en-US" dirty="0"/>
          </a:p>
        </p:txBody>
      </p:sp>
      <p:sp>
        <p:nvSpPr>
          <p:cNvPr id="3" name="Rectangle 2"/>
          <p:cNvSpPr/>
          <p:nvPr/>
        </p:nvSpPr>
        <p:spPr>
          <a:xfrm>
            <a:off x="1066800" y="2971800"/>
            <a:ext cx="6019800" cy="1938992"/>
          </a:xfrm>
          <a:prstGeom prst="rect">
            <a:avLst/>
          </a:prstGeom>
        </p:spPr>
        <p:txBody>
          <a:bodyPr wrap="square">
            <a:spAutoFit/>
          </a:bodyPr>
          <a:lstStyle/>
          <a:p>
            <a:pPr>
              <a:buFont typeface="Arial" pitchFamily="34" charset="0"/>
              <a:buChar char="•"/>
            </a:pPr>
            <a:r>
              <a:rPr lang="en-US" sz="2400" b="1" kern="0" dirty="0" smtClean="0">
                <a:solidFill>
                  <a:prstClr val="black"/>
                </a:solidFill>
                <a:latin typeface="Trebuchet MS"/>
                <a:ea typeface="+mj-ea"/>
              </a:rPr>
              <a:t>Human Resources Manager</a:t>
            </a:r>
          </a:p>
          <a:p>
            <a:pPr>
              <a:buFont typeface="Arial" pitchFamily="34" charset="0"/>
              <a:buChar char="•"/>
            </a:pPr>
            <a:r>
              <a:rPr lang="en-US" sz="2400" b="1" dirty="0" smtClean="0">
                <a:latin typeface="Trebuchet MS" pitchFamily="34" charset="0"/>
              </a:rPr>
              <a:t>Department Manager</a:t>
            </a:r>
          </a:p>
          <a:p>
            <a:pPr>
              <a:buFont typeface="Arial" pitchFamily="34" charset="0"/>
              <a:buChar char="•"/>
            </a:pPr>
            <a:r>
              <a:rPr lang="en-US" sz="2400" b="1" dirty="0" smtClean="0">
                <a:latin typeface="Trebuchet MS" pitchFamily="34" charset="0"/>
              </a:rPr>
              <a:t>Senior Management</a:t>
            </a:r>
          </a:p>
          <a:p>
            <a:pPr>
              <a:buFont typeface="Arial" pitchFamily="34" charset="0"/>
              <a:buChar char="•"/>
            </a:pPr>
            <a:r>
              <a:rPr lang="en-US" sz="2400" b="1" dirty="0" smtClean="0">
                <a:latin typeface="Trebuchet MS" pitchFamily="34" charset="0"/>
              </a:rPr>
              <a:t>Employees</a:t>
            </a:r>
          </a:p>
          <a:p>
            <a:pPr>
              <a:buFont typeface="Arial" pitchFamily="34" charset="0"/>
              <a:buChar char="•"/>
            </a:pP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058400" cy="681355"/>
          </a:xfrm>
        </p:spPr>
        <p:txBody>
          <a:bodyPr/>
          <a:lstStyle/>
          <a:p>
            <a:r>
              <a:rPr lang="en-US" sz="3600" dirty="0" smtClean="0"/>
              <a:t>OUR SOLUTION AND ITS VALUE  PROPOSITION</a:t>
            </a:r>
            <a:r>
              <a:rPr lang="en-US" dirty="0" smtClean="0"/>
              <a:t/>
            </a:r>
            <a:br>
              <a:rPr lang="en-US" dirty="0" smtClean="0"/>
            </a:br>
            <a:endParaRPr lang="en-US" dirty="0"/>
          </a:p>
        </p:txBody>
      </p:sp>
      <p:sp>
        <p:nvSpPr>
          <p:cNvPr id="3" name="Title 1"/>
          <p:cNvSpPr txBox="1">
            <a:spLocks/>
          </p:cNvSpPr>
          <p:nvPr/>
        </p:nvSpPr>
        <p:spPr>
          <a:xfrm>
            <a:off x="609600" y="2209800"/>
            <a:ext cx="10058400" cy="2031325"/>
          </a:xfrm>
          <a:prstGeom prst="rect">
            <a:avLst/>
          </a:prstGeom>
        </p:spPr>
        <p:txBody>
          <a:bodyPr wrap="square" lIns="0" tIns="0" rIns="0" bIns="0">
            <a:spAutoFit/>
          </a:bodyPr>
          <a:lstStyle/>
          <a:p>
            <a:pPr lvl="0"/>
            <a:r>
              <a:rPr lang="en-US" sz="2400" b="1" kern="0" dirty="0" smtClean="0">
                <a:latin typeface="Trebuchet MS"/>
                <a:ea typeface="+mj-ea"/>
                <a:cs typeface="Trebuchet MS"/>
              </a:rPr>
              <a:t>Attendance Management keeps track of your employee hours. It is the system you use to document the time your employees work and the time they take off. Attendance Management can be done by recording employee hours on paper, using spreadsheets, punching time cards, or using online attendance software for your company</a:t>
            </a:r>
            <a:r>
              <a:rPr lang="en-US" sz="3600" b="1" kern="0" dirty="0" smtClean="0">
                <a:latin typeface="Trebuchet MS"/>
                <a:ea typeface="+mj-ea"/>
                <a:cs typeface="Trebuchet MS"/>
              </a:rPr>
              <a:t>.</a:t>
            </a:r>
            <a:endParaRPr kumimoji="0" lang="en-US" sz="4800" b="1" i="0" u="none" strike="noStrike" kern="0" cap="none" spc="0" normalizeH="0" baseline="0" noProof="0" dirty="0">
              <a:ln>
                <a:noFill/>
              </a:ln>
              <a:solidFill>
                <a:schemeClr val="tx1"/>
              </a:solidFill>
              <a:effectLst/>
              <a:uLnTx/>
              <a:uFillTx/>
              <a:latin typeface="Trebuchet MS"/>
              <a:ea typeface="+mj-ea"/>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601200" y="4267200"/>
            <a:ext cx="2057400" cy="22669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US" sz="4250" spc="-20" dirty="0" smtClean="0"/>
              <a:t>INTRODUCTION</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8</a:t>
            </a:fld>
            <a:endParaRPr spc="10" dirty="0"/>
          </a:p>
        </p:txBody>
      </p:sp>
      <p:sp>
        <p:nvSpPr>
          <p:cNvPr id="11" name="TextBox 10">
            <a:extLst>
              <a:ext uri="{FF2B5EF4-FFF2-40B4-BE49-F238E27FC236}">
                <a16:creationId xmlns:a16="http://schemas.microsoft.com/office/drawing/2014/main" xmlns="" id="{A28CCF42-4C79-F436-DD19-9AA4BBA0F00A}"/>
              </a:ext>
            </a:extLst>
          </p:cNvPr>
          <p:cNvSpPr txBox="1"/>
          <p:nvPr/>
        </p:nvSpPr>
        <p:spPr>
          <a:xfrm>
            <a:off x="457200" y="1524000"/>
            <a:ext cx="9220200" cy="3046988"/>
          </a:xfrm>
          <a:prstGeom prst="rect">
            <a:avLst/>
          </a:prstGeom>
          <a:noFill/>
        </p:spPr>
        <p:txBody>
          <a:bodyPr wrap="square">
            <a:spAutoFit/>
          </a:bodyPr>
          <a:lstStyle/>
          <a:p>
            <a:pPr algn="just"/>
            <a:r>
              <a:rPr lang="en-US" sz="2400" dirty="0" smtClean="0"/>
              <a:t>Using an attendance Excel tracker comes with many benefits for your business, with keeping track of employee absence and work hours being the most obvious one. You can identify patterns of tardiness and use the information to address attendance issues, ensuring your employees show up at work as scheduled. Also, employee attendance tracker Excel can facilitate the accurate calculation of payroll costs. With information on the number of days each employee has worked, you can easily calculate the wages owed.</a:t>
            </a:r>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91600" y="3429000"/>
            <a:ext cx="3048000" cy="302895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9</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609600" y="1676400"/>
            <a:ext cx="8458200" cy="1569660"/>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Setting up an attendance tracker requires careful planning, sometimes even an attendance policy. The design aspect comes in when you’re trying to add features to make things easier for your employees to record their attendance. These tips will help:</a:t>
            </a:r>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xmlns="" id="{A25832FA-74AD-FB53-0929-36D92CF8DFD8}"/>
              </a:ext>
            </a:extLst>
          </p:cNvPr>
          <p:cNvSpPr txBox="1"/>
          <p:nvPr/>
        </p:nvSpPr>
        <p:spPr>
          <a:xfrm>
            <a:off x="676275" y="1904999"/>
            <a:ext cx="8477998" cy="707886"/>
          </a:xfrm>
          <a:prstGeom prst="rect">
            <a:avLst/>
          </a:prstGeom>
          <a:noFill/>
        </p:spPr>
        <p:txBody>
          <a:bodyPr wrap="square">
            <a:spAutoFit/>
          </a:bodyPr>
          <a:lstStyle/>
          <a:p>
            <a:pPr algn="just"/>
            <a:r>
              <a:rPr lang="en-US" sz="2000" dirty="0" smtClean="0"/>
              <a:t> </a:t>
            </a:r>
          </a:p>
          <a:p>
            <a:pPr algn="just"/>
            <a:endParaRPr lang="en-IN" sz="2000" dirty="0"/>
          </a:p>
        </p:txBody>
      </p:sp>
      <p:sp>
        <p:nvSpPr>
          <p:cNvPr id="14" name="Title 13"/>
          <p:cNvSpPr>
            <a:spLocks noGrp="1"/>
          </p:cNvSpPr>
          <p:nvPr>
            <p:ph type="title"/>
          </p:nvPr>
        </p:nvSpPr>
        <p:spPr>
          <a:xfrm>
            <a:off x="228600" y="506436"/>
            <a:ext cx="11963400" cy="984885"/>
          </a:xfrm>
        </p:spPr>
        <p:txBody>
          <a:bodyPr/>
          <a:lstStyle/>
          <a:p>
            <a:pPr marL="342900" indent="-342900"/>
            <a:r>
              <a:rPr lang="en-US" sz="3200" dirty="0" smtClean="0"/>
              <a:t>PLANNING AND DESIGNING THE EXCEL ATTENDANCE </a:t>
            </a:r>
            <a:br>
              <a:rPr lang="en-US" sz="3200" dirty="0" smtClean="0"/>
            </a:br>
            <a:r>
              <a:rPr lang="en-US" sz="3200" dirty="0" smtClean="0"/>
              <a:t>TRACKER</a:t>
            </a:r>
            <a:endParaRPr lang="en-US" sz="3200" dirty="0" smtClean="0"/>
          </a:p>
        </p:txBody>
      </p:sp>
      <p:sp>
        <p:nvSpPr>
          <p:cNvPr id="13" name="Rectangle 12"/>
          <p:cNvSpPr/>
          <p:nvPr/>
        </p:nvSpPr>
        <p:spPr>
          <a:xfrm>
            <a:off x="685800" y="3429000"/>
            <a:ext cx="8153400" cy="1200329"/>
          </a:xfrm>
          <a:prstGeom prst="rect">
            <a:avLst/>
          </a:prstGeom>
        </p:spPr>
        <p:txBody>
          <a:bodyPr wrap="square">
            <a:spAutoFit/>
          </a:bodyPr>
          <a:lstStyle/>
          <a:p>
            <a:r>
              <a:rPr lang="en-US" sz="2400" dirty="0" smtClean="0">
                <a:solidFill>
                  <a:prstClr val="black"/>
                </a:solidFill>
                <a:latin typeface="Times New Roman" panose="02020603050405020304" pitchFamily="18" charset="0"/>
                <a:cs typeface="Times New Roman" panose="02020603050405020304" pitchFamily="18" charset="0"/>
              </a:rPr>
              <a:t>Set attendance requirements. This is more like a documented policy and set of rules to guide an organization on matters relating to attendance.</a:t>
            </a:r>
            <a:endParaRPr lang="en-US" dirty="0"/>
          </a:p>
        </p:txBody>
      </p:sp>
      <p:sp>
        <p:nvSpPr>
          <p:cNvPr id="15" name="Rectangle 14"/>
          <p:cNvSpPr/>
          <p:nvPr/>
        </p:nvSpPr>
        <p:spPr>
          <a:xfrm>
            <a:off x="685800" y="4876800"/>
            <a:ext cx="8686800" cy="1569660"/>
          </a:xfrm>
          <a:prstGeom prst="rect">
            <a:avLst/>
          </a:prstGeom>
        </p:spPr>
        <p:txBody>
          <a:bodyPr wrap="square">
            <a:spAutoFit/>
          </a:bodyPr>
          <a:lstStyle/>
          <a:p>
            <a:r>
              <a:rPr lang="en-US" sz="2400" dirty="0" smtClean="0">
                <a:solidFill>
                  <a:prstClr val="black"/>
                </a:solidFill>
                <a:latin typeface="Times New Roman" panose="02020603050405020304" pitchFamily="18" charset="0"/>
                <a:cs typeface="Times New Roman" panose="02020603050405020304" pitchFamily="18" charset="0"/>
              </a:rPr>
              <a:t>Ensure that your Excel employee attendance tracker carries the requirements pointing out specific actions required from employees, including details of arrival to work and the number of working hours.</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7186004</TotalTime>
  <Words>938</Words>
  <Application>Microsoft Office PowerPoint</Application>
  <PresentationFormat>Custom</PresentationFormat>
  <Paragraphs>72</Paragraphs>
  <Slides>16</Slides>
  <Notes>2</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Visualizing Employee Attendance Trends with Excel Charts </vt:lpstr>
      <vt:lpstr>PROJECT TITLE</vt:lpstr>
      <vt:lpstr>AGENDA</vt:lpstr>
      <vt:lpstr>PROBLEM STATEMENT</vt:lpstr>
      <vt:lpstr>PROJECT OVERVIEW </vt:lpstr>
      <vt:lpstr>WHO ARE THE END USERS? </vt:lpstr>
      <vt:lpstr>OUR SOLUTION AND ITS VALUE  PROPOSITION </vt:lpstr>
      <vt:lpstr>INTRODUCTION</vt:lpstr>
      <vt:lpstr>PLANNING AND DESIGNING THE EXCEL ATTENDANCE  TRACKER</vt:lpstr>
      <vt:lpstr>SETTING UP THE EXCEL ATTENDANCE TRACKER</vt:lpstr>
      <vt:lpstr> ATTENDANCE TRACKING WITH A POINT SYSTEM </vt:lpstr>
      <vt:lpstr>BUILDING ATTENDANCE TRACKING FORMULAS</vt:lpstr>
      <vt:lpstr>CALCULATING ABSENCES, LATE ARRIVALS, AND EARLY  DEPARTURES</vt:lpstr>
      <vt:lpstr>Slide 14</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BALA STUDIO</cp:lastModifiedBy>
  <cp:revision>40</cp:revision>
  <dcterms:created xsi:type="dcterms:W3CDTF">2024-03-29T15:07:22Z</dcterms:created>
  <dcterms:modified xsi:type="dcterms:W3CDTF">2024-08-31T06:24:20Z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