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9" r:id="rId6"/>
    <p:sldId id="257" r:id="rId7"/>
    <p:sldId id="258" r:id="rId8"/>
    <p:sldId id="259" r:id="rId9"/>
    <p:sldId id="260" r:id="rId10"/>
    <p:sldId id="261" r:id="rId11"/>
    <p:sldId id="262" r:id="rId12"/>
    <p:sldId id="263" r:id="rId13"/>
    <p:sldId id="265"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19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240055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183031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2008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3697411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030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855673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3504522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116860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242856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A64D0-C50F-4A84-A20A-444249B0ECF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283349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A64D0-C50F-4A84-A20A-444249B0ECFE}"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220097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A64D0-C50F-4A84-A20A-444249B0ECFE}"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190270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A64D0-C50F-4A84-A20A-444249B0ECFE}"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2023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A64D0-C50F-4A84-A20A-444249B0ECFE}"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358547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A64D0-C50F-4A84-A20A-444249B0ECFE}"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424181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A64D0-C50F-4A84-A20A-444249B0ECFE}"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02F47-B1F2-4C6F-B730-3E5680B35A66}" type="slidenum">
              <a:rPr lang="en-US" smtClean="0"/>
              <a:t>‹#›</a:t>
            </a:fld>
            <a:endParaRPr lang="en-US"/>
          </a:p>
        </p:txBody>
      </p:sp>
    </p:spTree>
    <p:extLst>
      <p:ext uri="{BB962C8B-B14F-4D97-AF65-F5344CB8AC3E}">
        <p14:creationId xmlns:p14="http://schemas.microsoft.com/office/powerpoint/2010/main" val="307406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AA64D0-C50F-4A84-A20A-444249B0ECFE}" type="datetimeFigureOut">
              <a:rPr lang="en-US" smtClean="0"/>
              <a:t>1/22/2024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202F47-B1F2-4C6F-B730-3E5680B35A66}" type="slidenum">
              <a:rPr lang="en-US" smtClean="0"/>
              <a:t>‹#›</a:t>
            </a:fld>
            <a:endParaRPr lang="en-US"/>
          </a:p>
        </p:txBody>
      </p:sp>
    </p:spTree>
    <p:extLst>
      <p:ext uri="{BB962C8B-B14F-4D97-AF65-F5344CB8AC3E}">
        <p14:creationId xmlns:p14="http://schemas.microsoft.com/office/powerpoint/2010/main" val="393767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1984-BC7D-732D-4C62-F4E2B5258197}"/>
              </a:ext>
            </a:extLst>
          </p:cNvPr>
          <p:cNvSpPr>
            <a:spLocks noGrp="1"/>
          </p:cNvSpPr>
          <p:nvPr>
            <p:ph type="ctrTitle"/>
          </p:nvPr>
        </p:nvSpPr>
        <p:spPr/>
        <p:txBody>
          <a:bodyPr/>
          <a:lstStyle/>
          <a:p>
            <a:r>
              <a:rPr lang="en-US" dirty="0"/>
              <a:t>Amazon Sales Data Analysis</a:t>
            </a:r>
          </a:p>
        </p:txBody>
      </p:sp>
    </p:spTree>
    <p:extLst>
      <p:ext uri="{BB962C8B-B14F-4D97-AF65-F5344CB8AC3E}">
        <p14:creationId xmlns:p14="http://schemas.microsoft.com/office/powerpoint/2010/main" val="186282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6CA3B-E768-3B91-8364-E56B52C74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8767"/>
            <a:ext cx="12192000" cy="5096440"/>
          </a:xfrm>
          <a:prstGeom prst="rect">
            <a:avLst/>
          </a:prstGeom>
        </p:spPr>
      </p:pic>
      <p:sp>
        <p:nvSpPr>
          <p:cNvPr id="2" name="TextBox 1">
            <a:extLst>
              <a:ext uri="{FF2B5EF4-FFF2-40B4-BE49-F238E27FC236}">
                <a16:creationId xmlns:a16="http://schemas.microsoft.com/office/drawing/2014/main" id="{B182681D-7755-77FB-2CDD-E46D7125B089}"/>
              </a:ext>
            </a:extLst>
          </p:cNvPr>
          <p:cNvSpPr txBox="1"/>
          <p:nvPr/>
        </p:nvSpPr>
        <p:spPr>
          <a:xfrm>
            <a:off x="1671484" y="294968"/>
            <a:ext cx="7197213" cy="461665"/>
          </a:xfrm>
          <a:prstGeom prst="rect">
            <a:avLst/>
          </a:prstGeom>
          <a:noFill/>
        </p:spPr>
        <p:txBody>
          <a:bodyPr wrap="square" rtlCol="0">
            <a:spAutoFit/>
          </a:bodyPr>
          <a:lstStyle/>
          <a:p>
            <a:pPr algn="ctr"/>
            <a:r>
              <a:rPr lang="en-US" sz="2400" dirty="0">
                <a:solidFill>
                  <a:schemeClr val="accent2"/>
                </a:solidFill>
              </a:rPr>
              <a:t>Profit for Order Priority, Region</a:t>
            </a:r>
          </a:p>
        </p:txBody>
      </p:sp>
    </p:spTree>
    <p:extLst>
      <p:ext uri="{BB962C8B-B14F-4D97-AF65-F5344CB8AC3E}">
        <p14:creationId xmlns:p14="http://schemas.microsoft.com/office/powerpoint/2010/main" val="415646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76C2C2-EEFF-9A06-F21D-CF6521C1E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522"/>
            <a:ext cx="12192000" cy="5674955"/>
          </a:xfrm>
          <a:prstGeom prst="rect">
            <a:avLst/>
          </a:prstGeom>
        </p:spPr>
      </p:pic>
      <p:sp>
        <p:nvSpPr>
          <p:cNvPr id="2" name="TextBox 1">
            <a:extLst>
              <a:ext uri="{FF2B5EF4-FFF2-40B4-BE49-F238E27FC236}">
                <a16:creationId xmlns:a16="http://schemas.microsoft.com/office/drawing/2014/main" id="{99B1DEAC-5741-2DB4-46FD-FEB770ABD86D}"/>
              </a:ext>
            </a:extLst>
          </p:cNvPr>
          <p:cNvSpPr txBox="1"/>
          <p:nvPr/>
        </p:nvSpPr>
        <p:spPr>
          <a:xfrm>
            <a:off x="3972231" y="151436"/>
            <a:ext cx="4050891" cy="461665"/>
          </a:xfrm>
          <a:prstGeom prst="rect">
            <a:avLst/>
          </a:prstGeom>
          <a:noFill/>
        </p:spPr>
        <p:txBody>
          <a:bodyPr wrap="square" rtlCol="0">
            <a:spAutoFit/>
          </a:bodyPr>
          <a:lstStyle/>
          <a:p>
            <a:pPr algn="ctr"/>
            <a:r>
              <a:rPr lang="en-US" sz="2400" dirty="0">
                <a:solidFill>
                  <a:schemeClr val="accent2"/>
                </a:solidFill>
              </a:rPr>
              <a:t>Revenue for Ship Date</a:t>
            </a:r>
          </a:p>
        </p:txBody>
      </p:sp>
    </p:spTree>
    <p:extLst>
      <p:ext uri="{BB962C8B-B14F-4D97-AF65-F5344CB8AC3E}">
        <p14:creationId xmlns:p14="http://schemas.microsoft.com/office/powerpoint/2010/main" val="18585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FB731E-52B5-B9A4-61A9-D2C9E3EC7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9286"/>
            <a:ext cx="12192000" cy="4499428"/>
          </a:xfrm>
          <a:prstGeom prst="rect">
            <a:avLst/>
          </a:prstGeom>
        </p:spPr>
      </p:pic>
      <p:sp>
        <p:nvSpPr>
          <p:cNvPr id="2" name="TextBox 1">
            <a:extLst>
              <a:ext uri="{FF2B5EF4-FFF2-40B4-BE49-F238E27FC236}">
                <a16:creationId xmlns:a16="http://schemas.microsoft.com/office/drawing/2014/main" id="{3C9DB8D2-E9D3-BA4A-AACD-40C3DB8AA0A2}"/>
              </a:ext>
            </a:extLst>
          </p:cNvPr>
          <p:cNvSpPr txBox="1"/>
          <p:nvPr/>
        </p:nvSpPr>
        <p:spPr>
          <a:xfrm>
            <a:off x="2694039" y="383458"/>
            <a:ext cx="5329083" cy="461665"/>
          </a:xfrm>
          <a:prstGeom prst="rect">
            <a:avLst/>
          </a:prstGeom>
          <a:noFill/>
        </p:spPr>
        <p:txBody>
          <a:bodyPr wrap="square" rtlCol="0">
            <a:spAutoFit/>
          </a:bodyPr>
          <a:lstStyle/>
          <a:p>
            <a:pPr algn="ctr"/>
            <a:r>
              <a:rPr lang="en-US" sz="2400" dirty="0">
                <a:solidFill>
                  <a:schemeClr val="accent2"/>
                </a:solidFill>
              </a:rPr>
              <a:t>Profit for Region in Online/Offline</a:t>
            </a:r>
          </a:p>
        </p:txBody>
      </p:sp>
    </p:spTree>
    <p:extLst>
      <p:ext uri="{BB962C8B-B14F-4D97-AF65-F5344CB8AC3E}">
        <p14:creationId xmlns:p14="http://schemas.microsoft.com/office/powerpoint/2010/main" val="173914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5D2347-20DC-4246-93D5-AB14D141A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1936"/>
            <a:ext cx="12192000" cy="4734127"/>
          </a:xfrm>
          <a:prstGeom prst="rect">
            <a:avLst/>
          </a:prstGeom>
        </p:spPr>
      </p:pic>
      <p:sp>
        <p:nvSpPr>
          <p:cNvPr id="2" name="TextBox 1">
            <a:extLst>
              <a:ext uri="{FF2B5EF4-FFF2-40B4-BE49-F238E27FC236}">
                <a16:creationId xmlns:a16="http://schemas.microsoft.com/office/drawing/2014/main" id="{AEE00A0F-C304-4372-5414-58D95FCF6FCB}"/>
              </a:ext>
            </a:extLst>
          </p:cNvPr>
          <p:cNvSpPr txBox="1"/>
          <p:nvPr/>
        </p:nvSpPr>
        <p:spPr>
          <a:xfrm>
            <a:off x="1396182" y="265471"/>
            <a:ext cx="7492180" cy="461665"/>
          </a:xfrm>
          <a:prstGeom prst="rect">
            <a:avLst/>
          </a:prstGeom>
          <a:noFill/>
        </p:spPr>
        <p:txBody>
          <a:bodyPr wrap="square" rtlCol="0">
            <a:spAutoFit/>
          </a:bodyPr>
          <a:lstStyle/>
          <a:p>
            <a:pPr algn="ctr"/>
            <a:r>
              <a:rPr lang="en-US" sz="2400" dirty="0">
                <a:solidFill>
                  <a:schemeClr val="accent2"/>
                </a:solidFill>
              </a:rPr>
              <a:t>Amazon Sales Data Interactive Dashboard</a:t>
            </a:r>
          </a:p>
        </p:txBody>
      </p:sp>
    </p:spTree>
    <p:extLst>
      <p:ext uri="{BB962C8B-B14F-4D97-AF65-F5344CB8AC3E}">
        <p14:creationId xmlns:p14="http://schemas.microsoft.com/office/powerpoint/2010/main" val="31112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2E53-B736-C91C-DD6B-26C81A39F7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62BBC7-B70A-19C9-0228-9382C2AB547D}"/>
              </a:ext>
            </a:extLst>
          </p:cNvPr>
          <p:cNvSpPr>
            <a:spLocks noGrp="1"/>
          </p:cNvSpPr>
          <p:nvPr>
            <p:ph idx="1"/>
          </p:nvPr>
        </p:nvSpPr>
        <p:spPr>
          <a:xfrm>
            <a:off x="677334" y="1504335"/>
            <a:ext cx="8596668" cy="4537027"/>
          </a:xfrm>
        </p:spPr>
        <p:txBody>
          <a:bodyPr>
            <a:noAutofit/>
          </a:bodyPr>
          <a:lstStyle/>
          <a:p>
            <a:pPr>
              <a:buFont typeface="Wingdings" panose="05000000000000000000" pitchFamily="2" charset="2"/>
              <a:buChar char="§"/>
            </a:pPr>
            <a:r>
              <a:rPr lang="en-US" sz="2000" dirty="0"/>
              <a:t>The Profit is high in Djibouti Country with region Sub-Saharan Africa and the Profit is low in New-Zealand Country with region Australia and Oceania.</a:t>
            </a:r>
          </a:p>
          <a:p>
            <a:pPr>
              <a:buFont typeface="Wingdings" panose="05000000000000000000" pitchFamily="2" charset="2"/>
              <a:buChar char="§"/>
            </a:pPr>
            <a:r>
              <a:rPr lang="en-US" sz="2000" dirty="0"/>
              <a:t>Units Sold is more in July month of year 2012 and Units Sold is less in June month of year 2011.</a:t>
            </a:r>
          </a:p>
          <a:p>
            <a:pPr>
              <a:buFont typeface="Wingdings" panose="05000000000000000000" pitchFamily="2" charset="2"/>
              <a:buChar char="§"/>
            </a:pPr>
            <a:r>
              <a:rPr lang="en-US" sz="2000" dirty="0"/>
              <a:t>Profit and Revenue is high for the item type Cosmetics and low for the item type Meat.</a:t>
            </a:r>
          </a:p>
          <a:p>
            <a:pPr>
              <a:buFont typeface="Wingdings" panose="05000000000000000000" pitchFamily="2" charset="2"/>
              <a:buChar char="§"/>
            </a:pPr>
            <a:r>
              <a:rPr lang="en-US" sz="2000" dirty="0"/>
              <a:t>Revenue is more in the ship month of December,2016 and less in the ship month of October,2014.</a:t>
            </a:r>
          </a:p>
          <a:p>
            <a:pPr>
              <a:buFont typeface="Wingdings" panose="05000000000000000000" pitchFamily="2" charset="2"/>
              <a:buChar char="§"/>
            </a:pPr>
            <a:r>
              <a:rPr lang="en-US" sz="2000" dirty="0"/>
              <a:t>Profit is high for Sub-Saharan Africa region in Offline Sales Channel with Order Priority ‘H’ and low for Australia and Oceania region in online Sales Channel with Order Priority ‘M’.</a:t>
            </a:r>
          </a:p>
        </p:txBody>
      </p:sp>
    </p:spTree>
    <p:extLst>
      <p:ext uri="{BB962C8B-B14F-4D97-AF65-F5344CB8AC3E}">
        <p14:creationId xmlns:p14="http://schemas.microsoft.com/office/powerpoint/2010/main" val="165788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D6E3-AFA3-8F20-CB11-8326EEF4CDAB}"/>
              </a:ext>
            </a:extLst>
          </p:cNvPr>
          <p:cNvSpPr>
            <a:spLocks noGrp="1"/>
          </p:cNvSpPr>
          <p:nvPr>
            <p:ph type="ctrTitle"/>
          </p:nvPr>
        </p:nvSpPr>
        <p:spPr>
          <a:xfrm>
            <a:off x="1507067" y="2404534"/>
            <a:ext cx="7766936" cy="1024466"/>
          </a:xfrm>
        </p:spPr>
        <p:txBody>
          <a:bodyPr/>
          <a:lstStyle/>
          <a:p>
            <a:pPr algn="ctr"/>
            <a:r>
              <a:rPr lang="en-US" dirty="0"/>
              <a:t>Thank You        </a:t>
            </a:r>
          </a:p>
        </p:txBody>
      </p:sp>
    </p:spTree>
    <p:extLst>
      <p:ext uri="{BB962C8B-B14F-4D97-AF65-F5344CB8AC3E}">
        <p14:creationId xmlns:p14="http://schemas.microsoft.com/office/powerpoint/2010/main" val="96990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5AE-E5AE-EA8E-486F-36294F930746}"/>
              </a:ext>
            </a:extLst>
          </p:cNvPr>
          <p:cNvSpPr>
            <a:spLocks noGrp="1"/>
          </p:cNvSpPr>
          <p:nvPr>
            <p:ph type="title"/>
          </p:nvPr>
        </p:nvSpPr>
        <p:spPr/>
        <p:txBody>
          <a:bodyPr/>
          <a:lstStyle/>
          <a:p>
            <a:br>
              <a:rPr lang="en-US" dirty="0"/>
            </a:br>
            <a:r>
              <a:rPr lang="en-US" dirty="0"/>
              <a:t>Objective</a:t>
            </a:r>
          </a:p>
        </p:txBody>
      </p:sp>
      <p:sp>
        <p:nvSpPr>
          <p:cNvPr id="3" name="Content Placeholder 2">
            <a:extLst>
              <a:ext uri="{FF2B5EF4-FFF2-40B4-BE49-F238E27FC236}">
                <a16:creationId xmlns:a16="http://schemas.microsoft.com/office/drawing/2014/main" id="{A2B666C9-68D4-307C-9EB6-2D7C17663EBD}"/>
              </a:ext>
            </a:extLst>
          </p:cNvPr>
          <p:cNvSpPr>
            <a:spLocks noGrp="1"/>
          </p:cNvSpPr>
          <p:nvPr>
            <p:ph idx="1"/>
          </p:nvPr>
        </p:nvSpPr>
        <p:spPr/>
        <p:txBody>
          <a:bodyPr>
            <a:normAutofit/>
          </a:bodyPr>
          <a:lstStyle/>
          <a:p>
            <a:pPr marL="0" indent="0">
              <a:lnSpc>
                <a:spcPct val="150000"/>
              </a:lnSpc>
              <a:buNone/>
            </a:pPr>
            <a:r>
              <a:rPr lang="en-US" sz="2400" dirty="0"/>
              <a:t>Sales management has gained importance to meet increasing competition and the need for improved methods of distribution to reduce cost and to increase profits. Sales management today is the most important function in a commercial and business enterprise.</a:t>
            </a:r>
          </a:p>
        </p:txBody>
      </p:sp>
    </p:spTree>
    <p:extLst>
      <p:ext uri="{BB962C8B-B14F-4D97-AF65-F5344CB8AC3E}">
        <p14:creationId xmlns:p14="http://schemas.microsoft.com/office/powerpoint/2010/main" val="404771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EEDF-2FC4-C2D1-1542-CA96AE921816}"/>
              </a:ext>
            </a:extLst>
          </p:cNvPr>
          <p:cNvSpPr>
            <a:spLocks noGrp="1"/>
          </p:cNvSpPr>
          <p:nvPr>
            <p:ph type="title"/>
          </p:nvPr>
        </p:nvSpPr>
        <p:spPr/>
        <p:txBody>
          <a:bodyPr/>
          <a:lstStyle/>
          <a:p>
            <a:br>
              <a:rPr lang="en-US" dirty="0"/>
            </a:br>
            <a:r>
              <a:rPr lang="en-US" dirty="0"/>
              <a:t>Benefits</a:t>
            </a:r>
          </a:p>
        </p:txBody>
      </p:sp>
      <p:sp>
        <p:nvSpPr>
          <p:cNvPr id="3" name="Content Placeholder 2">
            <a:extLst>
              <a:ext uri="{FF2B5EF4-FFF2-40B4-BE49-F238E27FC236}">
                <a16:creationId xmlns:a16="http://schemas.microsoft.com/office/drawing/2014/main" id="{D0C32B64-2869-9BEA-2BC6-BF9C1C975CD4}"/>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400" dirty="0"/>
              <a:t>Help out to make better business decisions.</a:t>
            </a:r>
          </a:p>
          <a:p>
            <a:pPr>
              <a:lnSpc>
                <a:spcPct val="150000"/>
              </a:lnSpc>
              <a:buFont typeface="Wingdings" panose="05000000000000000000" pitchFamily="2" charset="2"/>
              <a:buChar char="§"/>
            </a:pPr>
            <a:r>
              <a:rPr lang="en-US" sz="2400" dirty="0"/>
              <a:t>Help analyze customer trends and satisfaction, which can lead to new and better products and services.</a:t>
            </a:r>
          </a:p>
          <a:p>
            <a:pPr>
              <a:lnSpc>
                <a:spcPct val="150000"/>
              </a:lnSpc>
              <a:buFont typeface="Wingdings" panose="05000000000000000000" pitchFamily="2" charset="2"/>
              <a:buChar char="§"/>
            </a:pPr>
            <a:r>
              <a:rPr lang="en-US" sz="2400" dirty="0"/>
              <a:t>Gives better insight of customer base.</a:t>
            </a:r>
          </a:p>
          <a:p>
            <a:pPr>
              <a:lnSpc>
                <a:spcPct val="150000"/>
              </a:lnSpc>
              <a:buFont typeface="Wingdings" panose="05000000000000000000" pitchFamily="2" charset="2"/>
              <a:buChar char="§"/>
            </a:pPr>
            <a:r>
              <a:rPr lang="en-US" sz="2400" dirty="0"/>
              <a:t>Helps in easy flow for managing resources.</a:t>
            </a:r>
          </a:p>
        </p:txBody>
      </p:sp>
    </p:spTree>
    <p:extLst>
      <p:ext uri="{BB962C8B-B14F-4D97-AF65-F5344CB8AC3E}">
        <p14:creationId xmlns:p14="http://schemas.microsoft.com/office/powerpoint/2010/main" val="124887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051F-FE4D-4C1C-4184-7410FF584738}"/>
              </a:ext>
            </a:extLst>
          </p:cNvPr>
          <p:cNvSpPr>
            <a:spLocks noGrp="1"/>
          </p:cNvSpPr>
          <p:nvPr>
            <p:ph type="title"/>
          </p:nvPr>
        </p:nvSpPr>
        <p:spPr/>
        <p:txBody>
          <a:bodyPr/>
          <a:lstStyle/>
          <a:p>
            <a:br>
              <a:rPr lang="en-US" dirty="0"/>
            </a:br>
            <a:r>
              <a:rPr lang="en-US" dirty="0"/>
              <a:t>Problem Statement</a:t>
            </a:r>
          </a:p>
        </p:txBody>
      </p:sp>
      <p:sp>
        <p:nvSpPr>
          <p:cNvPr id="3" name="Content Placeholder 2">
            <a:extLst>
              <a:ext uri="{FF2B5EF4-FFF2-40B4-BE49-F238E27FC236}">
                <a16:creationId xmlns:a16="http://schemas.microsoft.com/office/drawing/2014/main" id="{38C8B3A6-6401-9285-1511-9EAC9BCB45CB}"/>
              </a:ext>
            </a:extLst>
          </p:cNvPr>
          <p:cNvSpPr>
            <a:spLocks noGrp="1"/>
          </p:cNvSpPr>
          <p:nvPr>
            <p:ph idx="1"/>
          </p:nvPr>
        </p:nvSpPr>
        <p:spPr>
          <a:xfrm>
            <a:off x="677334" y="1779639"/>
            <a:ext cx="8596668" cy="4261723"/>
          </a:xfrm>
        </p:spPr>
        <p:txBody>
          <a:bodyPr>
            <a:normAutofit/>
          </a:bodyPr>
          <a:lstStyle/>
          <a:p>
            <a:pPr marL="0" indent="0">
              <a:buNone/>
            </a:pPr>
            <a:endParaRPr lang="en-US" sz="2400" dirty="0"/>
          </a:p>
          <a:p>
            <a:pPr>
              <a:lnSpc>
                <a:spcPct val="150000"/>
              </a:lnSpc>
              <a:buFont typeface="Wingdings" panose="05000000000000000000" pitchFamily="2" charset="2"/>
              <a:buChar char="§"/>
            </a:pPr>
            <a:r>
              <a:rPr lang="en-US" sz="2400" dirty="0"/>
              <a:t>Extract-Transform-Load Amazon Sales Data dataset and find Sales-trend -&gt; month-wise, year-wise, yearly-month-wise.</a:t>
            </a:r>
          </a:p>
          <a:p>
            <a:pPr>
              <a:lnSpc>
                <a:spcPct val="150000"/>
              </a:lnSpc>
              <a:buFont typeface="Wingdings" panose="05000000000000000000" pitchFamily="2" charset="2"/>
              <a:buChar char="§"/>
            </a:pPr>
            <a:r>
              <a:rPr lang="en-US" sz="2400" dirty="0"/>
              <a:t>Find key metrics and factors and show the meaningful relationships between attributes.</a:t>
            </a:r>
          </a:p>
        </p:txBody>
      </p:sp>
    </p:spTree>
    <p:extLst>
      <p:ext uri="{BB962C8B-B14F-4D97-AF65-F5344CB8AC3E}">
        <p14:creationId xmlns:p14="http://schemas.microsoft.com/office/powerpoint/2010/main" val="153454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CE44-5504-71B9-336C-57E2C3F53F8C}"/>
              </a:ext>
            </a:extLst>
          </p:cNvPr>
          <p:cNvSpPr>
            <a:spLocks noGrp="1"/>
          </p:cNvSpPr>
          <p:nvPr>
            <p:ph type="title"/>
          </p:nvPr>
        </p:nvSpPr>
        <p:spPr/>
        <p:txBody>
          <a:bodyPr/>
          <a:lstStyle/>
          <a:p>
            <a:pPr algn="ctr"/>
            <a:r>
              <a:rPr lang="en-US" dirty="0"/>
              <a:t>Quick Insights for</a:t>
            </a:r>
            <a:br>
              <a:rPr lang="en-US" dirty="0"/>
            </a:br>
            <a:r>
              <a:rPr lang="en-US" dirty="0"/>
              <a:t>2010 – 2017 Amazon Sales</a:t>
            </a:r>
          </a:p>
        </p:txBody>
      </p:sp>
      <p:sp>
        <p:nvSpPr>
          <p:cNvPr id="3" name="Content Placeholder 2">
            <a:extLst>
              <a:ext uri="{FF2B5EF4-FFF2-40B4-BE49-F238E27FC236}">
                <a16:creationId xmlns:a16="http://schemas.microsoft.com/office/drawing/2014/main" id="{99669523-5E3A-A843-FA90-979F65F2C020}"/>
              </a:ext>
            </a:extLst>
          </p:cNvPr>
          <p:cNvSpPr>
            <a:spLocks noGrp="1"/>
          </p:cNvSpPr>
          <p:nvPr>
            <p:ph idx="1"/>
          </p:nvPr>
        </p:nvSpPr>
        <p:spPr/>
        <p:txBody>
          <a:bodyPr>
            <a:normAutofit/>
          </a:bodyPr>
          <a:lstStyle/>
          <a:p>
            <a:pPr>
              <a:buFont typeface="Wingdings" panose="05000000000000000000" pitchFamily="2" charset="2"/>
              <a:buChar char="§"/>
            </a:pPr>
            <a:r>
              <a:rPr lang="en-US" sz="2400" dirty="0">
                <a:solidFill>
                  <a:srgbClr val="A71993"/>
                </a:solidFill>
              </a:rPr>
              <a:t>Total Profit – 44,168,198</a:t>
            </a:r>
          </a:p>
          <a:p>
            <a:pPr marL="0" indent="0">
              <a:buNone/>
            </a:pPr>
            <a:endParaRPr lang="en-US" sz="2400" dirty="0">
              <a:solidFill>
                <a:srgbClr val="A71993"/>
              </a:solidFill>
            </a:endParaRPr>
          </a:p>
          <a:p>
            <a:pPr>
              <a:buFont typeface="Wingdings" panose="05000000000000000000" pitchFamily="2" charset="2"/>
              <a:buChar char="§"/>
            </a:pPr>
            <a:r>
              <a:rPr lang="en-US" sz="2400" dirty="0">
                <a:solidFill>
                  <a:srgbClr val="A71993"/>
                </a:solidFill>
              </a:rPr>
              <a:t>Total Cost – 93,180,570</a:t>
            </a:r>
          </a:p>
          <a:p>
            <a:pPr marL="0" indent="0">
              <a:buNone/>
            </a:pPr>
            <a:endParaRPr lang="en-US" sz="2400" dirty="0">
              <a:solidFill>
                <a:srgbClr val="A71993"/>
              </a:solidFill>
            </a:endParaRPr>
          </a:p>
          <a:p>
            <a:pPr>
              <a:buFont typeface="Wingdings" panose="05000000000000000000" pitchFamily="2" charset="2"/>
              <a:buChar char="§"/>
            </a:pPr>
            <a:r>
              <a:rPr lang="en-US" sz="2400" dirty="0">
                <a:solidFill>
                  <a:srgbClr val="A71993"/>
                </a:solidFill>
              </a:rPr>
              <a:t>Total Revenue – 137,348,768</a:t>
            </a:r>
          </a:p>
          <a:p>
            <a:pPr marL="0" indent="0">
              <a:buNone/>
            </a:pPr>
            <a:endParaRPr lang="en-US" sz="2400" dirty="0">
              <a:solidFill>
                <a:srgbClr val="A71993"/>
              </a:solidFill>
            </a:endParaRPr>
          </a:p>
          <a:p>
            <a:pPr>
              <a:buFont typeface="Wingdings" panose="05000000000000000000" pitchFamily="2" charset="2"/>
              <a:buChar char="§"/>
            </a:pPr>
            <a:r>
              <a:rPr lang="en-US" sz="2400" dirty="0">
                <a:solidFill>
                  <a:srgbClr val="A71993"/>
                </a:solidFill>
              </a:rPr>
              <a:t>Units Sold – 512,871</a:t>
            </a:r>
          </a:p>
        </p:txBody>
      </p:sp>
    </p:spTree>
    <p:extLst>
      <p:ext uri="{BB962C8B-B14F-4D97-AF65-F5344CB8AC3E}">
        <p14:creationId xmlns:p14="http://schemas.microsoft.com/office/powerpoint/2010/main" val="190032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A6CC8-C2E2-9F6B-2E74-A68A8AB9F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2427"/>
            <a:ext cx="12192000" cy="4833146"/>
          </a:xfrm>
          <a:prstGeom prst="rect">
            <a:avLst/>
          </a:prstGeom>
        </p:spPr>
      </p:pic>
      <p:sp>
        <p:nvSpPr>
          <p:cNvPr id="4" name="TextBox 3">
            <a:extLst>
              <a:ext uri="{FF2B5EF4-FFF2-40B4-BE49-F238E27FC236}">
                <a16:creationId xmlns:a16="http://schemas.microsoft.com/office/drawing/2014/main" id="{54CBAF93-ED62-646B-C3ED-71EE333BFAEF}"/>
              </a:ext>
            </a:extLst>
          </p:cNvPr>
          <p:cNvSpPr txBox="1"/>
          <p:nvPr/>
        </p:nvSpPr>
        <p:spPr>
          <a:xfrm>
            <a:off x="1858297" y="324465"/>
            <a:ext cx="7108722" cy="461665"/>
          </a:xfrm>
          <a:prstGeom prst="rect">
            <a:avLst/>
          </a:prstGeom>
          <a:noFill/>
        </p:spPr>
        <p:txBody>
          <a:bodyPr wrap="square" rtlCol="0">
            <a:spAutoFit/>
          </a:bodyPr>
          <a:lstStyle/>
          <a:p>
            <a:pPr algn="ctr"/>
            <a:r>
              <a:rPr lang="en-US" sz="2400" dirty="0">
                <a:solidFill>
                  <a:schemeClr val="accent2"/>
                </a:solidFill>
              </a:rPr>
              <a:t>Profit with respect to Country, Region</a:t>
            </a:r>
          </a:p>
        </p:txBody>
      </p:sp>
    </p:spTree>
    <p:extLst>
      <p:ext uri="{BB962C8B-B14F-4D97-AF65-F5344CB8AC3E}">
        <p14:creationId xmlns:p14="http://schemas.microsoft.com/office/powerpoint/2010/main" val="174377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92056A-3E46-EA73-077E-B3BB32840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1186"/>
            <a:ext cx="12192000" cy="5674955"/>
          </a:xfrm>
          <a:prstGeom prst="rect">
            <a:avLst/>
          </a:prstGeom>
        </p:spPr>
      </p:pic>
      <p:sp>
        <p:nvSpPr>
          <p:cNvPr id="2" name="TextBox 1">
            <a:extLst>
              <a:ext uri="{FF2B5EF4-FFF2-40B4-BE49-F238E27FC236}">
                <a16:creationId xmlns:a16="http://schemas.microsoft.com/office/drawing/2014/main" id="{0F48A072-44DD-97BF-3EBC-75985A580A09}"/>
              </a:ext>
            </a:extLst>
          </p:cNvPr>
          <p:cNvSpPr txBox="1"/>
          <p:nvPr/>
        </p:nvSpPr>
        <p:spPr>
          <a:xfrm>
            <a:off x="1160206" y="202527"/>
            <a:ext cx="7914967" cy="461665"/>
          </a:xfrm>
          <a:prstGeom prst="rect">
            <a:avLst/>
          </a:prstGeom>
          <a:noFill/>
        </p:spPr>
        <p:txBody>
          <a:bodyPr wrap="square" rtlCol="0">
            <a:spAutoFit/>
          </a:bodyPr>
          <a:lstStyle/>
          <a:p>
            <a:pPr algn="ctr"/>
            <a:r>
              <a:rPr lang="en-US" sz="2400" dirty="0">
                <a:solidFill>
                  <a:schemeClr val="accent2"/>
                </a:solidFill>
              </a:rPr>
              <a:t>Units sold in Every Month from Year 2010 to 2017</a:t>
            </a:r>
          </a:p>
        </p:txBody>
      </p:sp>
    </p:spTree>
    <p:extLst>
      <p:ext uri="{BB962C8B-B14F-4D97-AF65-F5344CB8AC3E}">
        <p14:creationId xmlns:p14="http://schemas.microsoft.com/office/powerpoint/2010/main" val="243353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8D43A-8AA6-8502-382A-4270485B6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
        <p:nvSpPr>
          <p:cNvPr id="2" name="TextBox 1">
            <a:extLst>
              <a:ext uri="{FF2B5EF4-FFF2-40B4-BE49-F238E27FC236}">
                <a16:creationId xmlns:a16="http://schemas.microsoft.com/office/drawing/2014/main" id="{52A6D0B6-34A0-03A8-78F4-E7481ED52F9A}"/>
              </a:ext>
            </a:extLst>
          </p:cNvPr>
          <p:cNvSpPr txBox="1"/>
          <p:nvPr/>
        </p:nvSpPr>
        <p:spPr>
          <a:xfrm>
            <a:off x="2644878" y="304800"/>
            <a:ext cx="6204154" cy="461665"/>
          </a:xfrm>
          <a:prstGeom prst="rect">
            <a:avLst/>
          </a:prstGeom>
          <a:noFill/>
        </p:spPr>
        <p:txBody>
          <a:bodyPr wrap="square" rtlCol="0">
            <a:spAutoFit/>
          </a:bodyPr>
          <a:lstStyle/>
          <a:p>
            <a:pPr algn="ctr"/>
            <a:r>
              <a:rPr lang="en-US" sz="2400" dirty="0">
                <a:solidFill>
                  <a:schemeClr val="accent2"/>
                </a:solidFill>
              </a:rPr>
              <a:t>Profit with respect to Item Type</a:t>
            </a:r>
          </a:p>
        </p:txBody>
      </p:sp>
    </p:spTree>
    <p:extLst>
      <p:ext uri="{BB962C8B-B14F-4D97-AF65-F5344CB8AC3E}">
        <p14:creationId xmlns:p14="http://schemas.microsoft.com/office/powerpoint/2010/main" val="322120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5DEA59-544D-6BCD-CF76-54D6C1CC8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2694"/>
            <a:ext cx="12192000" cy="5092611"/>
          </a:xfrm>
          <a:prstGeom prst="rect">
            <a:avLst/>
          </a:prstGeom>
        </p:spPr>
      </p:pic>
      <p:sp>
        <p:nvSpPr>
          <p:cNvPr id="2" name="TextBox 1">
            <a:extLst>
              <a:ext uri="{FF2B5EF4-FFF2-40B4-BE49-F238E27FC236}">
                <a16:creationId xmlns:a16="http://schemas.microsoft.com/office/drawing/2014/main" id="{6283FF72-A44A-3706-6576-2F2B39AC1D60}"/>
              </a:ext>
            </a:extLst>
          </p:cNvPr>
          <p:cNvSpPr txBox="1"/>
          <p:nvPr/>
        </p:nvSpPr>
        <p:spPr>
          <a:xfrm>
            <a:off x="2438400" y="334297"/>
            <a:ext cx="6715432" cy="461665"/>
          </a:xfrm>
          <a:prstGeom prst="rect">
            <a:avLst/>
          </a:prstGeom>
          <a:noFill/>
        </p:spPr>
        <p:txBody>
          <a:bodyPr wrap="square" rtlCol="0">
            <a:spAutoFit/>
          </a:bodyPr>
          <a:lstStyle/>
          <a:p>
            <a:pPr algn="ctr"/>
            <a:r>
              <a:rPr lang="en-US" sz="2400" dirty="0">
                <a:solidFill>
                  <a:schemeClr val="accent2"/>
                </a:solidFill>
              </a:rPr>
              <a:t>Profit for Country, Region, Sales Channel</a:t>
            </a:r>
          </a:p>
        </p:txBody>
      </p:sp>
    </p:spTree>
    <p:extLst>
      <p:ext uri="{BB962C8B-B14F-4D97-AF65-F5344CB8AC3E}">
        <p14:creationId xmlns:p14="http://schemas.microsoft.com/office/powerpoint/2010/main" val="13942641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322</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Amazon Sales Data Analysis</vt:lpstr>
      <vt:lpstr> Objective</vt:lpstr>
      <vt:lpstr> Benefits</vt:lpstr>
      <vt:lpstr> Problem Statement</vt:lpstr>
      <vt:lpstr>Quick Insights for 2010 – 2017 Amazon Sales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Dashboards</dc:title>
  <dc:creator>kalai vani</dc:creator>
  <cp:lastModifiedBy>kalai vani</cp:lastModifiedBy>
  <cp:revision>6</cp:revision>
  <dcterms:created xsi:type="dcterms:W3CDTF">2024-01-20T10:53:42Z</dcterms:created>
  <dcterms:modified xsi:type="dcterms:W3CDTF">2024-01-22T08:59:35Z</dcterms:modified>
</cp:coreProperties>
</file>