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1A4C4-4267-431E-AB54-BDB117F491D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107316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145976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5698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0219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57572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21A4C4-4267-431E-AB54-BDB117F491D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16932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21A4C4-4267-431E-AB54-BDB117F491D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17570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1A4C4-4267-431E-AB54-BDB117F491D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3230202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1A4C4-4267-431E-AB54-BDB117F491D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66757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1A4C4-4267-431E-AB54-BDB117F491D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306058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1A4C4-4267-431E-AB54-BDB117F491D0}"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50617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63491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1A4C4-4267-431E-AB54-BDB117F491D0}"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84922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1A4C4-4267-431E-AB54-BDB117F491D0}"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5537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1A4C4-4267-431E-AB54-BDB117F491D0}"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206053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388042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1A4C4-4267-431E-AB54-BDB117F491D0}"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BCAD5-FE17-4064-A004-4F0CDBE433BE}" type="slidenum">
              <a:rPr lang="en-US" smtClean="0"/>
              <a:t>‹#›</a:t>
            </a:fld>
            <a:endParaRPr lang="en-US"/>
          </a:p>
        </p:txBody>
      </p:sp>
    </p:spTree>
    <p:extLst>
      <p:ext uri="{BB962C8B-B14F-4D97-AF65-F5344CB8AC3E}">
        <p14:creationId xmlns:p14="http://schemas.microsoft.com/office/powerpoint/2010/main" val="179439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421A4C4-4267-431E-AB54-BDB117F491D0}" type="datetimeFigureOut">
              <a:rPr lang="en-US" smtClean="0"/>
              <a:t>1/31/2024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3BCAD5-FE17-4064-A004-4F0CDBE433BE}" type="slidenum">
              <a:rPr lang="en-US" smtClean="0"/>
              <a:t>‹#›</a:t>
            </a:fld>
            <a:endParaRPr lang="en-US"/>
          </a:p>
        </p:txBody>
      </p:sp>
    </p:spTree>
    <p:extLst>
      <p:ext uri="{BB962C8B-B14F-4D97-AF65-F5344CB8AC3E}">
        <p14:creationId xmlns:p14="http://schemas.microsoft.com/office/powerpoint/2010/main" val="37530527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4360-BA68-42CC-5AAF-BA1CF35E984A}"/>
              </a:ext>
            </a:extLst>
          </p:cNvPr>
          <p:cNvSpPr>
            <a:spLocks noGrp="1"/>
          </p:cNvSpPr>
          <p:nvPr>
            <p:ph type="ctrTitle"/>
          </p:nvPr>
        </p:nvSpPr>
        <p:spPr/>
        <p:txBody>
          <a:bodyPr/>
          <a:lstStyle/>
          <a:p>
            <a:r>
              <a:rPr lang="en-US" dirty="0"/>
              <a:t>Heart disease diagnostic Analysis</a:t>
            </a:r>
          </a:p>
        </p:txBody>
      </p:sp>
      <p:sp>
        <p:nvSpPr>
          <p:cNvPr id="3" name="Subtitle 2">
            <a:extLst>
              <a:ext uri="{FF2B5EF4-FFF2-40B4-BE49-F238E27FC236}">
                <a16:creationId xmlns:a16="http://schemas.microsoft.com/office/drawing/2014/main" id="{A49ECD6C-E5BE-11C5-8C2B-EE78DFB6C10A}"/>
              </a:ext>
            </a:extLst>
          </p:cNvPr>
          <p:cNvSpPr>
            <a:spLocks noGrp="1"/>
          </p:cNvSpPr>
          <p:nvPr>
            <p:ph type="subTitle" idx="1"/>
          </p:nvPr>
        </p:nvSpPr>
        <p:spPr/>
        <p:txBody>
          <a:bodyPr/>
          <a:lstStyle/>
          <a:p>
            <a:r>
              <a:rPr lang="en-US" dirty="0"/>
              <a:t>By,</a:t>
            </a:r>
          </a:p>
          <a:p>
            <a:r>
              <a:rPr lang="en-US" dirty="0" err="1"/>
              <a:t>Kalaivani</a:t>
            </a:r>
            <a:r>
              <a:rPr lang="en-US" dirty="0"/>
              <a:t> Lakshmanan</a:t>
            </a:r>
          </a:p>
        </p:txBody>
      </p:sp>
    </p:spTree>
    <p:extLst>
      <p:ext uri="{BB962C8B-B14F-4D97-AF65-F5344CB8AC3E}">
        <p14:creationId xmlns:p14="http://schemas.microsoft.com/office/powerpoint/2010/main" val="301688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49CF5-4845-A3F4-35A4-214C0E45D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313999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AE31A1-E8EF-31E6-64D0-E05F4CCD1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6629"/>
            <a:ext cx="12192000" cy="5044741"/>
          </a:xfrm>
          <a:prstGeom prst="rect">
            <a:avLst/>
          </a:prstGeom>
        </p:spPr>
      </p:pic>
    </p:spTree>
    <p:extLst>
      <p:ext uri="{BB962C8B-B14F-4D97-AF65-F5344CB8AC3E}">
        <p14:creationId xmlns:p14="http://schemas.microsoft.com/office/powerpoint/2010/main" val="256695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572D3-E525-8326-F0E2-9EA74DEDE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780"/>
            <a:ext cx="12192000" cy="5096440"/>
          </a:xfrm>
          <a:prstGeom prst="rect">
            <a:avLst/>
          </a:prstGeom>
        </p:spPr>
      </p:pic>
    </p:spTree>
    <p:extLst>
      <p:ext uri="{BB962C8B-B14F-4D97-AF65-F5344CB8AC3E}">
        <p14:creationId xmlns:p14="http://schemas.microsoft.com/office/powerpoint/2010/main" val="2434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C3DAD-531F-264D-B9E2-8C9FDDD82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230738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0A82D-217C-0227-FBFA-28C2597A5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780"/>
            <a:ext cx="12192000" cy="5096440"/>
          </a:xfrm>
          <a:prstGeom prst="rect">
            <a:avLst/>
          </a:prstGeom>
        </p:spPr>
      </p:pic>
    </p:spTree>
    <p:extLst>
      <p:ext uri="{BB962C8B-B14F-4D97-AF65-F5344CB8AC3E}">
        <p14:creationId xmlns:p14="http://schemas.microsoft.com/office/powerpoint/2010/main" val="156737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44105-691A-DE04-B77D-B9E065EE3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4068"/>
            <a:ext cx="12192000" cy="5089864"/>
          </a:xfrm>
          <a:prstGeom prst="rect">
            <a:avLst/>
          </a:prstGeom>
        </p:spPr>
      </p:pic>
    </p:spTree>
    <p:extLst>
      <p:ext uri="{BB962C8B-B14F-4D97-AF65-F5344CB8AC3E}">
        <p14:creationId xmlns:p14="http://schemas.microsoft.com/office/powerpoint/2010/main" val="272203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02DDCB-76B7-5D65-A2C5-A06DE8594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780"/>
            <a:ext cx="12192000" cy="5096440"/>
          </a:xfrm>
          <a:prstGeom prst="rect">
            <a:avLst/>
          </a:prstGeom>
        </p:spPr>
      </p:pic>
    </p:spTree>
    <p:extLst>
      <p:ext uri="{BB962C8B-B14F-4D97-AF65-F5344CB8AC3E}">
        <p14:creationId xmlns:p14="http://schemas.microsoft.com/office/powerpoint/2010/main" val="322301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22388F-A446-F5C1-F2E2-0914A6902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780"/>
            <a:ext cx="12192000" cy="5096440"/>
          </a:xfrm>
          <a:prstGeom prst="rect">
            <a:avLst/>
          </a:prstGeom>
        </p:spPr>
      </p:pic>
    </p:spTree>
    <p:extLst>
      <p:ext uri="{BB962C8B-B14F-4D97-AF65-F5344CB8AC3E}">
        <p14:creationId xmlns:p14="http://schemas.microsoft.com/office/powerpoint/2010/main" val="345164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2B863-194F-E5F1-195C-AC5756526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780"/>
            <a:ext cx="12192000" cy="5096440"/>
          </a:xfrm>
          <a:prstGeom prst="rect">
            <a:avLst/>
          </a:prstGeom>
        </p:spPr>
      </p:pic>
    </p:spTree>
    <p:extLst>
      <p:ext uri="{BB962C8B-B14F-4D97-AF65-F5344CB8AC3E}">
        <p14:creationId xmlns:p14="http://schemas.microsoft.com/office/powerpoint/2010/main" val="340765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E62147-81EC-8A45-9F71-71A26D00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278613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03CE-DCE1-298D-911B-157494EB5F4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B2C7C84-10FA-39DA-CFC4-C97D6DB76217}"/>
              </a:ext>
            </a:extLst>
          </p:cNvPr>
          <p:cNvSpPr>
            <a:spLocks noGrp="1"/>
          </p:cNvSpPr>
          <p:nvPr>
            <p:ph idx="1"/>
          </p:nvPr>
        </p:nvSpPr>
        <p:spPr/>
        <p:txBody>
          <a:bodyPr>
            <a:normAutofit/>
          </a:bodyPr>
          <a:lstStyle/>
          <a:p>
            <a:r>
              <a:rPr lang="en-US" sz="3200" b="0" i="0" dirty="0">
                <a:effectLst/>
                <a:latin typeface="Google Sans"/>
              </a:rPr>
              <a:t>The objective of Heart Disease Diagnostic </a:t>
            </a:r>
            <a:r>
              <a:rPr lang="en-US" sz="3200" dirty="0">
                <a:effectLst/>
                <a:latin typeface="Google Sans"/>
              </a:rPr>
              <a:t>P</a:t>
            </a:r>
            <a:r>
              <a:rPr lang="en-US" sz="3200" b="0" i="0" dirty="0">
                <a:effectLst/>
                <a:latin typeface="Google Sans"/>
              </a:rPr>
              <a:t>roject is to check whether the patient is likely to be diagnosed with any cardiovascular heart diseases based on their medical attributes such as gender, age, chest pain, fasting sugar level, serum cholesterol, etc.</a:t>
            </a:r>
            <a:endParaRPr lang="en-US" sz="3200" dirty="0"/>
          </a:p>
        </p:txBody>
      </p:sp>
    </p:spTree>
    <p:extLst>
      <p:ext uri="{BB962C8B-B14F-4D97-AF65-F5344CB8AC3E}">
        <p14:creationId xmlns:p14="http://schemas.microsoft.com/office/powerpoint/2010/main" val="91190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58807-4997-5881-6214-2158FEDF9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20346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15434-FB1E-535D-E01C-C572FEEEA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427307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A61B6-7695-7206-117F-BA32087AE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338295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6220F4-C2E6-BFB6-C82B-D9F730491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225249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8A38-2AFB-0977-5BC3-F646CDD844A9}"/>
              </a:ext>
            </a:extLst>
          </p:cNvPr>
          <p:cNvSpPr>
            <a:spLocks noGrp="1"/>
          </p:cNvSpPr>
          <p:nvPr>
            <p:ph type="title"/>
          </p:nvPr>
        </p:nvSpPr>
        <p:spPr>
          <a:xfrm>
            <a:off x="913795" y="270588"/>
            <a:ext cx="10353761" cy="1240971"/>
          </a:xfrm>
        </p:spPr>
        <p:txBody>
          <a:bodyPr/>
          <a:lstStyle/>
          <a:p>
            <a:r>
              <a:rPr lang="en-US" dirty="0"/>
              <a:t>Key Findings</a:t>
            </a:r>
          </a:p>
        </p:txBody>
      </p:sp>
      <p:sp>
        <p:nvSpPr>
          <p:cNvPr id="3" name="Content Placeholder 2">
            <a:extLst>
              <a:ext uri="{FF2B5EF4-FFF2-40B4-BE49-F238E27FC236}">
                <a16:creationId xmlns:a16="http://schemas.microsoft.com/office/drawing/2014/main" id="{1FE13766-C56E-C463-9B6B-958778C71E7C}"/>
              </a:ext>
            </a:extLst>
          </p:cNvPr>
          <p:cNvSpPr>
            <a:spLocks noGrp="1"/>
          </p:cNvSpPr>
          <p:nvPr>
            <p:ph idx="1"/>
          </p:nvPr>
        </p:nvSpPr>
        <p:spPr>
          <a:xfrm>
            <a:off x="913795" y="1287624"/>
            <a:ext cx="10353762" cy="4945225"/>
          </a:xfrm>
        </p:spPr>
        <p:txBody>
          <a:bodyPr>
            <a:normAutofit lnSpcReduction="10000"/>
          </a:bodyPr>
          <a:lstStyle/>
          <a:p>
            <a:r>
              <a:rPr lang="en-US" dirty="0"/>
              <a:t>Male patients are suffering from heart disease at an earlier age of 29 than female patients.</a:t>
            </a:r>
          </a:p>
          <a:p>
            <a:r>
              <a:rPr lang="en-US" dirty="0"/>
              <a:t>Heart disease patients are more for the age group 50 to 70 and their count is high in the age of 57,58,59 for male, 62 for female.</a:t>
            </a:r>
          </a:p>
          <a:p>
            <a:r>
              <a:rPr lang="en-US" dirty="0"/>
              <a:t>Heart disease diagnosed patients count is more for the Non-anginal Chest Pain type patients.</a:t>
            </a:r>
          </a:p>
          <a:p>
            <a:r>
              <a:rPr lang="en-US" dirty="0"/>
              <a:t>Heart disease patients are more with resting blood pressure 120 – 140 mmHg .</a:t>
            </a:r>
          </a:p>
          <a:p>
            <a:r>
              <a:rPr lang="en-US" dirty="0"/>
              <a:t>Heart disease patients are more with serum cholesterol level &gt; 120 mg/dl.</a:t>
            </a:r>
          </a:p>
          <a:p>
            <a:r>
              <a:rPr lang="en-US" dirty="0"/>
              <a:t>No significant difference between healthy and heart disease patients in fasting blood sugar level &gt; 120 mg/dl. </a:t>
            </a:r>
          </a:p>
          <a:p>
            <a:r>
              <a:rPr lang="en-US" dirty="0"/>
              <a:t>Heart disease patients are more who have ST-T wave abnormality in resting ECG result.</a:t>
            </a:r>
          </a:p>
          <a:p>
            <a:endParaRPr lang="en-US" dirty="0"/>
          </a:p>
        </p:txBody>
      </p:sp>
    </p:spTree>
    <p:extLst>
      <p:ext uri="{BB962C8B-B14F-4D97-AF65-F5344CB8AC3E}">
        <p14:creationId xmlns:p14="http://schemas.microsoft.com/office/powerpoint/2010/main" val="39111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7FA7A-40E0-498B-4F56-9856D5C7AAFD}"/>
              </a:ext>
            </a:extLst>
          </p:cNvPr>
          <p:cNvSpPr>
            <a:spLocks noGrp="1"/>
          </p:cNvSpPr>
          <p:nvPr>
            <p:ph idx="1"/>
          </p:nvPr>
        </p:nvSpPr>
        <p:spPr>
          <a:xfrm>
            <a:off x="913795" y="923731"/>
            <a:ext cx="10353762" cy="5029199"/>
          </a:xfrm>
        </p:spPr>
        <p:txBody>
          <a:bodyPr/>
          <a:lstStyle/>
          <a:p>
            <a:r>
              <a:rPr lang="en-US" dirty="0"/>
              <a:t>Heart disease patients count is more who has achieved maximum heart rate &gt; 140 beats per minute.</a:t>
            </a:r>
          </a:p>
          <a:p>
            <a:r>
              <a:rPr lang="en-US" dirty="0"/>
              <a:t>Number of heart disease patients by exercise induced angina is less compared to healthy patients.</a:t>
            </a:r>
          </a:p>
          <a:p>
            <a:r>
              <a:rPr lang="en-US" dirty="0"/>
              <a:t>Highest heart disease count with ST depression induced by exercise relative to rest  value 0.0000.</a:t>
            </a:r>
          </a:p>
          <a:p>
            <a:r>
              <a:rPr lang="en-US" dirty="0"/>
              <a:t>Heart disease patients are more who have </a:t>
            </a:r>
            <a:r>
              <a:rPr lang="en-US" dirty="0" err="1"/>
              <a:t>downsloping</a:t>
            </a:r>
            <a:r>
              <a:rPr lang="en-US" dirty="0"/>
              <a:t> peak exercise ST segment .</a:t>
            </a:r>
          </a:p>
          <a:p>
            <a:r>
              <a:rPr lang="en-US" dirty="0"/>
              <a:t>Heart disease patients count is more with zero number of major vessels </a:t>
            </a:r>
            <a:r>
              <a:rPr lang="en-US" dirty="0" err="1"/>
              <a:t>coloured</a:t>
            </a:r>
            <a:r>
              <a:rPr lang="en-US" dirty="0"/>
              <a:t> by fluoroscopy.</a:t>
            </a:r>
          </a:p>
          <a:p>
            <a:r>
              <a:rPr lang="en-US" dirty="0"/>
              <a:t>Most of the heart disease patients are detected with fixed defect of thalassemia.</a:t>
            </a:r>
          </a:p>
          <a:p>
            <a:endParaRPr lang="en-US" dirty="0"/>
          </a:p>
          <a:p>
            <a:endParaRPr lang="en-US" dirty="0"/>
          </a:p>
          <a:p>
            <a:endParaRPr lang="en-US" dirty="0"/>
          </a:p>
        </p:txBody>
      </p:sp>
    </p:spTree>
    <p:extLst>
      <p:ext uri="{BB962C8B-B14F-4D97-AF65-F5344CB8AC3E}">
        <p14:creationId xmlns:p14="http://schemas.microsoft.com/office/powerpoint/2010/main" val="216882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3C2C-F9CB-55A7-3AF8-E9322ED584C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81159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467C-65C0-3F8A-8A6F-7968E74B687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441F2A4-5FED-FAD2-497F-0C622E31E714}"/>
              </a:ext>
            </a:extLst>
          </p:cNvPr>
          <p:cNvSpPr>
            <a:spLocks noGrp="1"/>
          </p:cNvSpPr>
          <p:nvPr>
            <p:ph idx="1"/>
          </p:nvPr>
        </p:nvSpPr>
        <p:spPr>
          <a:xfrm>
            <a:off x="913795" y="1688841"/>
            <a:ext cx="10353762" cy="4683967"/>
          </a:xfrm>
        </p:spPr>
        <p:txBody>
          <a:bodyPr>
            <a:noAutofit/>
          </a:bodyPr>
          <a:lstStyle/>
          <a:p>
            <a:r>
              <a:rPr lang="en-US" sz="2800" dirty="0">
                <a:latin typeface="Google Sans"/>
              </a:rPr>
              <a:t>Health is real wealth in the pandemic time we all realized the brute effects of covid-19 on all irrespective of any status. Hence it is  required to analyze this health and medical data for better future preparation.</a:t>
            </a:r>
          </a:p>
          <a:p>
            <a:r>
              <a:rPr lang="en-US" sz="2800" b="0" i="0" dirty="0">
                <a:effectLst/>
                <a:latin typeface="Google Sans"/>
              </a:rPr>
              <a:t>The correct prediction of heart disease can prevent life threats, and incorrect prediction can prove to be fatal at the same time.</a:t>
            </a:r>
          </a:p>
          <a:p>
            <a:r>
              <a:rPr lang="en-US" sz="2800" b="0" i="0" dirty="0">
                <a:effectLst/>
                <a:latin typeface="Google Sans"/>
              </a:rPr>
              <a:t>The dataset consists of 14 main attributes used for performing the analysis. </a:t>
            </a:r>
            <a:endParaRPr lang="en-US" sz="2800" dirty="0">
              <a:latin typeface="Google Sans"/>
            </a:endParaRPr>
          </a:p>
        </p:txBody>
      </p:sp>
    </p:spTree>
    <p:extLst>
      <p:ext uri="{BB962C8B-B14F-4D97-AF65-F5344CB8AC3E}">
        <p14:creationId xmlns:p14="http://schemas.microsoft.com/office/powerpoint/2010/main" val="43608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818-822C-443A-478D-9F2CB218464B}"/>
              </a:ext>
            </a:extLst>
          </p:cNvPr>
          <p:cNvSpPr>
            <a:spLocks noGrp="1"/>
          </p:cNvSpPr>
          <p:nvPr>
            <p:ph type="title"/>
          </p:nvPr>
        </p:nvSpPr>
        <p:spPr>
          <a:xfrm>
            <a:off x="913795" y="214605"/>
            <a:ext cx="10353761" cy="1156996"/>
          </a:xfrm>
        </p:spPr>
        <p:txBody>
          <a:bodyPr/>
          <a:lstStyle/>
          <a:p>
            <a:r>
              <a:rPr lang="en-US" dirty="0"/>
              <a:t>Attribute Information</a:t>
            </a:r>
          </a:p>
        </p:txBody>
      </p:sp>
      <p:sp>
        <p:nvSpPr>
          <p:cNvPr id="3" name="Content Placeholder 2">
            <a:extLst>
              <a:ext uri="{FF2B5EF4-FFF2-40B4-BE49-F238E27FC236}">
                <a16:creationId xmlns:a16="http://schemas.microsoft.com/office/drawing/2014/main" id="{30B6B423-B650-AF67-E07B-165E9134DFFA}"/>
              </a:ext>
            </a:extLst>
          </p:cNvPr>
          <p:cNvSpPr>
            <a:spLocks noGrp="1"/>
          </p:cNvSpPr>
          <p:nvPr>
            <p:ph idx="1"/>
          </p:nvPr>
        </p:nvSpPr>
        <p:spPr>
          <a:xfrm>
            <a:off x="913795" y="1119674"/>
            <a:ext cx="10353762" cy="5738326"/>
          </a:xfrm>
        </p:spPr>
        <p:txBody>
          <a:bodyPr>
            <a:noAutofit/>
          </a:bodyPr>
          <a:lstStyle/>
          <a:p>
            <a:pPr algn="l">
              <a:buFont typeface="+mj-lt"/>
              <a:buAutoNum type="arabicPeriod"/>
            </a:pPr>
            <a:r>
              <a:rPr lang="en-US" sz="2400" b="1" i="1" dirty="0">
                <a:effectLst/>
                <a:latin typeface="Google Sans"/>
              </a:rPr>
              <a:t>Age</a:t>
            </a:r>
            <a:r>
              <a:rPr lang="en-US" sz="2400" b="0" i="0" dirty="0">
                <a:effectLst/>
                <a:latin typeface="Google Sans"/>
              </a:rPr>
              <a:t>: displays the age of the individual.</a:t>
            </a:r>
          </a:p>
          <a:p>
            <a:pPr algn="l">
              <a:buFont typeface="+mj-lt"/>
              <a:buAutoNum type="arabicPeriod"/>
            </a:pPr>
            <a:r>
              <a:rPr lang="en-US" sz="2400" b="1" i="1" dirty="0">
                <a:effectLst/>
                <a:latin typeface="Google Sans"/>
              </a:rPr>
              <a:t>Sex</a:t>
            </a:r>
            <a:r>
              <a:rPr lang="en-US" sz="2400" b="0" i="0" dirty="0">
                <a:effectLst/>
                <a:latin typeface="Google Sans"/>
              </a:rPr>
              <a:t>: displays the gender of the individual using the following format :</a:t>
            </a:r>
            <a:br>
              <a:rPr lang="en-US" sz="2400" b="0" i="0" dirty="0">
                <a:effectLst/>
                <a:latin typeface="Google Sans"/>
              </a:rPr>
            </a:br>
            <a:r>
              <a:rPr lang="en-US" sz="2400" b="0" i="0" dirty="0">
                <a:effectLst/>
                <a:latin typeface="Google Sans"/>
              </a:rPr>
              <a:t>1 = male</a:t>
            </a:r>
            <a:br>
              <a:rPr lang="en-US" sz="2400" b="0" i="0" dirty="0">
                <a:effectLst/>
                <a:latin typeface="Google Sans"/>
              </a:rPr>
            </a:br>
            <a:r>
              <a:rPr lang="en-US" sz="2400" b="0" i="0" dirty="0">
                <a:effectLst/>
                <a:latin typeface="Google Sans"/>
              </a:rPr>
              <a:t>0 = female</a:t>
            </a:r>
          </a:p>
          <a:p>
            <a:pPr algn="l">
              <a:buFont typeface="+mj-lt"/>
              <a:buAutoNum type="arabicPeriod"/>
            </a:pPr>
            <a:r>
              <a:rPr lang="en-US" sz="2400" b="1" i="1" dirty="0">
                <a:effectLst/>
                <a:latin typeface="Google Sans"/>
              </a:rPr>
              <a:t>Chest-pain type</a:t>
            </a:r>
            <a:r>
              <a:rPr lang="en-US" sz="2400" b="0" i="0" dirty="0">
                <a:effectLst/>
                <a:latin typeface="Google Sans"/>
              </a:rPr>
              <a:t>: displays the type of chest-pain experienced by the individual using the following format :</a:t>
            </a:r>
            <a:br>
              <a:rPr lang="en-US" sz="2400" b="0" i="0" dirty="0">
                <a:effectLst/>
                <a:latin typeface="Google Sans"/>
              </a:rPr>
            </a:br>
            <a:r>
              <a:rPr lang="en-US" sz="2400" b="0" i="0" dirty="0">
                <a:effectLst/>
                <a:latin typeface="Google Sans"/>
              </a:rPr>
              <a:t>0 = typical angina</a:t>
            </a:r>
            <a:br>
              <a:rPr lang="en-US" sz="2400" b="0" i="0" dirty="0">
                <a:effectLst/>
                <a:latin typeface="Google Sans"/>
              </a:rPr>
            </a:br>
            <a:r>
              <a:rPr lang="en-US" sz="2400" b="0" i="0" dirty="0">
                <a:effectLst/>
                <a:latin typeface="Google Sans"/>
              </a:rPr>
              <a:t>1 = atypical angina</a:t>
            </a:r>
            <a:br>
              <a:rPr lang="en-US" sz="2400" b="0" i="0" dirty="0">
                <a:effectLst/>
                <a:latin typeface="Google Sans"/>
              </a:rPr>
            </a:br>
            <a:r>
              <a:rPr lang="en-US" sz="2400" b="0" i="0" dirty="0">
                <a:effectLst/>
                <a:latin typeface="Google Sans"/>
              </a:rPr>
              <a:t>2 = non — anginal pain</a:t>
            </a:r>
            <a:br>
              <a:rPr lang="en-US" sz="2400" b="0" i="0" dirty="0">
                <a:effectLst/>
                <a:latin typeface="Google Sans"/>
              </a:rPr>
            </a:br>
            <a:r>
              <a:rPr lang="en-US" sz="2400" b="0" i="0" dirty="0">
                <a:effectLst/>
                <a:latin typeface="Google Sans"/>
              </a:rPr>
              <a:t>3 = asymptotic</a:t>
            </a:r>
          </a:p>
          <a:p>
            <a:pPr algn="l">
              <a:buFont typeface="+mj-lt"/>
              <a:buAutoNum type="arabicPeriod"/>
            </a:pPr>
            <a:r>
              <a:rPr lang="en-US" sz="2400" b="1" i="1" dirty="0">
                <a:effectLst/>
                <a:latin typeface="Google Sans"/>
              </a:rPr>
              <a:t>Resting Blood Pressure</a:t>
            </a:r>
            <a:r>
              <a:rPr lang="en-US" sz="2400" b="0" i="0" dirty="0">
                <a:effectLst/>
                <a:latin typeface="Google Sans"/>
              </a:rPr>
              <a:t>: displays the resting blood pressure value of an individual in mmHg (unit)</a:t>
            </a:r>
          </a:p>
        </p:txBody>
      </p:sp>
    </p:spTree>
    <p:extLst>
      <p:ext uri="{BB962C8B-B14F-4D97-AF65-F5344CB8AC3E}">
        <p14:creationId xmlns:p14="http://schemas.microsoft.com/office/powerpoint/2010/main" val="43729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F58AB-22DF-F115-6460-93C27E8AFA9C}"/>
              </a:ext>
            </a:extLst>
          </p:cNvPr>
          <p:cNvSpPr>
            <a:spLocks noGrp="1"/>
          </p:cNvSpPr>
          <p:nvPr>
            <p:ph idx="1"/>
          </p:nvPr>
        </p:nvSpPr>
        <p:spPr>
          <a:xfrm>
            <a:off x="913795" y="223936"/>
            <a:ext cx="10353762" cy="6382136"/>
          </a:xfrm>
        </p:spPr>
        <p:txBody>
          <a:bodyPr>
            <a:normAutofit lnSpcReduction="10000"/>
          </a:bodyPr>
          <a:lstStyle/>
          <a:p>
            <a:pPr marL="457200" indent="-457200" algn="l">
              <a:buFont typeface="+mj-lt"/>
              <a:buAutoNum type="arabicPeriod" startAt="5"/>
            </a:pPr>
            <a:r>
              <a:rPr lang="en-US" sz="2400" b="1" i="1" dirty="0">
                <a:effectLst/>
                <a:latin typeface="Google Sans"/>
              </a:rPr>
              <a:t>Serum </a:t>
            </a:r>
            <a:r>
              <a:rPr lang="en-US" sz="2400" b="1" i="1" dirty="0" err="1">
                <a:effectLst/>
                <a:latin typeface="Google Sans"/>
              </a:rPr>
              <a:t>Cholestrol</a:t>
            </a:r>
            <a:r>
              <a:rPr lang="en-US" sz="2400" b="0" i="0" dirty="0">
                <a:effectLst/>
                <a:latin typeface="Google Sans"/>
              </a:rPr>
              <a:t>: displays the serum cholesterol in mg/dl (unit)</a:t>
            </a:r>
          </a:p>
          <a:p>
            <a:pPr marL="457200" indent="-457200" algn="l">
              <a:buFont typeface="+mj-lt"/>
              <a:buAutoNum type="arabicPeriod" startAt="5"/>
            </a:pPr>
            <a:r>
              <a:rPr lang="en-US" sz="2400" b="1" i="1" dirty="0">
                <a:effectLst/>
                <a:latin typeface="Google Sans"/>
              </a:rPr>
              <a:t>Fasting Blood Sugar</a:t>
            </a:r>
            <a:r>
              <a:rPr lang="en-US" sz="2400" b="0" i="0" dirty="0">
                <a:effectLst/>
                <a:latin typeface="Google Sans"/>
              </a:rPr>
              <a:t>: compares the fasting blood sugar value of an individual with 120mg/dl.</a:t>
            </a:r>
            <a:br>
              <a:rPr lang="en-US" sz="2400" b="0" i="0" dirty="0">
                <a:effectLst/>
                <a:latin typeface="Google Sans"/>
              </a:rPr>
            </a:br>
            <a:r>
              <a:rPr lang="en-US" sz="2400" b="0" i="0" dirty="0">
                <a:effectLst/>
                <a:latin typeface="Google Sans"/>
              </a:rPr>
              <a:t>If fasting blood sugar &gt; 120mg/dl then : 1 (true)</a:t>
            </a:r>
            <a:br>
              <a:rPr lang="en-US" sz="2400" b="0" i="0" dirty="0">
                <a:effectLst/>
                <a:latin typeface="Google Sans"/>
              </a:rPr>
            </a:br>
            <a:r>
              <a:rPr lang="en-US" sz="2400" b="0" i="0" dirty="0">
                <a:effectLst/>
                <a:latin typeface="Google Sans"/>
              </a:rPr>
              <a:t>else : 0 (false)</a:t>
            </a:r>
          </a:p>
          <a:p>
            <a:pPr marL="457200" indent="-457200" algn="l">
              <a:buFont typeface="+mj-lt"/>
              <a:buAutoNum type="arabicPeriod" startAt="5"/>
            </a:pPr>
            <a:r>
              <a:rPr lang="en-US" sz="2400" b="1" i="1" dirty="0">
                <a:effectLst/>
                <a:latin typeface="Google Sans"/>
              </a:rPr>
              <a:t>Resting ECG </a:t>
            </a:r>
            <a:r>
              <a:rPr lang="en-US" sz="2400" b="0" i="0" dirty="0">
                <a:effectLst/>
                <a:latin typeface="Google Sans"/>
              </a:rPr>
              <a:t>: displays resting electrocardiographic results</a:t>
            </a:r>
            <a:br>
              <a:rPr lang="en-US" sz="2400" b="0" i="0" dirty="0">
                <a:effectLst/>
                <a:latin typeface="Google Sans"/>
              </a:rPr>
            </a:br>
            <a:r>
              <a:rPr lang="en-US" sz="2400" b="0" i="0" dirty="0">
                <a:effectLst/>
                <a:latin typeface="Google Sans"/>
              </a:rPr>
              <a:t>0 = normal</a:t>
            </a:r>
            <a:br>
              <a:rPr lang="en-US" sz="2400" b="0" i="0" dirty="0">
                <a:effectLst/>
                <a:latin typeface="Google Sans"/>
              </a:rPr>
            </a:br>
            <a:r>
              <a:rPr lang="en-US" sz="2400" b="0" i="0" dirty="0">
                <a:effectLst/>
                <a:latin typeface="Google Sans"/>
              </a:rPr>
              <a:t>1 = having ST-T wave abnormality</a:t>
            </a:r>
            <a:br>
              <a:rPr lang="en-US" sz="2400" b="0" i="0" dirty="0">
                <a:effectLst/>
                <a:latin typeface="Google Sans"/>
              </a:rPr>
            </a:br>
            <a:r>
              <a:rPr lang="en-US" sz="2400" b="0" i="0" dirty="0">
                <a:effectLst/>
                <a:latin typeface="Google Sans"/>
              </a:rPr>
              <a:t>2 = left ventricular </a:t>
            </a:r>
            <a:r>
              <a:rPr lang="en-US" sz="2400" b="0" i="0" dirty="0" err="1">
                <a:effectLst/>
                <a:latin typeface="Google Sans"/>
              </a:rPr>
              <a:t>hyperthrophy</a:t>
            </a:r>
            <a:endParaRPr lang="en-US" sz="2400" b="0" i="0" dirty="0">
              <a:effectLst/>
              <a:latin typeface="Google Sans"/>
            </a:endParaRPr>
          </a:p>
          <a:p>
            <a:pPr marL="457200" indent="-457200" algn="l">
              <a:buFont typeface="+mj-lt"/>
              <a:buAutoNum type="arabicPeriod" startAt="5"/>
            </a:pPr>
            <a:r>
              <a:rPr lang="en-US" sz="2400" b="1" i="1" dirty="0">
                <a:effectLst/>
                <a:latin typeface="Google Sans"/>
              </a:rPr>
              <a:t>Max heart rate achieved </a:t>
            </a:r>
            <a:r>
              <a:rPr lang="en-US" sz="2400" b="0" i="0" dirty="0">
                <a:effectLst/>
                <a:latin typeface="Google Sans"/>
              </a:rPr>
              <a:t>: displays the max heart rate achieved by an individual.</a:t>
            </a:r>
          </a:p>
          <a:p>
            <a:pPr marL="457200" indent="-457200" algn="l">
              <a:buFont typeface="+mj-lt"/>
              <a:buAutoNum type="arabicPeriod" startAt="5"/>
            </a:pPr>
            <a:r>
              <a:rPr lang="en-US" sz="2400" b="1" i="1" dirty="0">
                <a:effectLst/>
                <a:latin typeface="Google Sans"/>
              </a:rPr>
              <a:t>Exercise induced angina</a:t>
            </a:r>
            <a:r>
              <a:rPr lang="en-US" sz="2400" b="0" i="0" dirty="0">
                <a:effectLst/>
                <a:latin typeface="Google Sans"/>
              </a:rPr>
              <a:t> :</a:t>
            </a:r>
            <a:br>
              <a:rPr lang="en-US" sz="2400" b="0" i="0" dirty="0">
                <a:effectLst/>
                <a:latin typeface="Google Sans"/>
              </a:rPr>
            </a:br>
            <a:r>
              <a:rPr lang="en-US" sz="2400" b="0" i="0" dirty="0">
                <a:effectLst/>
                <a:latin typeface="Google Sans"/>
              </a:rPr>
              <a:t>1 = yes</a:t>
            </a:r>
            <a:br>
              <a:rPr lang="en-US" sz="2400" b="0" i="0" dirty="0">
                <a:effectLst/>
                <a:latin typeface="Google Sans"/>
              </a:rPr>
            </a:br>
            <a:r>
              <a:rPr lang="en-US" sz="2400" b="0" i="0" dirty="0">
                <a:effectLst/>
                <a:latin typeface="Google Sans"/>
              </a:rPr>
              <a:t>0 = no</a:t>
            </a:r>
          </a:p>
          <a:p>
            <a:endParaRPr lang="en-US" dirty="0"/>
          </a:p>
        </p:txBody>
      </p:sp>
    </p:spTree>
    <p:extLst>
      <p:ext uri="{BB962C8B-B14F-4D97-AF65-F5344CB8AC3E}">
        <p14:creationId xmlns:p14="http://schemas.microsoft.com/office/powerpoint/2010/main" val="366376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458F1-96AF-C9F4-BD5C-82ED9A5DD96C}"/>
              </a:ext>
            </a:extLst>
          </p:cNvPr>
          <p:cNvSpPr>
            <a:spLocks noGrp="1"/>
          </p:cNvSpPr>
          <p:nvPr>
            <p:ph idx="1"/>
          </p:nvPr>
        </p:nvSpPr>
        <p:spPr>
          <a:xfrm>
            <a:off x="913795" y="270587"/>
            <a:ext cx="10353762" cy="6260841"/>
          </a:xfrm>
        </p:spPr>
        <p:txBody>
          <a:bodyPr>
            <a:normAutofit fontScale="92500" lnSpcReduction="20000"/>
          </a:bodyPr>
          <a:lstStyle/>
          <a:p>
            <a:pPr marL="457200" indent="-457200" algn="l">
              <a:buFont typeface="+mj-lt"/>
              <a:buAutoNum type="arabicPeriod" startAt="10"/>
            </a:pPr>
            <a:r>
              <a:rPr lang="en-US" sz="2400" b="1" i="1" dirty="0">
                <a:effectLst/>
                <a:latin typeface="Google Sans"/>
              </a:rPr>
              <a:t>ST depression induced by exercise relative to rest</a:t>
            </a:r>
            <a:r>
              <a:rPr lang="en-US" sz="2400" b="0" i="0" dirty="0">
                <a:effectLst/>
                <a:latin typeface="Google Sans"/>
              </a:rPr>
              <a:t>: displays the value which is an integer or float.</a:t>
            </a:r>
          </a:p>
          <a:p>
            <a:pPr marL="457200" indent="-457200" algn="l">
              <a:buFont typeface="+mj-lt"/>
              <a:buAutoNum type="arabicPeriod" startAt="10"/>
            </a:pPr>
            <a:r>
              <a:rPr lang="en-US" sz="2400" b="1" i="1" dirty="0">
                <a:effectLst/>
                <a:latin typeface="Google Sans"/>
              </a:rPr>
              <a:t>Peak exercise ST segment</a:t>
            </a:r>
            <a:r>
              <a:rPr lang="en-US" sz="2400" b="0" i="0" dirty="0">
                <a:effectLst/>
                <a:latin typeface="Google Sans"/>
              </a:rPr>
              <a:t> :</a:t>
            </a:r>
            <a:br>
              <a:rPr lang="en-US" sz="2400" b="0" i="0" dirty="0">
                <a:effectLst/>
                <a:latin typeface="Google Sans"/>
              </a:rPr>
            </a:br>
            <a:r>
              <a:rPr lang="en-US" sz="2400" b="0" i="0" dirty="0">
                <a:effectLst/>
                <a:latin typeface="Google Sans"/>
              </a:rPr>
              <a:t>0 = upsloping</a:t>
            </a:r>
            <a:br>
              <a:rPr lang="en-US" sz="2400" b="0" i="0" dirty="0">
                <a:effectLst/>
                <a:latin typeface="Google Sans"/>
              </a:rPr>
            </a:br>
            <a:r>
              <a:rPr lang="en-US" sz="2400" b="0" i="0" dirty="0">
                <a:effectLst/>
                <a:latin typeface="Google Sans"/>
              </a:rPr>
              <a:t>1 = flat</a:t>
            </a:r>
            <a:br>
              <a:rPr lang="en-US" sz="2400" b="0" i="0" dirty="0">
                <a:effectLst/>
                <a:latin typeface="Google Sans"/>
              </a:rPr>
            </a:br>
            <a:r>
              <a:rPr lang="en-US" sz="2400" b="0" i="0" dirty="0">
                <a:effectLst/>
                <a:latin typeface="Google Sans"/>
              </a:rPr>
              <a:t>2 = </a:t>
            </a:r>
            <a:r>
              <a:rPr lang="en-US" sz="2400" b="0" i="0" dirty="0" err="1">
                <a:effectLst/>
                <a:latin typeface="Google Sans"/>
              </a:rPr>
              <a:t>downsloping</a:t>
            </a:r>
            <a:endParaRPr lang="en-US" sz="2400" b="0" i="0" dirty="0">
              <a:effectLst/>
              <a:latin typeface="Google Sans"/>
            </a:endParaRPr>
          </a:p>
          <a:p>
            <a:pPr marL="457200" indent="-457200" algn="l">
              <a:buFont typeface="+mj-lt"/>
              <a:buAutoNum type="arabicPeriod" startAt="10"/>
            </a:pPr>
            <a:r>
              <a:rPr lang="en-US" sz="2400" b="1" i="1" dirty="0">
                <a:effectLst/>
                <a:latin typeface="Google Sans"/>
              </a:rPr>
              <a:t>Number of major vessels (0–3) colored by </a:t>
            </a:r>
            <a:r>
              <a:rPr lang="en-US" sz="2400" b="1" i="1" dirty="0" err="1">
                <a:effectLst/>
                <a:latin typeface="Google Sans"/>
              </a:rPr>
              <a:t>flourosopy</a:t>
            </a:r>
            <a:r>
              <a:rPr lang="en-US" sz="2400" b="0" i="0" dirty="0">
                <a:effectLst/>
                <a:latin typeface="Google Sans"/>
              </a:rPr>
              <a:t> : displays the value as integer or float.</a:t>
            </a:r>
          </a:p>
          <a:p>
            <a:pPr marL="457200" indent="-457200" algn="l">
              <a:buFont typeface="+mj-lt"/>
              <a:buAutoNum type="arabicPeriod" startAt="10"/>
            </a:pPr>
            <a:r>
              <a:rPr lang="en-US" sz="2400" b="1" i="1" dirty="0" err="1">
                <a:effectLst/>
                <a:latin typeface="Google Sans"/>
              </a:rPr>
              <a:t>Thal</a:t>
            </a:r>
            <a:r>
              <a:rPr lang="en-US" sz="2400" b="0" i="0" dirty="0">
                <a:effectLst/>
                <a:latin typeface="Google Sans"/>
              </a:rPr>
              <a:t> : displays the thalassemia :</a:t>
            </a:r>
            <a:br>
              <a:rPr lang="en-US" sz="2400" b="0" i="0" dirty="0">
                <a:effectLst/>
                <a:latin typeface="Google Sans"/>
              </a:rPr>
            </a:br>
            <a:r>
              <a:rPr lang="en-US" sz="2400" b="0" i="0" dirty="0">
                <a:effectLst/>
                <a:latin typeface="Google Sans"/>
              </a:rPr>
              <a:t>0 = no, 1 = normal</a:t>
            </a:r>
            <a:br>
              <a:rPr lang="en-US" sz="2400" b="0" i="0" dirty="0">
                <a:effectLst/>
                <a:latin typeface="Google Sans"/>
              </a:rPr>
            </a:br>
            <a:r>
              <a:rPr lang="en-US" sz="2400" b="0" i="0" dirty="0">
                <a:effectLst/>
                <a:latin typeface="Google Sans"/>
              </a:rPr>
              <a:t>2 = fixed defect</a:t>
            </a:r>
            <a:br>
              <a:rPr lang="en-US" sz="2400" b="0" i="0" dirty="0">
                <a:effectLst/>
                <a:latin typeface="Google Sans"/>
              </a:rPr>
            </a:br>
            <a:r>
              <a:rPr lang="en-US" sz="2400" b="0" i="0" dirty="0">
                <a:effectLst/>
                <a:latin typeface="Google Sans"/>
              </a:rPr>
              <a:t>3 = reversible defect</a:t>
            </a:r>
          </a:p>
          <a:p>
            <a:pPr marL="457200" indent="-457200" algn="l">
              <a:buFont typeface="+mj-lt"/>
              <a:buAutoNum type="arabicPeriod" startAt="10"/>
            </a:pPr>
            <a:r>
              <a:rPr lang="en-US" sz="2400" b="1" i="1" dirty="0">
                <a:effectLst/>
                <a:latin typeface="Google Sans"/>
              </a:rPr>
              <a:t>Diagnosis of heart disease</a:t>
            </a:r>
            <a:r>
              <a:rPr lang="en-US" sz="2400" b="0" i="0" dirty="0">
                <a:effectLst/>
                <a:latin typeface="Google Sans"/>
              </a:rPr>
              <a:t> : Displays whether the individual is suffering from heart disease or not :</a:t>
            </a:r>
            <a:br>
              <a:rPr lang="en-US" sz="2400" b="0" i="0" dirty="0">
                <a:effectLst/>
                <a:latin typeface="Google Sans"/>
              </a:rPr>
            </a:br>
            <a:r>
              <a:rPr lang="en-US" sz="2400" b="0" i="0" dirty="0">
                <a:effectLst/>
                <a:latin typeface="Google Sans"/>
              </a:rPr>
              <a:t>0 = absence</a:t>
            </a:r>
            <a:br>
              <a:rPr lang="en-US" sz="2400" b="0" i="0" dirty="0">
                <a:effectLst/>
                <a:latin typeface="Google Sans"/>
              </a:rPr>
            </a:br>
            <a:r>
              <a:rPr lang="en-US" sz="2400" b="0" i="0" dirty="0">
                <a:effectLst/>
                <a:latin typeface="Google Sans"/>
              </a:rPr>
              <a:t>1 = present.</a:t>
            </a:r>
          </a:p>
          <a:p>
            <a:endParaRPr lang="en-US" dirty="0"/>
          </a:p>
        </p:txBody>
      </p:sp>
    </p:spTree>
    <p:extLst>
      <p:ext uri="{BB962C8B-B14F-4D97-AF65-F5344CB8AC3E}">
        <p14:creationId xmlns:p14="http://schemas.microsoft.com/office/powerpoint/2010/main" val="64086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9C6F-45CE-7E65-988E-D6922114D22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5738179C-14F7-85CC-704D-9B3783F7D1D9}"/>
              </a:ext>
            </a:extLst>
          </p:cNvPr>
          <p:cNvSpPr>
            <a:spLocks noGrp="1"/>
          </p:cNvSpPr>
          <p:nvPr>
            <p:ph idx="1"/>
          </p:nvPr>
        </p:nvSpPr>
        <p:spPr>
          <a:xfrm>
            <a:off x="913795" y="2603240"/>
            <a:ext cx="10353762" cy="3187959"/>
          </a:xfrm>
        </p:spPr>
        <p:txBody>
          <a:bodyPr/>
          <a:lstStyle/>
          <a:p>
            <a:r>
              <a:rPr lang="en-US" sz="2800" dirty="0">
                <a:latin typeface="Google Sans"/>
              </a:rPr>
              <a:t>Used Python for Data Analysis.</a:t>
            </a:r>
          </a:p>
          <a:p>
            <a:pPr marL="0" indent="0">
              <a:buNone/>
            </a:pPr>
            <a:endParaRPr lang="en-US" sz="2800" dirty="0">
              <a:latin typeface="Google Sans"/>
            </a:endParaRPr>
          </a:p>
          <a:p>
            <a:r>
              <a:rPr lang="en-US" sz="2800" dirty="0">
                <a:latin typeface="Google Sans"/>
              </a:rPr>
              <a:t>Used Tableau for Data Visualization.</a:t>
            </a:r>
          </a:p>
          <a:p>
            <a:endParaRPr lang="en-US" dirty="0"/>
          </a:p>
        </p:txBody>
      </p:sp>
    </p:spTree>
    <p:extLst>
      <p:ext uri="{BB962C8B-B14F-4D97-AF65-F5344CB8AC3E}">
        <p14:creationId xmlns:p14="http://schemas.microsoft.com/office/powerpoint/2010/main" val="64335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F879-AD34-ADFC-55DB-EECA1B9D2737}"/>
              </a:ext>
            </a:extLst>
          </p:cNvPr>
          <p:cNvSpPr>
            <a:spLocks noGrp="1"/>
          </p:cNvSpPr>
          <p:nvPr>
            <p:ph type="title"/>
          </p:nvPr>
        </p:nvSpPr>
        <p:spPr/>
        <p:txBody>
          <a:bodyPr/>
          <a:lstStyle/>
          <a:p>
            <a:r>
              <a:rPr lang="en-US" dirty="0"/>
              <a:t>Quick Insights From Cleaned dataset</a:t>
            </a:r>
          </a:p>
        </p:txBody>
      </p:sp>
      <p:sp>
        <p:nvSpPr>
          <p:cNvPr id="3" name="Content Placeholder 2">
            <a:extLst>
              <a:ext uri="{FF2B5EF4-FFF2-40B4-BE49-F238E27FC236}">
                <a16:creationId xmlns:a16="http://schemas.microsoft.com/office/drawing/2014/main" id="{6860F9D5-6337-5C57-1B3B-257E9218C117}"/>
              </a:ext>
            </a:extLst>
          </p:cNvPr>
          <p:cNvSpPr>
            <a:spLocks noGrp="1"/>
          </p:cNvSpPr>
          <p:nvPr>
            <p:ph idx="1"/>
          </p:nvPr>
        </p:nvSpPr>
        <p:spPr>
          <a:xfrm>
            <a:off x="913794" y="2211355"/>
            <a:ext cx="11001397" cy="3579845"/>
          </a:xfrm>
        </p:spPr>
        <p:txBody>
          <a:bodyPr/>
          <a:lstStyle/>
          <a:p>
            <a:r>
              <a:rPr lang="en-US" sz="2400" dirty="0"/>
              <a:t>Total Patients Count – 302</a:t>
            </a:r>
          </a:p>
          <a:p>
            <a:r>
              <a:rPr lang="en-US" sz="2400" dirty="0"/>
              <a:t>Male Patients – 206, Female Patients – 96 </a:t>
            </a:r>
          </a:p>
          <a:p>
            <a:r>
              <a:rPr lang="en-US" sz="2400" dirty="0"/>
              <a:t>Total Heart Disease diagnosed Count – 164 </a:t>
            </a:r>
          </a:p>
          <a:p>
            <a:r>
              <a:rPr lang="en-US" sz="2400" dirty="0"/>
              <a:t>Heart Disease diagnosed Rate – 54.3%</a:t>
            </a:r>
          </a:p>
          <a:p>
            <a:r>
              <a:rPr lang="en-US" sz="2400" dirty="0"/>
              <a:t>Gender Count of Heart Disease diagnosed Patients:  Male – 92, Female – 72  </a:t>
            </a:r>
          </a:p>
          <a:p>
            <a:endParaRPr lang="en-US" dirty="0"/>
          </a:p>
        </p:txBody>
      </p:sp>
    </p:spTree>
    <p:extLst>
      <p:ext uri="{BB962C8B-B14F-4D97-AF65-F5344CB8AC3E}">
        <p14:creationId xmlns:p14="http://schemas.microsoft.com/office/powerpoint/2010/main" val="38407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78CFBD-9B70-E50B-7F11-1425B114E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405"/>
            <a:ext cx="12192000" cy="5099190"/>
          </a:xfrm>
          <a:prstGeom prst="rect">
            <a:avLst/>
          </a:prstGeom>
        </p:spPr>
      </p:pic>
    </p:spTree>
    <p:extLst>
      <p:ext uri="{BB962C8B-B14F-4D97-AF65-F5344CB8AC3E}">
        <p14:creationId xmlns:p14="http://schemas.microsoft.com/office/powerpoint/2010/main" val="2320456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290</TotalTime>
  <Words>714</Words>
  <Application>Microsoft Office PowerPoint</Application>
  <PresentationFormat>Widescreen</PresentationFormat>
  <Paragraphs>50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Google Sans</vt:lpstr>
      <vt:lpstr>Rockwell</vt:lpstr>
      <vt:lpstr>Damask</vt:lpstr>
      <vt:lpstr>Heart disease diagnostic Analysis</vt:lpstr>
      <vt:lpstr>Objective</vt:lpstr>
      <vt:lpstr>Problem statement</vt:lpstr>
      <vt:lpstr>Attribute Information</vt:lpstr>
      <vt:lpstr>PowerPoint Presentation</vt:lpstr>
      <vt:lpstr>PowerPoint Presentation</vt:lpstr>
      <vt:lpstr>Approach</vt:lpstr>
      <vt:lpstr>Quick Insights From Cleaned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kalai vani</dc:creator>
  <cp:lastModifiedBy>kalai vani</cp:lastModifiedBy>
  <cp:revision>2</cp:revision>
  <dcterms:created xsi:type="dcterms:W3CDTF">2024-01-31T05:07:37Z</dcterms:created>
  <dcterms:modified xsi:type="dcterms:W3CDTF">2024-01-31T09:58:19Z</dcterms:modified>
</cp:coreProperties>
</file>