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ink/ink1.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935"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8" d="100"/>
          <a:sy n="88" d="100"/>
        </p:scale>
        <p:origin x="494"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rts/_rels/chart1.xml.rels><?xml version="1.0" encoding="UTF-8" standalone="yes"?>
<Relationships xmlns="http://schemas.openxmlformats.org/package/2006/relationships"><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b="0" i="0" u="none" strike="noStrike" kern="1200" baseline="0">
                <a:solidFill>
                  <a:schemeClr val="dk1">
                    <a:lumMod val="65000"/>
                    <a:lumOff val="35000"/>
                  </a:schemeClr>
                </a:solidFill>
                <a:effectLst/>
                <a:latin typeface="+mn-lt"/>
                <a:ea typeface="+mn-ea"/>
                <a:cs typeface="+mn-cs"/>
              </a:defRPr>
            </a:pPr>
            <a:r>
              <a:rPr lang="en-US"/>
              <a:t>Current Employee Rating vs. FirstName</a:t>
            </a:r>
          </a:p>
        </c:rich>
      </c:tx>
      <c:layout/>
      <c:overlay val="0"/>
      <c:spPr>
        <a:noFill/>
        <a:ln>
          <a:noFill/>
        </a:ln>
        <a:effectLst/>
      </c:spPr>
      <c:txPr>
        <a:bodyPr rot="0" spcFirstLastPara="1" vertOverflow="ellipsis" vert="horz" wrap="square" anchor="ctr" anchorCtr="1"/>
        <a:lstStyle/>
        <a:p>
          <a:pPr>
            <a:defRPr b="0" i="0" u="none" strike="noStrike" kern="1200" baseline="0">
              <a:solidFill>
                <a:schemeClr val="dk1">
                  <a:lumMod val="65000"/>
                  <a:lumOff val="35000"/>
                </a:schemeClr>
              </a:solidFill>
              <a:effectLst/>
              <a:latin typeface="+mn-lt"/>
              <a:ea typeface="+mn-ea"/>
              <a:cs typeface="+mn-cs"/>
            </a:defRPr>
          </a:pPr>
          <a:endParaRPr lang="en-US"/>
        </a:p>
      </c:txPr>
    </c:title>
    <c:autoTitleDeleted val="0"/>
    <c:plotArea>
      <c:layout/>
      <c:barChart>
        <c:barDir val="col"/>
        <c:grouping val="clustered"/>
        <c:varyColors val="1"/>
        <c:ser>
          <c:idx val="0"/>
          <c:order val="0"/>
          <c:tx>
            <c:strRef>
              <c:f>'[Aswini L.xlsx]Sheet1'!$C$1</c:f>
              <c:strCache>
                <c:ptCount val="1"/>
                <c:pt idx="0">
                  <c:v>Current Employee Rating</c:v>
                </c:pt>
              </c:strCache>
            </c:strRef>
          </c:tx>
          <c:invertIfNegative val="1"/>
          <c:dPt>
            <c:idx val="0"/>
            <c:invertIfNegative val="1"/>
            <c:bubble3D val="0"/>
            <c:spPr>
              <a:gradFill>
                <a:gsLst>
                  <a:gs pos="0">
                    <a:schemeClr val="accent1"/>
                  </a:gs>
                  <a:gs pos="100000">
                    <a:schemeClr val="accent1">
                      <a:lumMod val="84000"/>
                    </a:schemeClr>
                  </a:gs>
                </a:gsLst>
                <a:lin ang="5400000" scaled="1"/>
              </a:gradFill>
              <a:ln>
                <a:noFill/>
              </a:ln>
              <a:effectLst>
                <a:outerShdw blurRad="76200" dir="18900000" sy="23000" kx="-1200000" algn="bl" rotWithShape="0">
                  <a:prstClr val="black">
                    <a:alpha val="20000"/>
                  </a:prstClr>
                </a:outerShdw>
              </a:effectLst>
            </c:spPr>
            <c:extLst>
              <c:ext xmlns:c16="http://schemas.microsoft.com/office/drawing/2014/chart" uri="{C3380CC4-5D6E-409C-BE32-E72D297353CC}">
                <c16:uniqueId val="{00000001-C9B7-4871-A093-C578761AFAB6}"/>
              </c:ext>
            </c:extLst>
          </c:dPt>
          <c:dPt>
            <c:idx val="1"/>
            <c:invertIfNegative val="1"/>
            <c:bubble3D val="0"/>
            <c:spPr>
              <a:gradFill>
                <a:gsLst>
                  <a:gs pos="0">
                    <a:schemeClr val="accent3"/>
                  </a:gs>
                  <a:gs pos="100000">
                    <a:schemeClr val="accent3">
                      <a:lumMod val="84000"/>
                    </a:schemeClr>
                  </a:gs>
                </a:gsLst>
                <a:lin ang="5400000" scaled="1"/>
              </a:gradFill>
              <a:ln>
                <a:noFill/>
              </a:ln>
              <a:effectLst>
                <a:outerShdw blurRad="76200" dir="18900000" sy="23000" kx="-1200000" algn="bl" rotWithShape="0">
                  <a:prstClr val="black">
                    <a:alpha val="20000"/>
                  </a:prstClr>
                </a:outerShdw>
              </a:effectLst>
            </c:spPr>
            <c:extLst>
              <c:ext xmlns:c16="http://schemas.microsoft.com/office/drawing/2014/chart" uri="{C3380CC4-5D6E-409C-BE32-E72D297353CC}">
                <c16:uniqueId val="{00000003-C9B7-4871-A093-C578761AFAB6}"/>
              </c:ext>
            </c:extLst>
          </c:dPt>
          <c:dPt>
            <c:idx val="2"/>
            <c:invertIfNegative val="1"/>
            <c:bubble3D val="0"/>
            <c:spPr>
              <a:gradFill>
                <a:gsLst>
                  <a:gs pos="0">
                    <a:schemeClr val="accent5"/>
                  </a:gs>
                  <a:gs pos="100000">
                    <a:schemeClr val="accent5">
                      <a:lumMod val="84000"/>
                    </a:schemeClr>
                  </a:gs>
                </a:gsLst>
                <a:lin ang="5400000" scaled="1"/>
              </a:gradFill>
              <a:ln>
                <a:noFill/>
              </a:ln>
              <a:effectLst>
                <a:outerShdw blurRad="76200" dir="18900000" sy="23000" kx="-1200000" algn="bl" rotWithShape="0">
                  <a:prstClr val="black">
                    <a:alpha val="20000"/>
                  </a:prstClr>
                </a:outerShdw>
              </a:effectLst>
            </c:spPr>
            <c:extLst>
              <c:ext xmlns:c16="http://schemas.microsoft.com/office/drawing/2014/chart" uri="{C3380CC4-5D6E-409C-BE32-E72D297353CC}">
                <c16:uniqueId val="{00000005-C9B7-4871-A093-C578761AFAB6}"/>
              </c:ext>
            </c:extLst>
          </c:dPt>
          <c:dPt>
            <c:idx val="3"/>
            <c:invertIfNegative val="1"/>
            <c:bubble3D val="0"/>
            <c:spPr>
              <a:gradFill>
                <a:gsLst>
                  <a:gs pos="0">
                    <a:schemeClr val="accent1">
                      <a:lumMod val="60000"/>
                    </a:schemeClr>
                  </a:gs>
                  <a:gs pos="100000">
                    <a:schemeClr val="accent1">
                      <a:lumMod val="60000"/>
                      <a:lumMod val="84000"/>
                    </a:schemeClr>
                  </a:gs>
                </a:gsLst>
                <a:lin ang="5400000" scaled="1"/>
              </a:gradFill>
              <a:ln>
                <a:noFill/>
              </a:ln>
              <a:effectLst>
                <a:outerShdw blurRad="76200" dir="18900000" sy="23000" kx="-1200000" algn="bl" rotWithShape="0">
                  <a:prstClr val="black">
                    <a:alpha val="20000"/>
                  </a:prstClr>
                </a:outerShdw>
              </a:effectLst>
            </c:spPr>
            <c:extLst>
              <c:ext xmlns:c16="http://schemas.microsoft.com/office/drawing/2014/chart" uri="{C3380CC4-5D6E-409C-BE32-E72D297353CC}">
                <c16:uniqueId val="{00000007-C9B7-4871-A093-C578761AFAB6}"/>
              </c:ext>
            </c:extLst>
          </c:dPt>
          <c:dPt>
            <c:idx val="4"/>
            <c:invertIfNegative val="1"/>
            <c:bubble3D val="0"/>
            <c:spPr>
              <a:gradFill>
                <a:gsLst>
                  <a:gs pos="0">
                    <a:schemeClr val="accent3">
                      <a:lumMod val="60000"/>
                    </a:schemeClr>
                  </a:gs>
                  <a:gs pos="100000">
                    <a:schemeClr val="accent3">
                      <a:lumMod val="60000"/>
                      <a:lumMod val="84000"/>
                    </a:schemeClr>
                  </a:gs>
                </a:gsLst>
                <a:lin ang="5400000" scaled="1"/>
              </a:gradFill>
              <a:ln>
                <a:noFill/>
              </a:ln>
              <a:effectLst>
                <a:outerShdw blurRad="76200" dir="18900000" sy="23000" kx="-1200000" algn="bl" rotWithShape="0">
                  <a:prstClr val="black">
                    <a:alpha val="20000"/>
                  </a:prstClr>
                </a:outerShdw>
              </a:effectLst>
            </c:spPr>
            <c:extLst>
              <c:ext xmlns:c16="http://schemas.microsoft.com/office/drawing/2014/chart" uri="{C3380CC4-5D6E-409C-BE32-E72D297353CC}">
                <c16:uniqueId val="{00000009-C9B7-4871-A093-C578761AFAB6}"/>
              </c:ext>
            </c:extLst>
          </c:dPt>
          <c:dPt>
            <c:idx val="5"/>
            <c:invertIfNegative val="1"/>
            <c:bubble3D val="0"/>
            <c:spPr>
              <a:gradFill>
                <a:gsLst>
                  <a:gs pos="0">
                    <a:schemeClr val="accent5">
                      <a:lumMod val="60000"/>
                    </a:schemeClr>
                  </a:gs>
                  <a:gs pos="100000">
                    <a:schemeClr val="accent5">
                      <a:lumMod val="60000"/>
                      <a:lumMod val="84000"/>
                    </a:schemeClr>
                  </a:gs>
                </a:gsLst>
                <a:lin ang="5400000" scaled="1"/>
              </a:gradFill>
              <a:ln>
                <a:noFill/>
              </a:ln>
              <a:effectLst>
                <a:outerShdw blurRad="76200" dir="18900000" sy="23000" kx="-1200000" algn="bl" rotWithShape="0">
                  <a:prstClr val="black">
                    <a:alpha val="20000"/>
                  </a:prstClr>
                </a:outerShdw>
              </a:effectLst>
            </c:spPr>
            <c:extLst>
              <c:ext xmlns:c16="http://schemas.microsoft.com/office/drawing/2014/chart" uri="{C3380CC4-5D6E-409C-BE32-E72D297353CC}">
                <c16:uniqueId val="{0000000B-C9B7-4871-A093-C578761AFAB6}"/>
              </c:ext>
            </c:extLst>
          </c:dPt>
          <c:dPt>
            <c:idx val="6"/>
            <c:invertIfNegative val="1"/>
            <c:bubble3D val="0"/>
            <c:spPr>
              <a:gradFill>
                <a:gsLst>
                  <a:gs pos="0">
                    <a:schemeClr val="accent1">
                      <a:lumMod val="80000"/>
                      <a:lumOff val="20000"/>
                    </a:schemeClr>
                  </a:gs>
                  <a:gs pos="100000">
                    <a:schemeClr val="accent1">
                      <a:lumMod val="80000"/>
                      <a:lumOff val="20000"/>
                      <a:lumMod val="84000"/>
                    </a:schemeClr>
                  </a:gs>
                </a:gsLst>
                <a:lin ang="5400000" scaled="1"/>
              </a:gradFill>
              <a:ln>
                <a:noFill/>
              </a:ln>
              <a:effectLst>
                <a:outerShdw blurRad="76200" dir="18900000" sy="23000" kx="-1200000" algn="bl" rotWithShape="0">
                  <a:prstClr val="black">
                    <a:alpha val="20000"/>
                  </a:prstClr>
                </a:outerShdw>
              </a:effectLst>
            </c:spPr>
            <c:extLst>
              <c:ext xmlns:c16="http://schemas.microsoft.com/office/drawing/2014/chart" uri="{C3380CC4-5D6E-409C-BE32-E72D297353CC}">
                <c16:uniqueId val="{0000000D-C9B7-4871-A093-C578761AFAB6}"/>
              </c:ext>
            </c:extLst>
          </c:dPt>
          <c:dPt>
            <c:idx val="7"/>
            <c:invertIfNegative val="1"/>
            <c:bubble3D val="0"/>
            <c:spPr>
              <a:gradFill>
                <a:gsLst>
                  <a:gs pos="0">
                    <a:schemeClr val="accent3">
                      <a:lumMod val="80000"/>
                      <a:lumOff val="20000"/>
                    </a:schemeClr>
                  </a:gs>
                  <a:gs pos="100000">
                    <a:schemeClr val="accent3">
                      <a:lumMod val="80000"/>
                      <a:lumOff val="20000"/>
                      <a:lumMod val="84000"/>
                    </a:schemeClr>
                  </a:gs>
                </a:gsLst>
                <a:lin ang="5400000" scaled="1"/>
              </a:gradFill>
              <a:ln>
                <a:noFill/>
              </a:ln>
              <a:effectLst>
                <a:outerShdw blurRad="76200" dir="18900000" sy="23000" kx="-1200000" algn="bl" rotWithShape="0">
                  <a:prstClr val="black">
                    <a:alpha val="20000"/>
                  </a:prstClr>
                </a:outerShdw>
              </a:effectLst>
            </c:spPr>
            <c:extLst>
              <c:ext xmlns:c16="http://schemas.microsoft.com/office/drawing/2014/chart" uri="{C3380CC4-5D6E-409C-BE32-E72D297353CC}">
                <c16:uniqueId val="{0000000F-C9B7-4871-A093-C578761AFAB6}"/>
              </c:ext>
            </c:extLst>
          </c:dPt>
          <c:dPt>
            <c:idx val="8"/>
            <c:invertIfNegative val="1"/>
            <c:bubble3D val="0"/>
            <c:spPr>
              <a:gradFill>
                <a:gsLst>
                  <a:gs pos="0">
                    <a:schemeClr val="accent5">
                      <a:lumMod val="80000"/>
                      <a:lumOff val="20000"/>
                    </a:schemeClr>
                  </a:gs>
                  <a:gs pos="100000">
                    <a:schemeClr val="accent5">
                      <a:lumMod val="80000"/>
                      <a:lumOff val="20000"/>
                      <a:lumMod val="84000"/>
                    </a:schemeClr>
                  </a:gs>
                </a:gsLst>
                <a:lin ang="5400000" scaled="1"/>
              </a:gradFill>
              <a:ln>
                <a:noFill/>
              </a:ln>
              <a:effectLst>
                <a:outerShdw blurRad="76200" dir="18900000" sy="23000" kx="-1200000" algn="bl" rotWithShape="0">
                  <a:prstClr val="black">
                    <a:alpha val="20000"/>
                  </a:prstClr>
                </a:outerShdw>
              </a:effectLst>
            </c:spPr>
            <c:extLst>
              <c:ext xmlns:c16="http://schemas.microsoft.com/office/drawing/2014/chart" uri="{C3380CC4-5D6E-409C-BE32-E72D297353CC}">
                <c16:uniqueId val="{00000011-C9B7-4871-A093-C578761AFAB6}"/>
              </c:ext>
            </c:extLst>
          </c:dPt>
          <c:dPt>
            <c:idx val="9"/>
            <c:invertIfNegative val="1"/>
            <c:bubble3D val="0"/>
            <c:spPr>
              <a:gradFill>
                <a:gsLst>
                  <a:gs pos="0">
                    <a:schemeClr val="accent1">
                      <a:lumMod val="80000"/>
                    </a:schemeClr>
                  </a:gs>
                  <a:gs pos="100000">
                    <a:schemeClr val="accent1">
                      <a:lumMod val="80000"/>
                      <a:lumMod val="84000"/>
                    </a:schemeClr>
                  </a:gs>
                </a:gsLst>
                <a:lin ang="5400000" scaled="1"/>
              </a:gradFill>
              <a:ln>
                <a:noFill/>
              </a:ln>
              <a:effectLst>
                <a:outerShdw blurRad="76200" dir="18900000" sy="23000" kx="-1200000" algn="bl" rotWithShape="0">
                  <a:prstClr val="black">
                    <a:alpha val="20000"/>
                  </a:prstClr>
                </a:outerShdw>
              </a:effectLst>
            </c:spPr>
            <c:extLst>
              <c:ext xmlns:c16="http://schemas.microsoft.com/office/drawing/2014/chart" uri="{C3380CC4-5D6E-409C-BE32-E72D297353CC}">
                <c16:uniqueId val="{00000013-C9B7-4871-A093-C578761AFAB6}"/>
              </c:ext>
            </c:extLst>
          </c:dPt>
          <c:dPt>
            <c:idx val="10"/>
            <c:invertIfNegative val="1"/>
            <c:bubble3D val="0"/>
            <c:spPr>
              <a:gradFill>
                <a:gsLst>
                  <a:gs pos="0">
                    <a:schemeClr val="accent3">
                      <a:lumMod val="80000"/>
                    </a:schemeClr>
                  </a:gs>
                  <a:gs pos="100000">
                    <a:schemeClr val="accent3">
                      <a:lumMod val="80000"/>
                      <a:lumMod val="84000"/>
                    </a:schemeClr>
                  </a:gs>
                </a:gsLst>
                <a:lin ang="5400000" scaled="1"/>
              </a:gradFill>
              <a:ln>
                <a:noFill/>
              </a:ln>
              <a:effectLst>
                <a:outerShdw blurRad="76200" dir="18900000" sy="23000" kx="-1200000" algn="bl" rotWithShape="0">
                  <a:prstClr val="black">
                    <a:alpha val="20000"/>
                  </a:prstClr>
                </a:outerShdw>
              </a:effectLst>
            </c:spPr>
            <c:extLst>
              <c:ext xmlns:c16="http://schemas.microsoft.com/office/drawing/2014/chart" uri="{C3380CC4-5D6E-409C-BE32-E72D297353CC}">
                <c16:uniqueId val="{00000015-C9B7-4871-A093-C578761AFAB6}"/>
              </c:ext>
            </c:extLst>
          </c:dPt>
          <c:dPt>
            <c:idx val="11"/>
            <c:invertIfNegative val="1"/>
            <c:bubble3D val="0"/>
            <c:spPr>
              <a:gradFill>
                <a:gsLst>
                  <a:gs pos="0">
                    <a:schemeClr val="accent5">
                      <a:lumMod val="80000"/>
                    </a:schemeClr>
                  </a:gs>
                  <a:gs pos="100000">
                    <a:schemeClr val="accent5">
                      <a:lumMod val="80000"/>
                      <a:lumMod val="84000"/>
                    </a:schemeClr>
                  </a:gs>
                </a:gsLst>
                <a:lin ang="5400000" scaled="1"/>
              </a:gradFill>
              <a:ln>
                <a:noFill/>
              </a:ln>
              <a:effectLst>
                <a:outerShdw blurRad="76200" dir="18900000" sy="23000" kx="-1200000" algn="bl" rotWithShape="0">
                  <a:prstClr val="black">
                    <a:alpha val="20000"/>
                  </a:prstClr>
                </a:outerShdw>
              </a:effectLst>
            </c:spPr>
            <c:extLst>
              <c:ext xmlns:c16="http://schemas.microsoft.com/office/drawing/2014/chart" uri="{C3380CC4-5D6E-409C-BE32-E72D297353CC}">
                <c16:uniqueId val="{00000017-C9B7-4871-A093-C578761AFAB6}"/>
              </c:ext>
            </c:extLst>
          </c:dPt>
          <c:dPt>
            <c:idx val="12"/>
            <c:invertIfNegative val="1"/>
            <c:bubble3D val="0"/>
            <c:spPr>
              <a:gradFill>
                <a:gsLst>
                  <a:gs pos="0">
                    <a:schemeClr val="accent1">
                      <a:lumMod val="60000"/>
                      <a:lumOff val="40000"/>
                    </a:schemeClr>
                  </a:gs>
                  <a:gs pos="100000">
                    <a:schemeClr val="accent1">
                      <a:lumMod val="60000"/>
                      <a:lumOff val="40000"/>
                      <a:lumMod val="84000"/>
                    </a:schemeClr>
                  </a:gs>
                </a:gsLst>
                <a:lin ang="5400000" scaled="1"/>
              </a:gradFill>
              <a:ln>
                <a:noFill/>
              </a:ln>
              <a:effectLst>
                <a:outerShdw blurRad="76200" dir="18900000" sy="23000" kx="-1200000" algn="bl" rotWithShape="0">
                  <a:prstClr val="black">
                    <a:alpha val="20000"/>
                  </a:prstClr>
                </a:outerShdw>
              </a:effectLst>
            </c:spPr>
            <c:extLst>
              <c:ext xmlns:c16="http://schemas.microsoft.com/office/drawing/2014/chart" uri="{C3380CC4-5D6E-409C-BE32-E72D297353CC}">
                <c16:uniqueId val="{00000019-C9B7-4871-A093-C578761AFAB6}"/>
              </c:ext>
            </c:extLst>
          </c:dPt>
          <c:dPt>
            <c:idx val="13"/>
            <c:invertIfNegative val="1"/>
            <c:bubble3D val="0"/>
            <c:spPr>
              <a:gradFill>
                <a:gsLst>
                  <a:gs pos="0">
                    <a:schemeClr val="accent3">
                      <a:lumMod val="60000"/>
                      <a:lumOff val="40000"/>
                    </a:schemeClr>
                  </a:gs>
                  <a:gs pos="100000">
                    <a:schemeClr val="accent3">
                      <a:lumMod val="60000"/>
                      <a:lumOff val="40000"/>
                      <a:lumMod val="84000"/>
                    </a:schemeClr>
                  </a:gs>
                </a:gsLst>
                <a:lin ang="5400000" scaled="1"/>
              </a:gradFill>
              <a:ln>
                <a:noFill/>
              </a:ln>
              <a:effectLst>
                <a:outerShdw blurRad="76200" dir="18900000" sy="23000" kx="-1200000" algn="bl" rotWithShape="0">
                  <a:prstClr val="black">
                    <a:alpha val="20000"/>
                  </a:prstClr>
                </a:outerShdw>
              </a:effectLst>
            </c:spPr>
            <c:extLst>
              <c:ext xmlns:c16="http://schemas.microsoft.com/office/drawing/2014/chart" uri="{C3380CC4-5D6E-409C-BE32-E72D297353CC}">
                <c16:uniqueId val="{0000001B-C9B7-4871-A093-C578761AFAB6}"/>
              </c:ext>
            </c:extLst>
          </c:dPt>
          <c:dLbls>
            <c:spPr>
              <a:noFill/>
              <a:ln>
                <a:noFill/>
              </a:ln>
              <a:effectLst/>
            </c:spPr>
            <c:txPr>
              <a:bodyPr rot="0" spcFirstLastPara="1" vertOverflow="ellipsis" vert="horz" wrap="square" lIns="38100" tIns="19050" rIns="38100" bIns="19050" anchor="ctr" anchorCtr="1">
                <a:spAutoFit/>
              </a:bodyPr>
              <a:lstStyle/>
              <a:p>
                <a:pPr>
                  <a:defRPr sz="133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dk1">
                          <a:lumMod val="50000"/>
                          <a:lumOff val="50000"/>
                        </a:schemeClr>
                      </a:solidFill>
                    </a:ln>
                    <a:effectLst/>
                  </c:spPr>
                </c15:leaderLines>
              </c:ext>
            </c:extLst>
          </c:dLbls>
          <c:cat>
            <c:strRef>
              <c:f>'[Aswini L.xlsx]Sheet1'!$B$2:$B$15</c:f>
              <c:strCache>
                <c:ptCount val="14"/>
                <c:pt idx="0">
                  <c:v>Uriah</c:v>
                </c:pt>
                <c:pt idx="1">
                  <c:v>Paula</c:v>
                </c:pt>
                <c:pt idx="2">
                  <c:v>Edward</c:v>
                </c:pt>
                <c:pt idx="3">
                  <c:v>Michael</c:v>
                </c:pt>
                <c:pt idx="4">
                  <c:v>Jasmine</c:v>
                </c:pt>
                <c:pt idx="5">
                  <c:v>Maruk</c:v>
                </c:pt>
                <c:pt idx="6">
                  <c:v>Latia</c:v>
                </c:pt>
                <c:pt idx="7">
                  <c:v>Sharlene</c:v>
                </c:pt>
                <c:pt idx="8">
                  <c:v>Jac</c:v>
                </c:pt>
                <c:pt idx="9">
                  <c:v>Joseph</c:v>
                </c:pt>
                <c:pt idx="10">
                  <c:v>Myriam</c:v>
                </c:pt>
                <c:pt idx="11">
                  <c:v>Dheepa</c:v>
                </c:pt>
                <c:pt idx="12">
                  <c:v>Bartholemew</c:v>
                </c:pt>
                <c:pt idx="13">
                  <c:v>Xana</c:v>
                </c:pt>
              </c:strCache>
            </c:strRef>
          </c:cat>
          <c:val>
            <c:numRef>
              <c:f>'[Aswini L.xlsx]Sheet1'!$C$2:$C$15</c:f>
              <c:numCache>
                <c:formatCode>General</c:formatCode>
                <c:ptCount val="14"/>
                <c:pt idx="0">
                  <c:v>4</c:v>
                </c:pt>
                <c:pt idx="1">
                  <c:v>3</c:v>
                </c:pt>
                <c:pt idx="2">
                  <c:v>4</c:v>
                </c:pt>
                <c:pt idx="3">
                  <c:v>2</c:v>
                </c:pt>
                <c:pt idx="4">
                  <c:v>3</c:v>
                </c:pt>
                <c:pt idx="5">
                  <c:v>3</c:v>
                </c:pt>
                <c:pt idx="6">
                  <c:v>4</c:v>
                </c:pt>
                <c:pt idx="7">
                  <c:v>2</c:v>
                </c:pt>
                <c:pt idx="8">
                  <c:v>3</c:v>
                </c:pt>
                <c:pt idx="9">
                  <c:v>5</c:v>
                </c:pt>
                <c:pt idx="10">
                  <c:v>5</c:v>
                </c:pt>
                <c:pt idx="11">
                  <c:v>3</c:v>
                </c:pt>
                <c:pt idx="12">
                  <c:v>3</c:v>
                </c:pt>
                <c:pt idx="13">
                  <c:v>3</c:v>
                </c:pt>
              </c:numCache>
            </c:numRef>
          </c:val>
          <c:extLst>
            <c:ext xmlns:c16="http://schemas.microsoft.com/office/drawing/2014/chart" uri="{C3380CC4-5D6E-409C-BE32-E72D297353CC}">
              <c16:uniqueId val="{00000000-6DBB-764A-AD47-505F63001FFE}"/>
            </c:ext>
          </c:extLst>
        </c:ser>
        <c:dLbls>
          <c:dLblPos val="inEnd"/>
          <c:showLegendKey val="0"/>
          <c:showVal val="1"/>
          <c:showCatName val="0"/>
          <c:showSerName val="0"/>
          <c:showPercent val="0"/>
          <c:showBubbleSize val="0"/>
        </c:dLbls>
        <c:gapWidth val="41"/>
        <c:axId val="1391666539"/>
        <c:axId val="1994065864"/>
      </c:barChart>
      <c:catAx>
        <c:axId val="1391666539"/>
        <c:scaling>
          <c:orientation val="minMax"/>
        </c:scaling>
        <c:delete val="0"/>
        <c:axPos val="b"/>
        <c:title>
          <c:tx>
            <c:rich>
              <a:bodyPr rot="0" spcFirstLastPara="1" vertOverflow="ellipsis" vert="horz" wrap="square" anchor="ctr" anchorCtr="1"/>
              <a:lstStyle/>
              <a:p>
                <a:pPr>
                  <a:defRPr sz="1197" b="1" i="0" u="none" strike="noStrike" kern="1200" baseline="0">
                    <a:solidFill>
                      <a:schemeClr val="dk1">
                        <a:lumMod val="65000"/>
                        <a:lumOff val="35000"/>
                      </a:schemeClr>
                    </a:solidFill>
                    <a:latin typeface="+mn-lt"/>
                    <a:ea typeface="+mn-ea"/>
                    <a:cs typeface="+mn-cs"/>
                  </a:defRPr>
                </a:pPr>
                <a:r>
                  <a:rPr lang="en-US"/>
                  <a:t>FirstName</a:t>
                </a:r>
              </a:p>
            </c:rich>
          </c:tx>
          <c:layout/>
          <c:overlay val="0"/>
          <c:spPr>
            <a:noFill/>
            <a:ln>
              <a:noFill/>
            </a:ln>
            <a:effectLst/>
          </c:spPr>
          <c:txPr>
            <a:bodyPr rot="0" spcFirstLastPara="1" vertOverflow="ellipsis" vert="horz" wrap="square" anchor="ctr" anchorCtr="1"/>
            <a:lstStyle/>
            <a:p>
              <a:pPr>
                <a:defRPr sz="1197" b="1" i="0" u="none" strike="noStrike" kern="1200" baseline="0">
                  <a:solidFill>
                    <a:schemeClr val="dk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dk1">
                    <a:lumMod val="65000"/>
                    <a:lumOff val="35000"/>
                  </a:schemeClr>
                </a:solidFill>
                <a:effectLst/>
                <a:latin typeface="+mn-lt"/>
                <a:ea typeface="+mn-ea"/>
                <a:cs typeface="+mn-cs"/>
              </a:defRPr>
            </a:pPr>
            <a:endParaRPr lang="en-US"/>
          </a:p>
        </c:txPr>
        <c:crossAx val="1994065864"/>
        <c:crosses val="autoZero"/>
        <c:auto val="1"/>
        <c:lblAlgn val="ctr"/>
        <c:lblOffset val="100"/>
        <c:noMultiLvlLbl val="1"/>
      </c:catAx>
      <c:valAx>
        <c:axId val="1994065864"/>
        <c:scaling>
          <c:orientation val="minMax"/>
        </c:scaling>
        <c:delete val="1"/>
        <c:axPos val="l"/>
        <c:title>
          <c:tx>
            <c:rich>
              <a:bodyPr rot="-5400000" spcFirstLastPara="1" vertOverflow="ellipsis" vert="horz" wrap="square" anchor="ctr" anchorCtr="1"/>
              <a:lstStyle/>
              <a:p>
                <a:pPr>
                  <a:defRPr sz="1197" b="1" i="0" u="none" strike="noStrike" kern="1200" baseline="0">
                    <a:solidFill>
                      <a:schemeClr val="dk1">
                        <a:lumMod val="65000"/>
                        <a:lumOff val="35000"/>
                      </a:schemeClr>
                    </a:solidFill>
                    <a:latin typeface="+mn-lt"/>
                    <a:ea typeface="+mn-ea"/>
                    <a:cs typeface="+mn-cs"/>
                  </a:defRPr>
                </a:pPr>
                <a:r>
                  <a:rPr lang="en-US"/>
                  <a:t>Current Employee Rating</a:t>
                </a:r>
              </a:p>
            </c:rich>
          </c:tx>
          <c:layout/>
          <c:overlay val="0"/>
          <c:spPr>
            <a:noFill/>
            <a:ln>
              <a:noFill/>
            </a:ln>
            <a:effectLst/>
          </c:spPr>
          <c:txPr>
            <a:bodyPr rot="-5400000" spcFirstLastPara="1" vertOverflow="ellipsis" vert="horz" wrap="square" anchor="ctr" anchorCtr="1"/>
            <a:lstStyle/>
            <a:p>
              <a:pPr>
                <a:defRPr sz="1197" b="1" i="0" u="none" strike="noStrike" kern="1200" baseline="0">
                  <a:solidFill>
                    <a:schemeClr val="dk1">
                      <a:lumMod val="65000"/>
                      <a:lumOff val="35000"/>
                    </a:schemeClr>
                  </a:solidFill>
                  <a:latin typeface="+mn-lt"/>
                  <a:ea typeface="+mn-ea"/>
                  <a:cs typeface="+mn-cs"/>
                </a:defRPr>
              </a:pPr>
              <a:endParaRPr lang="en-US"/>
            </a:p>
          </c:txPr>
        </c:title>
        <c:numFmt formatCode="General" sourceLinked="1"/>
        <c:majorTickMark val="none"/>
        <c:minorTickMark val="none"/>
        <c:tickLblPos val="nextTo"/>
        <c:crossAx val="1391666539"/>
        <c:crosses val="autoZero"/>
        <c:crossBetween val="between"/>
      </c:valAx>
      <c:spPr>
        <a:noFill/>
        <a:ln>
          <a:noFill/>
        </a:ln>
        <a:effectLst/>
      </c:spPr>
    </c:plotArea>
    <c:legend>
      <c:legendPos val="t"/>
      <c:layout/>
      <c:overlay val="0"/>
      <c:spPr>
        <a:noFill/>
        <a:ln>
          <a:noFill/>
        </a:ln>
        <a:effectLst/>
      </c:spPr>
      <c:txPr>
        <a:bodyPr rot="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en-US"/>
        </a:p>
      </c:txPr>
    </c:legend>
    <c:plotVisOnly val="1"/>
    <c:dispBlanksAs val="zero"/>
    <c:showDLblsOverMax val="1"/>
  </c:chart>
  <c:spPr>
    <a:gradFill flip="none" rotWithShape="1">
      <a:gsLst>
        <a:gs pos="0">
          <a:schemeClr val="lt1"/>
        </a:gs>
        <a:gs pos="68000">
          <a:schemeClr val="lt1">
            <a:lumMod val="85000"/>
          </a:schemeClr>
        </a:gs>
        <a:gs pos="100000">
          <a:schemeClr val="lt1"/>
        </a:gs>
      </a:gsLst>
      <a:lin ang="5400000" scaled="1"/>
      <a:tileRect/>
    </a:gradFill>
    <a:ln w="9525" cap="flat" cmpd="sng" algn="ctr">
      <a:solidFill>
        <a:schemeClr val="dk1">
          <a:lumMod val="15000"/>
          <a:lumOff val="85000"/>
        </a:schemeClr>
      </a:solidFill>
      <a:round/>
    </a:ln>
    <a:effectLst/>
  </c:spPr>
  <c:txPr>
    <a:bodyPr/>
    <a:lstStyle/>
    <a:p>
      <a:pPr>
        <a:defRPr/>
      </a:pPr>
      <a:endParaRPr lang="en-US"/>
    </a:p>
  </c:txPr>
</c: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4">
  <cs:axisTitle>
    <cs:lnRef idx="0"/>
    <cs:fillRef idx="0"/>
    <cs:effectRef idx="0"/>
    <cs:fontRef idx="minor">
      <a:schemeClr val="dk1">
        <a:lumMod val="65000"/>
        <a:lumOff val="35000"/>
      </a:schemeClr>
    </cs:fontRef>
    <cs:defRPr sz="1197" b="1" kern="1200"/>
  </cs:axisTitle>
  <cs:categoryAxis>
    <cs:lnRef idx="0"/>
    <cs:fillRef idx="0"/>
    <cs:effectRef idx="0"/>
    <cs:fontRef idx="minor">
      <a:schemeClr val="dk1">
        <a:lumMod val="65000"/>
        <a:lumOff val="35000"/>
      </a:schemeClr>
    </cs:fontRef>
    <cs:defRPr sz="1197" kern="1200">
      <a:effectLst/>
    </cs:defRPr>
  </cs:categoryAxis>
  <cs:chartArea>
    <cs:lnRef idx="0"/>
    <cs:fillRef idx="0"/>
    <cs:effectRef idx="0"/>
    <cs:fontRef idx="minor">
      <a:schemeClr val="dk1"/>
    </cs:fontRef>
    <cs:spPr>
      <a:gradFill flip="none" rotWithShape="1">
        <a:gsLst>
          <a:gs pos="0">
            <a:schemeClr val="lt1"/>
          </a:gs>
          <a:gs pos="68000">
            <a:schemeClr val="lt1">
              <a:lumMod val="85000"/>
            </a:schemeClr>
          </a:gs>
          <a:gs pos="100000">
            <a:schemeClr val="lt1"/>
          </a:gs>
        </a:gsLst>
        <a:lin ang="5400000" scaled="1"/>
        <a:tileRect/>
      </a:gradFill>
      <a:ln w="9525" cap="flat" cmpd="sng" algn="ctr">
        <a:solidFill>
          <a:schemeClr val="dk1">
            <a:lumMod val="15000"/>
            <a:lumOff val="85000"/>
          </a:schemeClr>
        </a:solidFill>
        <a:round/>
      </a:ln>
    </cs:spPr>
    <cs:defRPr sz="1330" kern="1200"/>
  </cs:chartArea>
  <cs:dataLabel>
    <cs:lnRef idx="0"/>
    <cs:fillRef idx="0"/>
    <cs:effectRef idx="0"/>
    <cs:fontRef idx="minor">
      <a:schemeClr val="lt1"/>
    </cs:fontRef>
    <cs:spPr/>
    <cs:defRPr sz="1330"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1330" b="1" kern="12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dk1"/>
    </cs:fontRef>
    <cs:spPr>
      <a:gradFill>
        <a:gsLst>
          <a:gs pos="0">
            <a:schemeClr val="phClr"/>
          </a:gs>
          <a:gs pos="100000">
            <a:schemeClr val="phClr">
              <a:lumMod val="84000"/>
            </a:schemeClr>
          </a:gs>
        </a:gsLst>
        <a:lin ang="5400000" scaled="1"/>
      </a:gradFill>
      <a:effectLst>
        <a:outerShdw blurRad="76200" dir="18900000" sy="23000" kx="-1200000" algn="bl" rotWithShape="0">
          <a:prstClr val="black">
            <a:alpha val="20000"/>
          </a:prstClr>
        </a:outerShdw>
      </a:effectLst>
    </cs:spPr>
  </cs:dataPoint>
  <cs:dataPoint3D>
    <cs:lnRef idx="0"/>
    <cs:fillRef idx="0">
      <cs:styleClr val="auto"/>
    </cs:fillRef>
    <cs:effectRef idx="0"/>
    <cs:fontRef idx="minor">
      <a:schemeClr val="dk1"/>
    </cs:fontRef>
    <cs:spPr>
      <a:gradFill>
        <a:gsLst>
          <a:gs pos="0">
            <a:schemeClr val="phClr"/>
          </a:gs>
          <a:gs pos="100000">
            <a:schemeClr val="phClr">
              <a:lumMod val="84000"/>
            </a:schemeClr>
          </a:gs>
        </a:gsLst>
        <a:lin ang="5400000" scaled="1"/>
      </a:gradFill>
      <a:effectLst>
        <a:outerShdw blurRad="76200" dir="18900000" sy="23000" kx="-1200000" algn="bl" rotWithShape="0">
          <a:prstClr val="black">
            <a:alpha val="20000"/>
          </a:prstClr>
        </a:outerShdw>
      </a:effectLst>
    </cs:spPr>
  </cs:dataPoint3D>
  <cs:dataPointLine>
    <cs:lnRef idx="0">
      <cs:styleClr val="auto"/>
    </cs:lnRef>
    <cs:fillRef idx="0"/>
    <cs:effectRef idx="0"/>
    <cs:fontRef idx="minor">
      <a:schemeClr val="dk1"/>
    </cs:fontRef>
    <cs:spPr>
      <a:ln w="28575" cap="rnd">
        <a:gradFill>
          <a:gsLst>
            <a:gs pos="0">
              <a:schemeClr val="phClr"/>
            </a:gs>
            <a:gs pos="100000">
              <a:schemeClr val="phClr">
                <a:lumMod val="84000"/>
              </a:schemeClr>
            </a:gs>
          </a:gsLst>
          <a:lin ang="5400000" scaled="1"/>
        </a:gradFill>
        <a:round/>
      </a:ln>
    </cs:spPr>
  </cs:dataPointLine>
  <cs:dataPointMarker>
    <cs:lnRef idx="0"/>
    <cs:fillRef idx="0">
      <cs:styleClr val="auto"/>
    </cs:fillRef>
    <cs:effectRef idx="0"/>
    <cs:fontRef idx="minor">
      <a:schemeClr val="dk1"/>
    </cs:fontRef>
    <cs:spPr>
      <a:gradFill>
        <a:gsLst>
          <a:gs pos="0">
            <a:schemeClr val="phClr"/>
          </a:gs>
          <a:gs pos="100000">
            <a:schemeClr val="phClr">
              <a:lumMod val="84000"/>
            </a:schemeClr>
          </a:gs>
        </a:gsLst>
        <a:lin ang="5400000" scaled="1"/>
      </a:gradFill>
      <a:effectLst>
        <a:outerShdw blurRad="76200" dir="18900000" sy="23000" kx="-1200000" algn="bl" rotWithShape="0">
          <a:prstClr val="black">
            <a:alpha val="20000"/>
          </a:prstClr>
        </a:outerShdw>
      </a:effectLst>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a:solidFill>
          <a:schemeClr val="dk1">
            <a:lumMod val="15000"/>
            <a:lumOff val="85000"/>
          </a:schemeClr>
        </a:solidFill>
      </a:ln>
    </cs:spPr>
    <cs:defRPr sz="1197" kern="1200"/>
  </cs:dataTable>
  <cs:downBar>
    <cs:lnRef idx="0"/>
    <cs:fillRef idx="0"/>
    <cs:effectRef idx="0"/>
    <cs:fontRef idx="minor">
      <a:schemeClr val="dk1"/>
    </cs:fontRef>
    <cs:spPr>
      <a:solidFill>
        <a:schemeClr val="dk1">
          <a:lumMod val="35000"/>
          <a:lumOff val="65000"/>
        </a:schemeClr>
      </a:solidFill>
      <a:ln w="9525">
        <a:solidFill>
          <a:schemeClr val="dk1">
            <a:lumMod val="50000"/>
            <a:lumOff val="50000"/>
          </a:schemeClr>
        </a:solidFill>
      </a:ln>
    </cs:spPr>
  </cs:downBar>
  <cs:dropLine>
    <cs:lnRef idx="0"/>
    <cs:fillRef idx="0"/>
    <cs:effectRef idx="0"/>
    <cs:fontRef idx="minor">
      <a:schemeClr val="dk1"/>
    </cs:fontRef>
    <cs:spPr>
      <a:ln w="9525">
        <a:solidFill>
          <a:schemeClr val="dk1">
            <a:lumMod val="50000"/>
            <a:lumOff val="50000"/>
          </a:schemeClr>
        </a:solidFill>
        <a:round/>
      </a:ln>
    </cs:spPr>
  </cs:dropLine>
  <cs:errorBar>
    <cs:lnRef idx="0"/>
    <cs:fillRef idx="0"/>
    <cs:effectRef idx="0"/>
    <cs:fontRef idx="minor">
      <a:schemeClr val="dk1"/>
    </cs:fontRef>
    <cs:spPr>
      <a:ln w="9525">
        <a:solidFill>
          <a:schemeClr val="dk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a:solidFill>
          <a:schemeClr val="dk1">
            <a:lumMod val="5000"/>
            <a:lumOff val="95000"/>
          </a:schemeClr>
        </a:solidFill>
      </a:ln>
    </cs:spPr>
  </cs:gridlineMinor>
  <cs:hiLoLine>
    <cs:lnRef idx="0"/>
    <cs:fillRef idx="0"/>
    <cs:effectRef idx="0"/>
    <cs:fontRef idx="minor">
      <a:schemeClr val="dk1"/>
    </cs:fontRef>
    <cs:spPr>
      <a:ln w="9525">
        <a:solidFill>
          <a:schemeClr val="dk1">
            <a:lumMod val="50000"/>
            <a:lumOff val="50000"/>
          </a:schemeClr>
        </a:solidFill>
        <a:round/>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65000"/>
        <a:lumOff val="35000"/>
      </a:schemeClr>
    </cs:fontRef>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65000"/>
        <a:lumOff val="35000"/>
      </a:schemeClr>
    </cs:fontRef>
    <cs:defRPr kern="1200">
      <a:effectLst/>
    </cs:defRPr>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lumMod val="95000"/>
        </a:schemeClr>
      </a:solidFill>
      <a:ln w="9525">
        <a:solidFill>
          <a:schemeClr val="dk1">
            <a:lumMod val="15000"/>
            <a:lumOff val="85000"/>
          </a:schemeClr>
        </a:solidFill>
      </a:ln>
    </cs:spPr>
  </cs:upBar>
  <cs:valueAxis>
    <cs:lnRef idx="0"/>
    <cs:fillRef idx="0"/>
    <cs:effectRef idx="0"/>
    <cs:fontRef idx="minor">
      <a:schemeClr val="dk1">
        <a:lumMod val="65000"/>
        <a:lumOff val="35000"/>
      </a:schemeClr>
    </cs:fontRef>
    <cs:defRPr sz="1197" kern="1200"/>
  </cs:valueAxis>
  <cs:wall>
    <cs:lnRef idx="0"/>
    <cs:fillRef idx="0"/>
    <cs:effectRef idx="0"/>
    <cs:fontRef idx="minor">
      <a:schemeClr val="dk1"/>
    </cs:fontRef>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B2341F-660A-420A-BCFD-BC0DF69DB203}" type="doc">
      <dgm:prSet loTypeId="urn:microsoft.com/office/officeart/2005/8/layout/target3" loCatId="relationship" qsTypeId="urn:microsoft.com/office/officeart/2005/8/quickstyle/simple1" qsCatId="simple" csTypeId="urn:microsoft.com/office/officeart/2005/8/colors/accent1_2" csCatId="accent1"/>
      <dgm:spPr/>
      <dgm:t>
        <a:bodyPr/>
        <a:lstStyle/>
        <a:p>
          <a:endParaRPr lang="en-US"/>
        </a:p>
      </dgm:t>
    </dgm:pt>
    <dgm:pt modelId="{D12BC7DB-DA74-4C98-85AD-7640BD8B8AA0}">
      <dgm:prSet custT="1"/>
      <dgm:spPr/>
      <dgm:t>
        <a:bodyPr/>
        <a:lstStyle/>
        <a:p>
          <a:r>
            <a:rPr lang="en-US" sz="3600">
              <a:latin typeface="Times New Roman" panose="02020603050405020304"/>
            </a:rPr>
            <a:t>Employee Performance Analysis Using Excel</a:t>
          </a:r>
        </a:p>
      </dgm:t>
    </dgm:pt>
    <dgm:pt modelId="{ADE3B32D-0790-4BA3-8D88-49A3EB7A9836}" type="parTrans" cxnId="{155E25FE-6D86-4067-B731-1019D0538274}">
      <dgm:prSet/>
      <dgm:spPr/>
      <dgm:t>
        <a:bodyPr/>
        <a:lstStyle/>
        <a:p>
          <a:endParaRPr lang="en-US"/>
        </a:p>
      </dgm:t>
    </dgm:pt>
    <dgm:pt modelId="{4239E1FD-5E03-442F-BD2A-3DE824B0F208}" type="sibTrans" cxnId="{155E25FE-6D86-4067-B731-1019D0538274}">
      <dgm:prSet/>
      <dgm:spPr/>
      <dgm:t>
        <a:bodyPr/>
        <a:lstStyle/>
        <a:p>
          <a:endParaRPr lang="en-US"/>
        </a:p>
      </dgm:t>
    </dgm:pt>
    <dgm:pt modelId="{3AAFCA47-C0DE-48AD-B404-94F8257DDC50}" type="pres">
      <dgm:prSet presAssocID="{01B2341F-660A-420A-BCFD-BC0DF69DB203}" presName="Name0" presStyleCnt="0">
        <dgm:presLayoutVars>
          <dgm:chMax val="7"/>
          <dgm:dir/>
          <dgm:animLvl val="lvl"/>
          <dgm:resizeHandles val="exact"/>
        </dgm:presLayoutVars>
      </dgm:prSet>
      <dgm:spPr/>
      <dgm:t>
        <a:bodyPr/>
        <a:lstStyle/>
        <a:p>
          <a:endParaRPr lang="en-US"/>
        </a:p>
      </dgm:t>
    </dgm:pt>
    <dgm:pt modelId="{C1EEDF7A-88FD-4FF4-B0BF-FAA26F928297}" type="pres">
      <dgm:prSet presAssocID="{D12BC7DB-DA74-4C98-85AD-7640BD8B8AA0}" presName="circle1" presStyleLbl="node1" presStyleIdx="0" presStyleCnt="1"/>
      <dgm:spPr/>
    </dgm:pt>
    <dgm:pt modelId="{1D44C9C1-EE53-423D-8B7E-498819AD7E73}" type="pres">
      <dgm:prSet presAssocID="{D12BC7DB-DA74-4C98-85AD-7640BD8B8AA0}" presName="space" presStyleCnt="0"/>
      <dgm:spPr/>
    </dgm:pt>
    <dgm:pt modelId="{220E02D8-68AA-4C0E-BF51-BA594B8BAF6D}" type="pres">
      <dgm:prSet presAssocID="{D12BC7DB-DA74-4C98-85AD-7640BD8B8AA0}" presName="rect1" presStyleLbl="alignAcc1" presStyleIdx="0" presStyleCnt="1"/>
      <dgm:spPr/>
      <dgm:t>
        <a:bodyPr/>
        <a:lstStyle/>
        <a:p>
          <a:endParaRPr lang="en-US"/>
        </a:p>
      </dgm:t>
    </dgm:pt>
    <dgm:pt modelId="{4D50A400-A1F8-49CD-B33C-C5376B2701F1}" type="pres">
      <dgm:prSet presAssocID="{D12BC7DB-DA74-4C98-85AD-7640BD8B8AA0}" presName="rect1ParTxNoCh" presStyleLbl="alignAcc1" presStyleIdx="0" presStyleCnt="1">
        <dgm:presLayoutVars>
          <dgm:chMax val="1"/>
          <dgm:bulletEnabled val="1"/>
        </dgm:presLayoutVars>
      </dgm:prSet>
      <dgm:spPr/>
      <dgm:t>
        <a:bodyPr/>
        <a:lstStyle/>
        <a:p>
          <a:endParaRPr lang="en-US"/>
        </a:p>
      </dgm:t>
    </dgm:pt>
  </dgm:ptLst>
  <dgm:cxnLst>
    <dgm:cxn modelId="{557C28E6-D16A-447F-820C-B6F228743AA2}" type="presOf" srcId="{D12BC7DB-DA74-4C98-85AD-7640BD8B8AA0}" destId="{4D50A400-A1F8-49CD-B33C-C5376B2701F1}" srcOrd="1" destOrd="0" presId="urn:microsoft.com/office/officeart/2005/8/layout/target3"/>
    <dgm:cxn modelId="{155E25FE-6D86-4067-B731-1019D0538274}" srcId="{01B2341F-660A-420A-BCFD-BC0DF69DB203}" destId="{D12BC7DB-DA74-4C98-85AD-7640BD8B8AA0}" srcOrd="0" destOrd="0" parTransId="{ADE3B32D-0790-4BA3-8D88-49A3EB7A9836}" sibTransId="{4239E1FD-5E03-442F-BD2A-3DE824B0F208}"/>
    <dgm:cxn modelId="{787A2EE2-F54B-429C-937D-DBC8D42E9222}" type="presOf" srcId="{01B2341F-660A-420A-BCFD-BC0DF69DB203}" destId="{3AAFCA47-C0DE-48AD-B404-94F8257DDC50}" srcOrd="0" destOrd="0" presId="urn:microsoft.com/office/officeart/2005/8/layout/target3"/>
    <dgm:cxn modelId="{C49155D8-A494-4385-9E37-F7648B0D637D}" type="presOf" srcId="{D12BC7DB-DA74-4C98-85AD-7640BD8B8AA0}" destId="{220E02D8-68AA-4C0E-BF51-BA594B8BAF6D}" srcOrd="0" destOrd="0" presId="urn:microsoft.com/office/officeart/2005/8/layout/target3"/>
    <dgm:cxn modelId="{DE824B9D-282E-47A2-A74E-10466A67A541}" type="presParOf" srcId="{3AAFCA47-C0DE-48AD-B404-94F8257DDC50}" destId="{C1EEDF7A-88FD-4FF4-B0BF-FAA26F928297}" srcOrd="0" destOrd="0" presId="urn:microsoft.com/office/officeart/2005/8/layout/target3"/>
    <dgm:cxn modelId="{0C7A2BE7-7E74-4177-AEEC-0AF05913F459}" type="presParOf" srcId="{3AAFCA47-C0DE-48AD-B404-94F8257DDC50}" destId="{1D44C9C1-EE53-423D-8B7E-498819AD7E73}" srcOrd="1" destOrd="0" presId="urn:microsoft.com/office/officeart/2005/8/layout/target3"/>
    <dgm:cxn modelId="{9BE453F2-DDFB-4C14-8EB9-35395451BA2E}" type="presParOf" srcId="{3AAFCA47-C0DE-48AD-B404-94F8257DDC50}" destId="{220E02D8-68AA-4C0E-BF51-BA594B8BAF6D}" srcOrd="2" destOrd="0" presId="urn:microsoft.com/office/officeart/2005/8/layout/target3"/>
    <dgm:cxn modelId="{D64F14F2-9B6B-4D57-AE30-10021370C853}" type="presParOf" srcId="{3AAFCA47-C0DE-48AD-B404-94F8257DDC50}" destId="{4D50A400-A1F8-49CD-B33C-C5376B2701F1}" srcOrd="3" destOrd="0" presId="urn:microsoft.com/office/officeart/2005/8/layout/targe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EEDF7A-88FD-4FF4-B0BF-FAA26F928297}">
      <dsp:nvSpPr>
        <dsp:cNvPr id="0" name=""/>
        <dsp:cNvSpPr/>
      </dsp:nvSpPr>
      <dsp:spPr>
        <a:xfrm>
          <a:off x="0" y="0"/>
          <a:ext cx="1200329" cy="1200329"/>
        </a:xfrm>
        <a:prstGeom prst="pie">
          <a:avLst>
            <a:gd name="adj1" fmla="val 5400000"/>
            <a:gd name="adj2" fmla="val 1620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20E02D8-68AA-4C0E-BF51-BA594B8BAF6D}">
      <dsp:nvSpPr>
        <dsp:cNvPr id="0" name=""/>
        <dsp:cNvSpPr/>
      </dsp:nvSpPr>
      <dsp:spPr>
        <a:xfrm>
          <a:off x="600164" y="0"/>
          <a:ext cx="6768044" cy="1200329"/>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7160" tIns="137160" rIns="137160" bIns="137160" numCol="1" spcCol="1270" anchor="ctr" anchorCtr="0">
          <a:noAutofit/>
        </a:bodyPr>
        <a:lstStyle/>
        <a:p>
          <a:pPr lvl="0" algn="ctr" defTabSz="1600200">
            <a:lnSpc>
              <a:spcPct val="90000"/>
            </a:lnSpc>
            <a:spcBef>
              <a:spcPct val="0"/>
            </a:spcBef>
            <a:spcAft>
              <a:spcPct val="35000"/>
            </a:spcAft>
          </a:pPr>
          <a:r>
            <a:rPr lang="en-US" sz="3600" kern="1200">
              <a:latin typeface="Times New Roman" panose="02020603050405020304"/>
            </a:rPr>
            <a:t>Employee Performance Analysis Using Excel</a:t>
          </a:r>
        </a:p>
      </dsp:txBody>
      <dsp:txXfrm>
        <a:off x="600164" y="0"/>
        <a:ext cx="6768044" cy="1200329"/>
      </dsp:txXfrm>
    </dsp:sp>
  </dsp:spTree>
</dsp:drawing>
</file>

<file path=ppt/diagrams/layout1.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10000" max="10000" units="dev"/>
          <inkml:channel name="Y" type="integer" min="-10000" max="10000" units="dev"/>
          <inkml:channel name="F" type="integer" max="255" units="dev"/>
          <inkml:channel name="T" type="integer" units="dev"/>
        </inkml:traceFormat>
        <inkml:channelProperties>
          <inkml:channelProperty channel="X" name="resolution" value="1" units="1/dev"/>
          <inkml:channelProperty channel="Y" name="resolution" value="1" units="1/dev"/>
          <inkml:channelProperty channel="F" name="resolution" value="1" units="1/dev"/>
          <inkml:channelProperty channel="T" name="resolution" value="0" units="1/dev"/>
        </inkml:channelProperties>
      </inkml:inkSource>
      <inkml:timestamp xml:id="ts0" timeString="2024-09-01T12:21:10.619"/>
    </inkml:context>
    <inkml:brush xml:id="br0">
      <inkml:brushProperty name="width" value="0.05292" units="cm"/>
      <inkml:brushProperty name="height" value="0.05292" units="cm"/>
      <inkml:brushProperty name="color" value="#FF0000"/>
      <inkml:brushProperty name="antiAliased" value="0"/>
    </inkml:brush>
  </inkml:definitions>
  <inkml:trace contextRef="#ctx0" brushRef="#br0">17621 6693 7 0</inkml:trace>
  <inkml:trace contextRef="#ctx0" brushRef="#br0" timeOffset="1">17991 8122 7 0</inkml:trace>
  <inkml:trace contextRef="#ctx0" brushRef="#br0" timeOffset="2">35825 5211 4 0,'-952'-396'3'0,"-1642"-769"-3"0</inkml:trace>
</inkml:ink>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7746122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8951741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1637462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8446139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8460546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9/6/2024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180398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9/6/2024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5151140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6647010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8911068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dirty="0"/>
              <a:t>9/6/2024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4233494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6410245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9/6/2024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6899186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9/6/2024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996079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9/6/2024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6554420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9/6/2024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2371587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dirty="0"/>
              <a:t>9/6/2024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6651822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5609457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4812918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0">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dirty="0"/>
              <a:pPr/>
              <a:t>9/6/2024</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dirty="0"/>
              <a:pPr/>
              <a:t>‹#›</a:t>
            </a:fld>
            <a:endParaRPr lang="en-US" dirty="0"/>
          </a:p>
        </p:txBody>
      </p:sp>
    </p:spTree>
    <p:extLst>
      <p:ext uri="{BB962C8B-B14F-4D97-AF65-F5344CB8AC3E}">
        <p14:creationId xmlns:p14="http://schemas.microsoft.com/office/powerpoint/2010/main" val="1536980756"/>
      </p:ext>
    </p:extLst>
  </p:cSld>
  <p:clrMap bg1="lt1" tx1="dk1" bg2="lt2" tx2="dk2" accent1="accent1" accent2="accent2" accent3="accent3" accent4="accent4" accent5="accent5" accent6="accent6" hlink="hlink" folHlink="folHlink"/>
  <p:sldLayoutIdLst>
    <p:sldLayoutId id="2147483936" r:id="rId1"/>
    <p:sldLayoutId id="2147483937" r:id="rId2"/>
    <p:sldLayoutId id="2147483938" r:id="rId3"/>
    <p:sldLayoutId id="2147483939" r:id="rId4"/>
    <p:sldLayoutId id="2147483940" r:id="rId5"/>
    <p:sldLayoutId id="2147483941" r:id="rId6"/>
    <p:sldLayoutId id="2147483942" r:id="rId7"/>
    <p:sldLayoutId id="2147483943" r:id="rId8"/>
    <p:sldLayoutId id="2147483944" r:id="rId9"/>
    <p:sldLayoutId id="2147483945" r:id="rId10"/>
    <p:sldLayoutId id="2147483946" r:id="rId11"/>
    <p:sldLayoutId id="2147483947" r:id="rId12"/>
    <p:sldLayoutId id="2147483948" r:id="rId13"/>
    <p:sldLayoutId id="2147483949" r:id="rId14"/>
    <p:sldLayoutId id="2147483950" r:id="rId15"/>
    <p:sldLayoutId id="2147483951" r:id="rId16"/>
    <p:sldLayoutId id="2147483952" r:id="rId17"/>
    <p:sldLayoutId id="2147483953" r:id="rId18"/>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customXml" Target="../ink/ink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8CF63-4909-4556-9E24-7A2F9A3A72DC}"/>
              </a:ext>
            </a:extLst>
          </p:cNvPr>
          <p:cNvSpPr>
            <a:spLocks noGrp="1"/>
          </p:cNvSpPr>
          <p:nvPr>
            <p:ph type="ctrTitle"/>
          </p:nvPr>
        </p:nvSpPr>
        <p:spPr>
          <a:xfrm>
            <a:off x="1175763" y="549229"/>
            <a:ext cx="7766936" cy="1646302"/>
          </a:xfrm>
        </p:spPr>
        <p:txBody>
          <a:bodyPr/>
          <a:lstStyle/>
          <a:p>
            <a:pPr algn="l"/>
            <a:r>
              <a:rPr lang="en-US" sz="3600" b="1" dirty="0">
                <a:solidFill>
                  <a:schemeClr val="tx1"/>
                </a:solidFill>
                <a:latin typeface="Times New Roman" panose="02020603050405020304" pitchFamily="18" charset="0"/>
                <a:cs typeface="Times New Roman" panose="02020603050405020304" pitchFamily="18" charset="0"/>
              </a:rPr>
              <a:t>Employee Performance Analysis Using Excel</a:t>
            </a:r>
          </a:p>
        </p:txBody>
      </p:sp>
      <p:sp>
        <p:nvSpPr>
          <p:cNvPr id="4" name="TextBox 3">
            <a:extLst>
              <a:ext uri="{FF2B5EF4-FFF2-40B4-BE49-F238E27FC236}">
                <a16:creationId xmlns:a16="http://schemas.microsoft.com/office/drawing/2014/main" id="{76C0DC77-6FCD-4E97-8B20-7DFFCCC886B8}"/>
              </a:ext>
            </a:extLst>
          </p:cNvPr>
          <p:cNvSpPr txBox="1"/>
          <p:nvPr/>
        </p:nvSpPr>
        <p:spPr>
          <a:xfrm>
            <a:off x="2273905" y="3265714"/>
            <a:ext cx="7619999" cy="1938992"/>
          </a:xfrm>
          <a:prstGeom prst="rect">
            <a:avLst/>
          </a:prstGeom>
          <a:solidFill>
            <a:schemeClr val="tx1"/>
          </a:solid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STUDENT NAME: </a:t>
            </a:r>
            <a:r>
              <a:rPr lang="en-US" sz="2400" b="1" dirty="0" smtClean="0">
                <a:solidFill>
                  <a:schemeClr val="bg1"/>
                </a:solidFill>
                <a:latin typeface="Times New Roman" panose="02020603050405020304" pitchFamily="18" charset="0"/>
                <a:cs typeface="Times New Roman" panose="02020603050405020304" pitchFamily="18" charset="0"/>
              </a:rPr>
              <a:t>KALAIVANI K</a:t>
            </a:r>
            <a:endParaRPr lang="en-US" sz="2400" b="1" dirty="0">
              <a:solidFill>
                <a:schemeClr val="bg1"/>
              </a:solidFill>
              <a:latin typeface="Times New Roman" panose="02020603050405020304" pitchFamily="18" charset="0"/>
              <a:cs typeface="Times New Roman" panose="02020603050405020304" pitchFamily="18" charset="0"/>
            </a:endParaRPr>
          </a:p>
          <a:p>
            <a:r>
              <a:rPr lang="en-US" sz="2400" b="1" smtClean="0">
                <a:solidFill>
                  <a:schemeClr val="bg1"/>
                </a:solidFill>
                <a:latin typeface="Times New Roman" panose="02020603050405020304" pitchFamily="18" charset="0"/>
                <a:cs typeface="Times New Roman" panose="02020603050405020304" pitchFamily="18" charset="0"/>
              </a:rPr>
              <a:t>REGISTERNO:asunm13332213331042024</a:t>
            </a:r>
            <a:endParaRPr lang="en-GB" sz="2400" b="1" dirty="0">
              <a:solidFill>
                <a:schemeClr val="bg1"/>
              </a:solidFill>
              <a:latin typeface="Times New Roman" panose="02020603050405020304" pitchFamily="18" charset="0"/>
              <a:cs typeface="Times New Roman" panose="02020603050405020304" pitchFamily="18" charset="0"/>
            </a:endParaRPr>
          </a:p>
          <a:p>
            <a:r>
              <a:rPr lang="en-US" sz="2400" b="1" dirty="0">
                <a:solidFill>
                  <a:schemeClr val="bg1"/>
                </a:solidFill>
                <a:latin typeface="Times New Roman" panose="02020603050405020304" pitchFamily="18" charset="0"/>
                <a:cs typeface="Times New Roman" panose="02020603050405020304" pitchFamily="18" charset="0"/>
              </a:rPr>
              <a:t>DEPARTMENT:</a:t>
            </a:r>
            <a:r>
              <a:rPr lang="en-GB" sz="2400" b="1" dirty="0">
                <a:solidFill>
                  <a:schemeClr val="bg1"/>
                </a:solidFill>
                <a:latin typeface="Times New Roman" panose="02020603050405020304" pitchFamily="18" charset="0"/>
                <a:cs typeface="Times New Roman" panose="02020603050405020304" pitchFamily="18" charset="0"/>
              </a:rPr>
              <a:t>COMMERCE</a:t>
            </a:r>
            <a:endParaRPr lang="en-US" sz="2400" b="1" dirty="0">
              <a:solidFill>
                <a:schemeClr val="bg1"/>
              </a:solidFill>
              <a:latin typeface="Times New Roman" panose="02020603050405020304" pitchFamily="18" charset="0"/>
              <a:cs typeface="Times New Roman" panose="02020603050405020304" pitchFamily="18" charset="0"/>
            </a:endParaRPr>
          </a:p>
          <a:p>
            <a:r>
              <a:rPr lang="en-US" sz="2400" b="1" dirty="0">
                <a:solidFill>
                  <a:schemeClr val="bg1"/>
                </a:solidFill>
                <a:latin typeface="Times New Roman" panose="02020603050405020304" pitchFamily="18" charset="0"/>
                <a:cs typeface="Times New Roman" panose="02020603050405020304" pitchFamily="18" charset="0"/>
              </a:rPr>
              <a:t>COLLEGE: BHARATHI WOMEN’S COLLEGE</a:t>
            </a:r>
            <a:r>
              <a:rPr lang="en-US" sz="2400" dirty="0">
                <a:effectLst/>
              </a:rPr>
              <a:t>EXIT COURSE</a:t>
            </a:r>
          </a:p>
        </p:txBody>
      </p:sp>
    </p:spTree>
    <p:extLst>
      <p:ext uri="{BB962C8B-B14F-4D97-AF65-F5344CB8AC3E}">
        <p14:creationId xmlns:p14="http://schemas.microsoft.com/office/powerpoint/2010/main" val="12447243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6971A61-1921-4D79-8305-570547918C79}"/>
              </a:ext>
            </a:extLst>
          </p:cNvPr>
          <p:cNvSpPr txBox="1"/>
          <p:nvPr/>
        </p:nvSpPr>
        <p:spPr>
          <a:xfrm>
            <a:off x="583095" y="598509"/>
            <a:ext cx="6944140" cy="584775"/>
          </a:xfrm>
          <a:prstGeom prst="rect">
            <a:avLst/>
          </a:prstGeom>
          <a:solidFill>
            <a:schemeClr val="accent1"/>
          </a:solidFill>
        </p:spPr>
        <p:txBody>
          <a:bodyPr wrap="square" rtlCol="0">
            <a:spAutoFit/>
          </a:bodyPr>
          <a:lstStyle/>
          <a:p>
            <a:r>
              <a:rPr lang="en-US" sz="3200" b="1" dirty="0">
                <a:latin typeface="Times New Roman" panose="02020603050405020304"/>
              </a:rPr>
              <a:t>RESULTS</a:t>
            </a:r>
          </a:p>
        </p:txBody>
      </p:sp>
      <p:graphicFrame>
        <p:nvGraphicFramePr>
          <p:cNvPr id="5" name="Chart 4" title="Chart">
            <a:extLst>
              <a:ext uri="{FF2B5EF4-FFF2-40B4-BE49-F238E27FC236}">
                <a16:creationId xmlns:a16="http://schemas.microsoft.com/office/drawing/2014/main" id="{96969693-601C-D0CB-92C2-8B3B925B1E4C}"/>
              </a:ext>
            </a:extLst>
          </p:cNvPr>
          <p:cNvGraphicFramePr>
            <a:graphicFrameLocks/>
          </p:cNvGraphicFramePr>
          <p:nvPr>
            <p:extLst>
              <p:ext uri="{D42A27DB-BD31-4B8C-83A1-F6EECF244321}">
                <p14:modId xmlns:p14="http://schemas.microsoft.com/office/powerpoint/2010/main" val="680513235"/>
              </p:ext>
            </p:extLst>
          </p:nvPr>
        </p:nvGraphicFramePr>
        <p:xfrm>
          <a:off x="1032602" y="1473122"/>
          <a:ext cx="8090099" cy="418387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3346376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E153F82-799B-4002-ABF4-BE71AAF75CE4}"/>
              </a:ext>
            </a:extLst>
          </p:cNvPr>
          <p:cNvSpPr txBox="1"/>
          <p:nvPr/>
        </p:nvSpPr>
        <p:spPr>
          <a:xfrm>
            <a:off x="596348" y="437321"/>
            <a:ext cx="5658678" cy="584775"/>
          </a:xfrm>
          <a:prstGeom prst="rect">
            <a:avLst/>
          </a:prstGeom>
          <a:solidFill>
            <a:schemeClr val="accent1"/>
          </a:solidFill>
        </p:spPr>
        <p:txBody>
          <a:bodyPr wrap="square" rtlCol="0">
            <a:spAutoFit/>
          </a:bodyPr>
          <a:lstStyle/>
          <a:p>
            <a:r>
              <a:rPr lang="en-US" sz="3200" dirty="0">
                <a:latin typeface="Times New Roman" panose="02020603050405020304" pitchFamily="18" charset="0"/>
                <a:cs typeface="Times New Roman" panose="02020603050405020304" pitchFamily="18" charset="0"/>
              </a:rPr>
              <a:t>CONCLUSION</a:t>
            </a:r>
          </a:p>
        </p:txBody>
      </p:sp>
      <p:sp>
        <p:nvSpPr>
          <p:cNvPr id="4" name="TextBox 3">
            <a:extLst>
              <a:ext uri="{FF2B5EF4-FFF2-40B4-BE49-F238E27FC236}">
                <a16:creationId xmlns:a16="http://schemas.microsoft.com/office/drawing/2014/main" id="{E9278CFD-CC5E-9063-D4B2-22892078463F}"/>
              </a:ext>
            </a:extLst>
          </p:cNvPr>
          <p:cNvSpPr txBox="1"/>
          <p:nvPr/>
        </p:nvSpPr>
        <p:spPr>
          <a:xfrm>
            <a:off x="1297213" y="1509769"/>
            <a:ext cx="7858881" cy="3170099"/>
          </a:xfrm>
          <a:prstGeom prst="rect">
            <a:avLst/>
          </a:prstGeom>
          <a:noFill/>
        </p:spPr>
        <p:txBody>
          <a:bodyPr wrap="square">
            <a:spAutoFit/>
          </a:bodyPr>
          <a:lstStyle/>
          <a:p>
            <a:r>
              <a:rPr lang="en-US" sz="2000" dirty="0">
                <a:latin typeface="Times New Roman" panose="02020603050405020304" pitchFamily="18" charset="0"/>
                <a:cs typeface="Times New Roman" panose="02020603050405020304" pitchFamily="18" charset="0"/>
              </a:rPr>
              <a:t>In conclusion, conducting an employee performance analysis using Excel provides a structured and efficient way to evaluate and track performance metrics. Excel's versatile functions and tools, such as pivot tables, charts, and conditional formatting, allow for clear data visualization and analysis, facilitating informed decision-making. By systematically analyzing performance data, management can identify trends, strengths, and areas for improvement, enabling targeted interventions and fostering a culture of continuous improvement. Regular updates and reviews of this data ensure that performance management remains dynamic and aligned with organizational goals.</a:t>
            </a:r>
          </a:p>
        </p:txBody>
      </p:sp>
    </p:spTree>
    <p:extLst>
      <p:ext uri="{BB962C8B-B14F-4D97-AF65-F5344CB8AC3E}">
        <p14:creationId xmlns:p14="http://schemas.microsoft.com/office/powerpoint/2010/main" val="37129126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9AACD40-77A2-453C-9FE7-D0F1EE96C215}"/>
              </a:ext>
            </a:extLst>
          </p:cNvPr>
          <p:cNvSpPr txBox="1"/>
          <p:nvPr/>
        </p:nvSpPr>
        <p:spPr>
          <a:xfrm>
            <a:off x="799758" y="1354982"/>
            <a:ext cx="5499652" cy="646331"/>
          </a:xfrm>
          <a:prstGeom prst="rect">
            <a:avLst/>
          </a:prstGeom>
          <a:solidFill>
            <a:schemeClr val="accent1"/>
          </a:solidFill>
        </p:spPr>
        <p:txBody>
          <a:bodyPr wrap="square" rtlCol="0">
            <a:spAutoFit/>
          </a:bodyPr>
          <a:lstStyle/>
          <a:p>
            <a:r>
              <a:rPr lang="en-US" sz="3600" dirty="0">
                <a:latin typeface="Times New Roman" panose="02020603050405020304"/>
              </a:rPr>
              <a:t>REFERENCE</a:t>
            </a:r>
          </a:p>
        </p:txBody>
      </p:sp>
      <p:sp>
        <p:nvSpPr>
          <p:cNvPr id="4" name="TextBox 3">
            <a:extLst>
              <a:ext uri="{FF2B5EF4-FFF2-40B4-BE49-F238E27FC236}">
                <a16:creationId xmlns:a16="http://schemas.microsoft.com/office/drawing/2014/main" id="{6FBC5584-7857-087C-6995-27CEB99AE294}"/>
              </a:ext>
            </a:extLst>
          </p:cNvPr>
          <p:cNvSpPr txBox="1"/>
          <p:nvPr/>
        </p:nvSpPr>
        <p:spPr>
          <a:xfrm>
            <a:off x="1307759" y="2644170"/>
            <a:ext cx="6102046" cy="2677656"/>
          </a:xfrm>
          <a:prstGeom prst="rect">
            <a:avLst/>
          </a:prstGeom>
          <a:noFill/>
        </p:spPr>
        <p:txBody>
          <a:bodyPr wrap="square">
            <a:spAutoFit/>
          </a:bodyPr>
          <a:lstStyle/>
          <a:p>
            <a:r>
              <a:rPr lang="en-US" sz="2400" dirty="0">
                <a:latin typeface="Times New Roman" panose="02020603050405020304"/>
              </a:rPr>
              <a:t>Hamsaveni</a:t>
            </a:r>
          </a:p>
          <a:p>
            <a:r>
              <a:rPr lang="en-US" sz="2400" dirty="0">
                <a:latin typeface="Times New Roman" panose="02020603050405020304"/>
              </a:rPr>
              <a:t>Assistant professor</a:t>
            </a:r>
          </a:p>
          <a:p>
            <a:r>
              <a:rPr lang="en-US" sz="2400" dirty="0" err="1">
                <a:latin typeface="Times New Roman" panose="02020603050405020304"/>
              </a:rPr>
              <a:t>Bharathi</a:t>
            </a:r>
            <a:r>
              <a:rPr lang="en-US" sz="2400" dirty="0">
                <a:latin typeface="Times New Roman" panose="02020603050405020304"/>
              </a:rPr>
              <a:t>  women’s college</a:t>
            </a:r>
          </a:p>
          <a:p>
            <a:r>
              <a:rPr lang="en-US" sz="2400" dirty="0">
                <a:latin typeface="Times New Roman" panose="02020603050405020304"/>
              </a:rPr>
              <a:t>Chennai.</a:t>
            </a:r>
          </a:p>
          <a:p>
            <a:endParaRPr lang="en-US" sz="2400" dirty="0">
              <a:latin typeface="Times New Roman" panose="02020603050405020304"/>
            </a:endParaRPr>
          </a:p>
          <a:p>
            <a:endParaRPr lang="en-US" sz="2400" dirty="0">
              <a:latin typeface="Times New Roman" panose="02020603050405020304"/>
            </a:endParaRPr>
          </a:p>
          <a:p>
            <a:endParaRPr lang="en-GB" sz="2400" dirty="0">
              <a:latin typeface="Times New Roman" panose="02020603050405020304"/>
            </a:endParaRPr>
          </a:p>
        </p:txBody>
      </p:sp>
      <mc:AlternateContent xmlns:mc="http://schemas.openxmlformats.org/markup-compatibility/2006" xmlns:p14="http://schemas.microsoft.com/office/powerpoint/2010/main">
        <mc:Choice Requires="p14">
          <p:contentPart p14:bwMode="auto" r:id="rId2">
            <p14:nvContentPartPr>
              <p14:cNvPr id="3" name="Ink 2">
                <a:extLst>
                  <a:ext uri="{FF2B5EF4-FFF2-40B4-BE49-F238E27FC236}">
                    <a16:creationId xmlns:a16="http://schemas.microsoft.com/office/drawing/2014/main" id="{ADE08397-0551-055C-351B-06D7862F6B93}"/>
                  </a:ext>
                </a:extLst>
              </p14:cNvPr>
              <p14:cNvContentPartPr/>
              <p14:nvPr/>
            </p14:nvContentPartPr>
            <p14:xfrm>
              <a:off x="6343560" y="1314000"/>
              <a:ext cx="6553800" cy="1610280"/>
            </p14:xfrm>
          </p:contentPart>
        </mc:Choice>
        <mc:Fallback xmlns="">
          <p:pic>
            <p:nvPicPr>
              <p:cNvPr id="3" name="Ink 2">
                <a:extLst>
                  <a:ext uri="{FF2B5EF4-FFF2-40B4-BE49-F238E27FC236}">
                    <a16:creationId xmlns:a16="http://schemas.microsoft.com/office/drawing/2014/main" id="{ADE08397-0551-055C-351B-06D7862F6B93}"/>
                  </a:ext>
                </a:extLst>
              </p:cNvPr>
              <p:cNvPicPr/>
              <p:nvPr/>
            </p:nvPicPr>
            <p:blipFill>
              <a:blip r:embed="rId3"/>
              <a:stretch>
                <a:fillRect/>
              </a:stretch>
            </p:blipFill>
            <p:spPr>
              <a:xfrm>
                <a:off x="6334200" y="1304640"/>
                <a:ext cx="6572520" cy="1629000"/>
              </a:xfrm>
              <a:prstGeom prst="rect">
                <a:avLst/>
              </a:prstGeom>
            </p:spPr>
          </p:pic>
        </mc:Fallback>
      </mc:AlternateContent>
    </p:spTree>
    <p:extLst>
      <p:ext uri="{BB962C8B-B14F-4D97-AF65-F5344CB8AC3E}">
        <p14:creationId xmlns:p14="http://schemas.microsoft.com/office/powerpoint/2010/main" val="3729568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EA975-0899-40E1-9413-7C506C055759}"/>
              </a:ext>
            </a:extLst>
          </p:cNvPr>
          <p:cNvSpPr>
            <a:spLocks noGrp="1"/>
          </p:cNvSpPr>
          <p:nvPr>
            <p:ph type="title"/>
          </p:nvPr>
        </p:nvSpPr>
        <p:spPr>
          <a:xfrm>
            <a:off x="452047" y="715617"/>
            <a:ext cx="8596668" cy="896353"/>
          </a:xfrm>
        </p:spPr>
        <p:txBody>
          <a:bodyPr>
            <a:noAutofit/>
          </a:bodyPr>
          <a:lstStyle/>
          <a:p>
            <a:r>
              <a:rPr lang="en-US" sz="4400" b="1" dirty="0">
                <a:solidFill>
                  <a:schemeClr val="tx1"/>
                </a:solidFill>
                <a:latin typeface="Times New Roman" panose="02020603050405020304" pitchFamily="18" charset="0"/>
                <a:cs typeface="Times New Roman" panose="02020603050405020304" pitchFamily="18" charset="0"/>
              </a:rPr>
              <a:t>PROJECT TITLE</a:t>
            </a:r>
          </a:p>
        </p:txBody>
      </p:sp>
      <p:graphicFrame>
        <p:nvGraphicFramePr>
          <p:cNvPr id="5" name="Diagram 4">
            <a:extLst>
              <a:ext uri="{FF2B5EF4-FFF2-40B4-BE49-F238E27FC236}">
                <a16:creationId xmlns:a16="http://schemas.microsoft.com/office/drawing/2014/main" id="{4E5EB0A6-F07D-4593-8357-94CDB9D84C4F}"/>
              </a:ext>
            </a:extLst>
          </p:cNvPr>
          <p:cNvGraphicFramePr/>
          <p:nvPr>
            <p:extLst>
              <p:ext uri="{D42A27DB-BD31-4B8C-83A1-F6EECF244321}">
                <p14:modId xmlns:p14="http://schemas.microsoft.com/office/powerpoint/2010/main" val="3257717553"/>
              </p:ext>
            </p:extLst>
          </p:nvPr>
        </p:nvGraphicFramePr>
        <p:xfrm>
          <a:off x="702365" y="2623930"/>
          <a:ext cx="7368209" cy="12003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402776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A301E9-FC28-4A1F-948D-0BC35DF32D14}"/>
              </a:ext>
            </a:extLst>
          </p:cNvPr>
          <p:cNvSpPr>
            <a:spLocks noGrp="1"/>
          </p:cNvSpPr>
          <p:nvPr>
            <p:ph type="title"/>
          </p:nvPr>
        </p:nvSpPr>
        <p:spPr>
          <a:xfrm>
            <a:off x="491805" y="795130"/>
            <a:ext cx="8596668" cy="620035"/>
          </a:xfrm>
        </p:spPr>
        <p:txBody>
          <a:bodyPr>
            <a:normAutofit/>
          </a:bodyPr>
          <a:lstStyle/>
          <a:p>
            <a:r>
              <a:rPr lang="en-US" sz="3200" b="1" dirty="0">
                <a:solidFill>
                  <a:schemeClr val="tx1"/>
                </a:solidFill>
                <a:latin typeface="Times New Roman" panose="02020603050405020304" pitchFamily="18" charset="0"/>
                <a:cs typeface="Times New Roman" panose="02020603050405020304" pitchFamily="18" charset="0"/>
              </a:rPr>
              <a:t>AGENDA</a:t>
            </a:r>
          </a:p>
        </p:txBody>
      </p:sp>
      <p:sp>
        <p:nvSpPr>
          <p:cNvPr id="3" name="Text Placeholder 2">
            <a:extLst>
              <a:ext uri="{FF2B5EF4-FFF2-40B4-BE49-F238E27FC236}">
                <a16:creationId xmlns:a16="http://schemas.microsoft.com/office/drawing/2014/main" id="{A91D123A-1F5E-4065-BB7E-E533E9B525AF}"/>
              </a:ext>
            </a:extLst>
          </p:cNvPr>
          <p:cNvSpPr>
            <a:spLocks noGrp="1"/>
          </p:cNvSpPr>
          <p:nvPr>
            <p:ph type="body" idx="1"/>
          </p:nvPr>
        </p:nvSpPr>
        <p:spPr>
          <a:xfrm>
            <a:off x="1372337" y="1963149"/>
            <a:ext cx="5551186" cy="3203454"/>
          </a:xfrm>
        </p:spPr>
        <p:txBody>
          <a:bodyPr>
            <a:noAutofit/>
          </a:bodyPr>
          <a:lstStyle/>
          <a:p>
            <a:r>
              <a:rPr lang="en-US" dirty="0">
                <a:solidFill>
                  <a:schemeClr val="tx1"/>
                </a:solidFill>
                <a:latin typeface="Times New Roman" panose="02020603050405020304" pitchFamily="18" charset="0"/>
                <a:cs typeface="Times New Roman" panose="02020603050405020304" pitchFamily="18" charset="0"/>
              </a:rPr>
              <a:t>1.Problem Statement</a:t>
            </a:r>
          </a:p>
          <a:p>
            <a:r>
              <a:rPr lang="en-US" dirty="0">
                <a:solidFill>
                  <a:schemeClr val="tx1"/>
                </a:solidFill>
                <a:latin typeface="Times New Roman" panose="02020603050405020304" pitchFamily="18" charset="0"/>
                <a:cs typeface="Times New Roman" panose="02020603050405020304" pitchFamily="18" charset="0"/>
              </a:rPr>
              <a:t>2. Project Overview</a:t>
            </a:r>
          </a:p>
          <a:p>
            <a:r>
              <a:rPr lang="en-US" dirty="0">
                <a:solidFill>
                  <a:schemeClr val="tx1"/>
                </a:solidFill>
                <a:latin typeface="Times New Roman" panose="02020603050405020304" pitchFamily="18" charset="0"/>
                <a:cs typeface="Times New Roman" panose="02020603050405020304" pitchFamily="18" charset="0"/>
              </a:rPr>
              <a:t>3.End Users</a:t>
            </a:r>
          </a:p>
          <a:p>
            <a:r>
              <a:rPr lang="en-US" dirty="0">
                <a:solidFill>
                  <a:schemeClr val="tx1"/>
                </a:solidFill>
                <a:latin typeface="Times New Roman" panose="02020603050405020304" pitchFamily="18" charset="0"/>
                <a:cs typeface="Times New Roman" panose="02020603050405020304" pitchFamily="18" charset="0"/>
              </a:rPr>
              <a:t>4.Our Solution and Proposition</a:t>
            </a:r>
          </a:p>
          <a:p>
            <a:r>
              <a:rPr lang="en-US" dirty="0">
                <a:solidFill>
                  <a:schemeClr val="tx1"/>
                </a:solidFill>
                <a:latin typeface="Times New Roman" panose="02020603050405020304" pitchFamily="18" charset="0"/>
                <a:cs typeface="Times New Roman" panose="02020603050405020304" pitchFamily="18" charset="0"/>
              </a:rPr>
              <a:t>5. Dataset Description</a:t>
            </a:r>
          </a:p>
          <a:p>
            <a:r>
              <a:rPr lang="en-US" dirty="0">
                <a:solidFill>
                  <a:schemeClr val="tx1"/>
                </a:solidFill>
                <a:latin typeface="Times New Roman" panose="02020603050405020304" pitchFamily="18" charset="0"/>
                <a:cs typeface="Times New Roman" panose="02020603050405020304" pitchFamily="18" charset="0"/>
              </a:rPr>
              <a:t>6. Modelling Approach</a:t>
            </a:r>
          </a:p>
          <a:p>
            <a:r>
              <a:rPr lang="en-US" dirty="0">
                <a:solidFill>
                  <a:schemeClr val="tx1"/>
                </a:solidFill>
                <a:latin typeface="Times New Roman" panose="02020603050405020304" pitchFamily="18" charset="0"/>
                <a:cs typeface="Times New Roman" panose="02020603050405020304" pitchFamily="18" charset="0"/>
              </a:rPr>
              <a:t>7. Results and Discussion</a:t>
            </a:r>
          </a:p>
          <a:p>
            <a:r>
              <a:rPr lang="en-US" dirty="0">
                <a:solidFill>
                  <a:schemeClr val="tx1"/>
                </a:solidFill>
                <a:latin typeface="Times New Roman" panose="02020603050405020304" pitchFamily="18" charset="0"/>
                <a:cs typeface="Times New Roman" panose="02020603050405020304" pitchFamily="18" charset="0"/>
              </a:rPr>
              <a:t>8.Conclusion</a:t>
            </a:r>
          </a:p>
        </p:txBody>
      </p:sp>
      <p:cxnSp>
        <p:nvCxnSpPr>
          <p:cNvPr id="8" name="Straight Connector 7">
            <a:extLst>
              <a:ext uri="{FF2B5EF4-FFF2-40B4-BE49-F238E27FC236}">
                <a16:creationId xmlns:a16="http://schemas.microsoft.com/office/drawing/2014/main" id="{C8D1232B-4206-4CDB-8CD4-62D9F62B4B9C}"/>
              </a:ext>
            </a:extLst>
          </p:cNvPr>
          <p:cNvCxnSpPr>
            <a:cxnSpLocks/>
          </p:cNvCxnSpPr>
          <p:nvPr/>
        </p:nvCxnSpPr>
        <p:spPr>
          <a:xfrm flipV="1">
            <a:off x="1789043" y="1963151"/>
            <a:ext cx="4717774" cy="2"/>
          </a:xfrm>
          <a:prstGeom prst="line">
            <a:avLst/>
          </a:prstGeom>
        </p:spPr>
        <p:style>
          <a:lnRef idx="3">
            <a:schemeClr val="accent1"/>
          </a:lnRef>
          <a:fillRef idx="0">
            <a:schemeClr val="accent1"/>
          </a:fillRef>
          <a:effectRef idx="2">
            <a:schemeClr val="accent1"/>
          </a:effectRef>
          <a:fontRef idx="minor">
            <a:schemeClr val="tx1"/>
          </a:fontRef>
        </p:style>
      </p:cxnSp>
      <p:cxnSp>
        <p:nvCxnSpPr>
          <p:cNvPr id="11" name="Straight Connector 10">
            <a:extLst>
              <a:ext uri="{FF2B5EF4-FFF2-40B4-BE49-F238E27FC236}">
                <a16:creationId xmlns:a16="http://schemas.microsoft.com/office/drawing/2014/main" id="{97826FE1-CA3D-4FC7-A097-320CF74FC5FE}"/>
              </a:ext>
            </a:extLst>
          </p:cNvPr>
          <p:cNvCxnSpPr>
            <a:cxnSpLocks/>
          </p:cNvCxnSpPr>
          <p:nvPr/>
        </p:nvCxnSpPr>
        <p:spPr>
          <a:xfrm flipV="1">
            <a:off x="1789043" y="5773151"/>
            <a:ext cx="4717774" cy="2"/>
          </a:xfrm>
          <a:prstGeom prst="line">
            <a:avLst/>
          </a:prstGeom>
        </p:spPr>
        <p:style>
          <a:lnRef idx="3">
            <a:schemeClr val="accent1"/>
          </a:lnRef>
          <a:fillRef idx="0">
            <a:schemeClr val="accent1"/>
          </a:fillRef>
          <a:effectRef idx="2">
            <a:schemeClr val="accent1"/>
          </a:effectRef>
          <a:fontRef idx="minor">
            <a:schemeClr val="tx1"/>
          </a:fontRef>
        </p:style>
      </p:cxnSp>
      <p:cxnSp>
        <p:nvCxnSpPr>
          <p:cNvPr id="13" name="Straight Connector 12">
            <a:extLst>
              <a:ext uri="{FF2B5EF4-FFF2-40B4-BE49-F238E27FC236}">
                <a16:creationId xmlns:a16="http://schemas.microsoft.com/office/drawing/2014/main" id="{41808149-5223-4262-A253-876333913399}"/>
              </a:ext>
            </a:extLst>
          </p:cNvPr>
          <p:cNvCxnSpPr>
            <a:cxnSpLocks/>
          </p:cNvCxnSpPr>
          <p:nvPr/>
        </p:nvCxnSpPr>
        <p:spPr>
          <a:xfrm>
            <a:off x="1789043" y="1963151"/>
            <a:ext cx="0" cy="3810000"/>
          </a:xfrm>
          <a:prstGeom prst="line">
            <a:avLst/>
          </a:prstGeom>
        </p:spPr>
        <p:style>
          <a:lnRef idx="3">
            <a:schemeClr val="accent1"/>
          </a:lnRef>
          <a:fillRef idx="0">
            <a:schemeClr val="accent1"/>
          </a:fillRef>
          <a:effectRef idx="2">
            <a:schemeClr val="accent1"/>
          </a:effectRef>
          <a:fontRef idx="minor">
            <a:schemeClr val="tx1"/>
          </a:fontRef>
        </p:style>
      </p:cxnSp>
      <p:cxnSp>
        <p:nvCxnSpPr>
          <p:cNvPr id="18" name="Straight Connector 17">
            <a:extLst>
              <a:ext uri="{FF2B5EF4-FFF2-40B4-BE49-F238E27FC236}">
                <a16:creationId xmlns:a16="http://schemas.microsoft.com/office/drawing/2014/main" id="{C556CFB6-1042-4311-AB8A-5E0D9B0FAF82}"/>
              </a:ext>
            </a:extLst>
          </p:cNvPr>
          <p:cNvCxnSpPr>
            <a:cxnSpLocks/>
          </p:cNvCxnSpPr>
          <p:nvPr/>
        </p:nvCxnSpPr>
        <p:spPr>
          <a:xfrm>
            <a:off x="6506817" y="1963151"/>
            <a:ext cx="0" cy="3810000"/>
          </a:xfrm>
          <a:prstGeom prst="line">
            <a:avLst/>
          </a:prstGeom>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0455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1FDAD-BB8C-476B-B26C-45CF7C037F95}"/>
              </a:ext>
            </a:extLst>
          </p:cNvPr>
          <p:cNvSpPr>
            <a:spLocks noGrp="1"/>
          </p:cNvSpPr>
          <p:nvPr>
            <p:ph type="title"/>
          </p:nvPr>
        </p:nvSpPr>
        <p:spPr>
          <a:xfrm>
            <a:off x="438796" y="609752"/>
            <a:ext cx="8596668" cy="604241"/>
          </a:xfrm>
        </p:spPr>
        <p:txBody>
          <a:bodyPr>
            <a:noAutofit/>
          </a:bodyPr>
          <a:lstStyle/>
          <a:p>
            <a:r>
              <a:rPr lang="en-US" sz="3200" b="1" dirty="0">
                <a:solidFill>
                  <a:schemeClr val="tx1"/>
                </a:solidFill>
                <a:latin typeface="Times New Roman" panose="02020603050405020304" pitchFamily="18" charset="0"/>
                <a:cs typeface="Times New Roman" panose="02020603050405020304" pitchFamily="18" charset="0"/>
              </a:rPr>
              <a:t>PROBLEM STATEMENT</a:t>
            </a:r>
          </a:p>
        </p:txBody>
      </p:sp>
      <p:sp>
        <p:nvSpPr>
          <p:cNvPr id="4" name="Text Placeholder 3"/>
          <p:cNvSpPr>
            <a:spLocks noGrp="1"/>
          </p:cNvSpPr>
          <p:nvPr>
            <p:ph type="body" idx="1"/>
          </p:nvPr>
        </p:nvSpPr>
        <p:spPr>
          <a:xfrm>
            <a:off x="1028095" y="1470153"/>
            <a:ext cx="8964281" cy="4173854"/>
          </a:xfrm>
        </p:spPr>
        <p:txBody>
          <a:bodyPr>
            <a:noAutofit/>
          </a:bodyPr>
          <a:lstStyle/>
          <a:p>
            <a:pPr algn="just"/>
            <a:r>
              <a:rPr lang="en-GB" sz="2400" dirty="0">
                <a:solidFill>
                  <a:schemeClr val="tx1"/>
                </a:solidFill>
                <a:latin typeface="Times New Roman" panose="02020603050405020304" pitchFamily="18" charset="0"/>
                <a:cs typeface="Times New Roman" panose="02020603050405020304" pitchFamily="18" charset="0"/>
              </a:rPr>
              <a:t>The problem is to identify the  Human Resources (HR) department of XYZ Corporation aims to evaluate and improve employee performance across various departments. Currently, performance data is collected, but it is not systematically analysed to provide actionable insights. The HR team needs a comprehensive analysis of employee performance metrics to identify top performers, underperformers, and trends over time.</a:t>
            </a:r>
            <a:endParaRPr lang="en-IN"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212555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918CFE5-0653-4482-B62E-94211AAB30DA}"/>
              </a:ext>
            </a:extLst>
          </p:cNvPr>
          <p:cNvSpPr txBox="1"/>
          <p:nvPr/>
        </p:nvSpPr>
        <p:spPr>
          <a:xfrm>
            <a:off x="601961" y="453669"/>
            <a:ext cx="7142922" cy="584775"/>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PROJECT OVERVIEW</a:t>
            </a:r>
          </a:p>
        </p:txBody>
      </p:sp>
      <p:sp>
        <p:nvSpPr>
          <p:cNvPr id="4" name="TextBox 3">
            <a:extLst>
              <a:ext uri="{FF2B5EF4-FFF2-40B4-BE49-F238E27FC236}">
                <a16:creationId xmlns:a16="http://schemas.microsoft.com/office/drawing/2014/main" id="{C39EC9FA-689A-74F5-88EF-3CF75FFC1C0D}"/>
              </a:ext>
            </a:extLst>
          </p:cNvPr>
          <p:cNvSpPr txBox="1"/>
          <p:nvPr/>
        </p:nvSpPr>
        <p:spPr>
          <a:xfrm>
            <a:off x="1356810" y="1273316"/>
            <a:ext cx="7678333" cy="4893647"/>
          </a:xfrm>
          <a:prstGeom prst="rect">
            <a:avLst/>
          </a:prstGeom>
          <a:noFill/>
        </p:spPr>
        <p:txBody>
          <a:bodyPr wrap="square" anchor="t">
            <a:spAutoFit/>
          </a:bodyPr>
          <a:lstStyle/>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Analyze employee performance metrics to identify strengths, areas for improvement, and overall trends.</a:t>
            </a:r>
            <a:endParaRPr lang="en-GB"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Implement PivotTables to summarize and categorize performance data.</a:t>
            </a:r>
            <a:endParaRPr lang="en-GB" sz="24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 Compare individual employee performance against benchmarks or targets.   </a:t>
            </a:r>
            <a:endParaRPr lang="en-GB"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Analyze seasonal or project-specific performance variations. . </a:t>
            </a:r>
            <a:endParaRPr lang="en-GB" sz="24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Design dashboards for easy visualization of performance metrics.</a:t>
            </a:r>
            <a:endParaRPr lang="en-GB" sz="24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Share analysis results with management for decision-making. </a:t>
            </a:r>
            <a:endParaRPr lang="en-GB" sz="2400" dirty="0">
              <a:latin typeface="Times New Roman" panose="02020603050405020304" pitchFamily="18" charset="0"/>
              <a:cs typeface="Times New Roman" panose="02020603050405020304" pitchFamily="18" charset="0"/>
            </a:endParaRPr>
          </a:p>
          <a:p>
            <a:pPr algn="just"/>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457855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17BB780-F307-40F6-ABEF-1D33C56CEFD3}"/>
              </a:ext>
            </a:extLst>
          </p:cNvPr>
          <p:cNvSpPr txBox="1"/>
          <p:nvPr/>
        </p:nvSpPr>
        <p:spPr>
          <a:xfrm>
            <a:off x="515573" y="790397"/>
            <a:ext cx="8865705" cy="584775"/>
          </a:xfrm>
          <a:prstGeom prst="rect">
            <a:avLst/>
          </a:prstGeom>
          <a:solidFill>
            <a:schemeClr val="accent1"/>
          </a:solidFill>
        </p:spPr>
        <p:txBody>
          <a:bodyPr wrap="square" rtlCol="0">
            <a:spAutoFit/>
          </a:bodyPr>
          <a:lstStyle/>
          <a:p>
            <a:r>
              <a:rPr lang="en-US" sz="3200" b="1" dirty="0">
                <a:solidFill>
                  <a:schemeClr val="bg1"/>
                </a:solidFill>
                <a:latin typeface="Times New Roman" panose="02020603050405020304" pitchFamily="18" charset="0"/>
                <a:cs typeface="Times New Roman" panose="02020603050405020304" pitchFamily="18" charset="0"/>
              </a:rPr>
              <a:t>WHO ARE THE END USERS?</a:t>
            </a:r>
          </a:p>
        </p:txBody>
      </p:sp>
      <p:sp>
        <p:nvSpPr>
          <p:cNvPr id="4" name="TextBox 3">
            <a:extLst>
              <a:ext uri="{FF2B5EF4-FFF2-40B4-BE49-F238E27FC236}">
                <a16:creationId xmlns:a16="http://schemas.microsoft.com/office/drawing/2014/main" id="{4F1E65C1-43C3-4A20-7CDC-2BD82637C473}"/>
              </a:ext>
            </a:extLst>
          </p:cNvPr>
          <p:cNvSpPr txBox="1"/>
          <p:nvPr/>
        </p:nvSpPr>
        <p:spPr>
          <a:xfrm>
            <a:off x="2503161" y="1739347"/>
            <a:ext cx="5368971" cy="7109639"/>
          </a:xfrm>
          <a:prstGeom prst="rect">
            <a:avLst/>
          </a:prstGeom>
          <a:noFill/>
        </p:spPr>
        <p:txBody>
          <a:bodyPr wrap="square" anchor="t">
            <a:spAutoFit/>
          </a:bodyPr>
          <a:lstStyle/>
          <a:p>
            <a:pPr marL="457200" indent="-4572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dirty="0">
                <a:latin typeface="Times New Roman" panose="02020603050405020304" pitchFamily="18" charset="0"/>
                <a:cs typeface="Times New Roman" panose="02020603050405020304" pitchFamily="18" charset="0"/>
              </a:rPr>
              <a:t>Human Resources Team</a:t>
            </a: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dirty="0">
                <a:latin typeface="Times New Roman" panose="02020603050405020304" pitchFamily="18" charset="0"/>
                <a:cs typeface="Times New Roman" panose="02020603050405020304" pitchFamily="18" charset="0"/>
              </a:rPr>
              <a:t>Managers</a:t>
            </a: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dirty="0">
                <a:latin typeface="Times New Roman" panose="02020603050405020304" pitchFamily="18" charset="0"/>
                <a:cs typeface="Times New Roman" panose="02020603050405020304" pitchFamily="18" charset="0"/>
              </a:rPr>
              <a:t>Executives</a:t>
            </a: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dirty="0">
                <a:latin typeface="Times New Roman" panose="02020603050405020304" pitchFamily="18" charset="0"/>
                <a:cs typeface="Times New Roman" panose="02020603050405020304" pitchFamily="18" charset="0"/>
              </a:rPr>
              <a:t>Training and Development Teams</a:t>
            </a: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dirty="0">
                <a:latin typeface="Times New Roman" panose="02020603050405020304" pitchFamily="18" charset="0"/>
                <a:cs typeface="Times New Roman" panose="02020603050405020304" pitchFamily="18" charset="0"/>
              </a:rPr>
              <a:t>Compensation and Benefits Teams </a:t>
            </a:r>
          </a:p>
          <a:p>
            <a:r>
              <a:rPr lang="en-GB" sz="2400" dirty="0">
                <a:latin typeface="Times New Roman" panose="02020603050405020304" pitchFamily="18" charset="0"/>
                <a:cs typeface="Times New Roman" panose="02020603050405020304" pitchFamily="18" charset="0"/>
              </a:rPr>
              <a:t>                                                                                                                         6.    Performance Review Committees</a:t>
            </a:r>
          </a:p>
          <a:p>
            <a:pPr marL="457200" indent="-457200">
              <a:buFont typeface="+mj-lt"/>
              <a:buAutoNum type="arabicPeriod"/>
            </a:pPr>
            <a:endParaRPr lang="en-GB" sz="2400" dirty="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GB" sz="2400" dirty="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GB" sz="2400" dirty="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US" sz="24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C8E4D9BF-366B-F998-4205-1C1048F7148B}"/>
              </a:ext>
            </a:extLst>
          </p:cNvPr>
          <p:cNvSpPr txBox="1"/>
          <p:nvPr/>
        </p:nvSpPr>
        <p:spPr>
          <a:xfrm>
            <a:off x="5187647" y="2514600"/>
            <a:ext cx="1828800" cy="1828800"/>
          </a:xfrm>
          <a:prstGeom prst="rect">
            <a:avLst/>
          </a:prstGeom>
          <a:noFill/>
        </p:spPr>
        <p:txBody>
          <a:bodyPr wrap="square" rtlCol="0">
            <a:spAutoFit/>
          </a:bodyPr>
          <a:lstStyle/>
          <a:p>
            <a:pPr algn="l"/>
            <a:endParaRPr lang="en-US" dirty="0"/>
          </a:p>
        </p:txBody>
      </p:sp>
    </p:spTree>
    <p:extLst>
      <p:ext uri="{BB962C8B-B14F-4D97-AF65-F5344CB8AC3E}">
        <p14:creationId xmlns:p14="http://schemas.microsoft.com/office/powerpoint/2010/main" val="24356750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91BCA9C-8236-4147-BF6C-F5298B94D063}"/>
              </a:ext>
            </a:extLst>
          </p:cNvPr>
          <p:cNvSpPr txBox="1"/>
          <p:nvPr/>
        </p:nvSpPr>
        <p:spPr>
          <a:xfrm>
            <a:off x="225288" y="291546"/>
            <a:ext cx="8684432" cy="954107"/>
          </a:xfrm>
          <a:prstGeom prst="rect">
            <a:avLst/>
          </a:prstGeom>
          <a:solidFill>
            <a:schemeClr val="accent1"/>
          </a:solidFill>
        </p:spPr>
        <p:txBody>
          <a:bodyPr wrap="square" rtlCol="0">
            <a:spAutoFit/>
          </a:bodyPr>
          <a:lstStyle/>
          <a:p>
            <a:endParaRPr lang="en-US" sz="2800" b="1" dirty="0">
              <a:latin typeface="Times New Roman" panose="02020603050405020304" pitchFamily="18" charset="0"/>
              <a:cs typeface="Times New Roman" panose="02020603050405020304" pitchFamily="18" charset="0"/>
            </a:endParaRPr>
          </a:p>
          <a:p>
            <a:r>
              <a:rPr lang="en-US" sz="2800" b="1" dirty="0">
                <a:latin typeface="Times New Roman" panose="02020603050405020304" pitchFamily="18" charset="0"/>
                <a:cs typeface="Times New Roman" panose="02020603050405020304" pitchFamily="18" charset="0"/>
              </a:rPr>
              <a:t>OUR SOLUTION AND ITS VALUE PROPOSITION</a:t>
            </a:r>
          </a:p>
        </p:txBody>
      </p:sp>
      <p:sp>
        <p:nvSpPr>
          <p:cNvPr id="10" name="TextBox 9">
            <a:extLst>
              <a:ext uri="{FF2B5EF4-FFF2-40B4-BE49-F238E27FC236}">
                <a16:creationId xmlns:a16="http://schemas.microsoft.com/office/drawing/2014/main" id="{BB03D5C5-94F5-7D91-FF0F-3B46F8BBB261}"/>
              </a:ext>
            </a:extLst>
          </p:cNvPr>
          <p:cNvSpPr txBox="1"/>
          <p:nvPr/>
        </p:nvSpPr>
        <p:spPr>
          <a:xfrm>
            <a:off x="514706" y="1703851"/>
            <a:ext cx="7933556" cy="4401205"/>
          </a:xfrm>
          <a:prstGeom prst="rect">
            <a:avLst/>
          </a:prstGeom>
          <a:noFill/>
        </p:spPr>
        <p:txBody>
          <a:bodyPr wrap="square" anchor="t">
            <a:spAutoFit/>
          </a:bodyPr>
          <a:lstStyle/>
          <a:p>
            <a:pPr marL="285750" indent="-285750" algn="just">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F</a:t>
            </a:r>
            <a:r>
              <a:rPr lang="en-GB" sz="2000" dirty="0">
                <a:latin typeface="Times New Roman" panose="02020603050405020304" pitchFamily="18" charset="0"/>
                <a:cs typeface="Times New Roman" panose="02020603050405020304" pitchFamily="18" charset="0"/>
              </a:rPr>
              <a:t>l</a:t>
            </a:r>
            <a:r>
              <a:rPr lang="en-US" sz="2000" dirty="0" err="1">
                <a:latin typeface="Times New Roman" panose="02020603050405020304" pitchFamily="18" charset="0"/>
                <a:cs typeface="Times New Roman" panose="02020603050405020304" pitchFamily="18" charset="0"/>
              </a:rPr>
              <a:t>exibility</a:t>
            </a:r>
            <a:r>
              <a:rPr lang="en-US" sz="2000" dirty="0">
                <a:latin typeface="Times New Roman" panose="02020603050405020304" pitchFamily="18" charset="0"/>
                <a:cs typeface="Times New Roman" panose="02020603050405020304" pitchFamily="18" charset="0"/>
              </a:rPr>
              <a:t> to adapt the analysis to different roles, departments, or performance criteria, ensuring relevance and accuracy in evaluations</a:t>
            </a:r>
            <a:endParaRPr lang="en-GB"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GB"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Solution Data-driven analysis that support performance reviews, promotions, compensation decisions, and targeted training.</a:t>
            </a:r>
            <a:endParaRPr lang="en-GB" sz="2000" dirty="0">
              <a:latin typeface="Times New Roman" panose="02020603050405020304" pitchFamily="18" charset="0"/>
              <a:cs typeface="Times New Roman" panose="02020603050405020304" pitchFamily="18" charset="0"/>
            </a:endParaRPr>
          </a:p>
          <a:p>
            <a:pPr algn="just"/>
            <a:endParaRPr lang="en-GB"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 Solutions The ability to analyze both current and historical performance data, with periodic updates to keep information.</a:t>
            </a:r>
            <a:endParaRPr lang="en-GB"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 </a:t>
            </a:r>
            <a:endParaRPr lang="en-GB"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Value Proposition Saves time and reduces the risk of human error, ensuring consistent and reliable reporting across the organization.</a:t>
            </a:r>
            <a:endParaRPr lang="en-GB"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  </a:t>
            </a:r>
            <a:endParaRPr lang="en-GB"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Value Proposition Ensures the tool evolves with the organization's needs, staying relevant and effective in a dynamic work environment.</a:t>
            </a:r>
          </a:p>
        </p:txBody>
      </p:sp>
    </p:spTree>
    <p:extLst>
      <p:ext uri="{BB962C8B-B14F-4D97-AF65-F5344CB8AC3E}">
        <p14:creationId xmlns:p14="http://schemas.microsoft.com/office/powerpoint/2010/main" val="21189109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0FC406E-B70B-4880-897A-54BCA87C4898}"/>
              </a:ext>
            </a:extLst>
          </p:cNvPr>
          <p:cNvSpPr txBox="1"/>
          <p:nvPr/>
        </p:nvSpPr>
        <p:spPr>
          <a:xfrm>
            <a:off x="417759" y="627374"/>
            <a:ext cx="8004314" cy="584775"/>
          </a:xfrm>
          <a:prstGeom prst="rect">
            <a:avLst/>
          </a:prstGeom>
          <a:solidFill>
            <a:schemeClr val="accent1"/>
          </a:solidFill>
        </p:spPr>
        <p:txBody>
          <a:bodyPr wrap="square" rtlCol="0">
            <a:spAutoFit/>
          </a:bodyPr>
          <a:lstStyle/>
          <a:p>
            <a:r>
              <a:rPr lang="en-US" sz="3200" b="1" dirty="0">
                <a:latin typeface="Times New Roman" panose="02020603050405020304"/>
              </a:rPr>
              <a:t>DATASET DESCRIPTION</a:t>
            </a:r>
          </a:p>
        </p:txBody>
      </p:sp>
      <p:sp>
        <p:nvSpPr>
          <p:cNvPr id="3" name="TextBox 2">
            <a:extLst>
              <a:ext uri="{FF2B5EF4-FFF2-40B4-BE49-F238E27FC236}">
                <a16:creationId xmlns:a16="http://schemas.microsoft.com/office/drawing/2014/main" id="{763B5082-0A41-445E-9740-6C8E96B1D281}"/>
              </a:ext>
            </a:extLst>
          </p:cNvPr>
          <p:cNvSpPr txBox="1"/>
          <p:nvPr/>
        </p:nvSpPr>
        <p:spPr>
          <a:xfrm>
            <a:off x="1012844" y="1603513"/>
            <a:ext cx="7699514" cy="3785652"/>
          </a:xfrm>
          <a:prstGeom prst="rect">
            <a:avLst/>
          </a:prstGeom>
          <a:noFill/>
        </p:spPr>
        <p:txBody>
          <a:bodyPr wrap="square" rtlCol="0">
            <a:spAutoFit/>
          </a:bodyPr>
          <a:lstStyle/>
          <a:p>
            <a:pPr algn="just"/>
            <a:r>
              <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EMPLOYEE ID</a:t>
            </a:r>
            <a:r>
              <a:rPr lang="en-US" sz="2000" dirty="0">
                <a:latin typeface="Times New Roman" panose="02020603050405020304" pitchFamily="18" charset="0"/>
                <a:cs typeface="Times New Roman" panose="02020603050405020304" pitchFamily="18" charset="0"/>
              </a:rPr>
              <a:t>: Unique identifier for each employee in the    organization.</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FIRST NAME</a:t>
            </a:r>
            <a:r>
              <a:rPr lang="en-US" sz="2000" dirty="0">
                <a:latin typeface="Times New Roman" panose="02020603050405020304" pitchFamily="18" charset="0"/>
                <a:cs typeface="Times New Roman" panose="02020603050405020304" pitchFamily="18" charset="0"/>
              </a:rPr>
              <a:t>: The first name of the employee.</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PAY ZONE</a:t>
            </a:r>
            <a:r>
              <a:rPr lang="en-US" sz="2000" dirty="0">
                <a:latin typeface="Times New Roman" panose="02020603050405020304" pitchFamily="18" charset="0"/>
                <a:cs typeface="Times New Roman" panose="02020603050405020304" pitchFamily="18" charset="0"/>
              </a:rPr>
              <a:t>: The pay zone or salary band to which the employee's compensation falls.</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DEPARTMENT TYPE</a:t>
            </a:r>
            <a:r>
              <a:rPr lang="en-US" sz="2000" dirty="0">
                <a:latin typeface="Times New Roman" panose="02020603050405020304" pitchFamily="18" charset="0"/>
                <a:cs typeface="Times New Roman" panose="02020603050405020304" pitchFamily="18" charset="0"/>
              </a:rPr>
              <a:t>: The broader category or type of department the employee's work is associated with.</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CURRENT EMPLOYEE RATING</a:t>
            </a:r>
            <a:r>
              <a:rPr lang="en-US" sz="2000" dirty="0">
                <a:latin typeface="Times New Roman" panose="02020603050405020304" pitchFamily="18" charset="0"/>
                <a:cs typeface="Times New Roman" panose="02020603050405020304" pitchFamily="18" charset="0"/>
              </a:rPr>
              <a:t>: The current rating or evaluation of the employee's overall performance.</a:t>
            </a:r>
          </a:p>
        </p:txBody>
      </p:sp>
    </p:spTree>
    <p:extLst>
      <p:ext uri="{BB962C8B-B14F-4D97-AF65-F5344CB8AC3E}">
        <p14:creationId xmlns:p14="http://schemas.microsoft.com/office/powerpoint/2010/main" val="26689702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22B2DF1-83AA-4207-BD42-5AFF1EB4E4B2}"/>
              </a:ext>
            </a:extLst>
          </p:cNvPr>
          <p:cNvSpPr txBox="1"/>
          <p:nvPr/>
        </p:nvSpPr>
        <p:spPr>
          <a:xfrm>
            <a:off x="0" y="448235"/>
            <a:ext cx="6480736" cy="1569660"/>
          </a:xfrm>
          <a:prstGeom prst="rect">
            <a:avLst/>
          </a:prstGeom>
          <a:solidFill>
            <a:schemeClr val="accent1"/>
          </a:solidFill>
        </p:spPr>
        <p:txBody>
          <a:bodyPr wrap="square" rtlCol="0">
            <a:spAutoFit/>
          </a:bodyPr>
          <a:lstStyle/>
          <a:p>
            <a:endParaRPr lang="en-US" sz="3200" b="1" dirty="0">
              <a:latin typeface="Times New Roman" panose="02020603050405020304"/>
            </a:endParaRPr>
          </a:p>
          <a:p>
            <a:r>
              <a:rPr lang="en-US" sz="3200" b="1" dirty="0">
                <a:latin typeface="Times New Roman" panose="02020603050405020304"/>
              </a:rPr>
              <a:t>MODELING</a:t>
            </a:r>
          </a:p>
          <a:p>
            <a:endParaRPr lang="en-US" sz="3200" b="1" dirty="0">
              <a:latin typeface="Times New Roman" panose="02020603050405020304"/>
            </a:endParaRPr>
          </a:p>
        </p:txBody>
      </p:sp>
      <p:sp>
        <p:nvSpPr>
          <p:cNvPr id="5" name="TextBox 4">
            <a:extLst>
              <a:ext uri="{FF2B5EF4-FFF2-40B4-BE49-F238E27FC236}">
                <a16:creationId xmlns:a16="http://schemas.microsoft.com/office/drawing/2014/main" id="{33BE2C00-253F-A799-10A9-039BCAB0D1BB}"/>
              </a:ext>
            </a:extLst>
          </p:cNvPr>
          <p:cNvSpPr txBox="1"/>
          <p:nvPr/>
        </p:nvSpPr>
        <p:spPr>
          <a:xfrm>
            <a:off x="1804879" y="2017895"/>
            <a:ext cx="7538355" cy="4524315"/>
          </a:xfrm>
          <a:prstGeom prst="rect">
            <a:avLst/>
          </a:prstGeom>
          <a:noFill/>
        </p:spPr>
        <p:txBody>
          <a:bodyPr wrap="square">
            <a:spAutoFit/>
          </a:bodyPr>
          <a:lstStyle/>
          <a:p>
            <a:pPr algn="just"/>
            <a:r>
              <a:rPr lang="en-US" sz="2400" dirty="0">
                <a:latin typeface="Times New Roman" panose="02020603050405020304"/>
              </a:rPr>
              <a:t>DATA SET</a:t>
            </a:r>
            <a:r>
              <a:rPr lang="en-GB" sz="2400" dirty="0">
                <a:latin typeface="Times New Roman" panose="02020603050405020304"/>
              </a:rPr>
              <a:t>:</a:t>
            </a:r>
            <a:r>
              <a:rPr lang="en-US" sz="2400" dirty="0">
                <a:latin typeface="Times New Roman" panose="02020603050405020304"/>
              </a:rPr>
              <a:t> </a:t>
            </a:r>
            <a:r>
              <a:rPr lang="en-US" sz="2400" dirty="0" err="1">
                <a:latin typeface="Times New Roman" panose="02020603050405020304"/>
              </a:rPr>
              <a:t>Kaggle</a:t>
            </a:r>
            <a:r>
              <a:rPr lang="en-US" sz="2400" dirty="0">
                <a:latin typeface="Times New Roman" panose="02020603050405020304"/>
              </a:rPr>
              <a:t>, Employee dataset </a:t>
            </a:r>
            <a:endParaRPr lang="en-GB" sz="2400" dirty="0">
              <a:latin typeface="Times New Roman" panose="02020603050405020304"/>
            </a:endParaRPr>
          </a:p>
          <a:p>
            <a:pPr algn="just"/>
            <a:endParaRPr lang="en-GB" sz="2400" dirty="0">
              <a:latin typeface="Times New Roman" panose="02020603050405020304"/>
            </a:endParaRPr>
          </a:p>
          <a:p>
            <a:pPr algn="just"/>
            <a:r>
              <a:rPr lang="en-GB" sz="2400" dirty="0">
                <a:latin typeface="Times New Roman" panose="02020603050405020304"/>
              </a:rPr>
              <a:t>FEATURE </a:t>
            </a:r>
            <a:r>
              <a:rPr lang="en-US" sz="2400" dirty="0">
                <a:latin typeface="Times New Roman" panose="02020603050405020304"/>
              </a:rPr>
              <a:t>SELECTION: Slicer, Conditional Formatting, </a:t>
            </a:r>
            <a:r>
              <a:rPr lang="en-US" sz="2400" dirty="0" err="1">
                <a:latin typeface="Times New Roman" panose="02020603050405020304"/>
              </a:rPr>
              <a:t>Designin</a:t>
            </a:r>
            <a:r>
              <a:rPr lang="en-GB" sz="2400" dirty="0">
                <a:latin typeface="Times New Roman" panose="02020603050405020304"/>
              </a:rPr>
              <a:t>g</a:t>
            </a:r>
          </a:p>
          <a:p>
            <a:pPr algn="just"/>
            <a:r>
              <a:rPr lang="en-US" sz="2400" dirty="0">
                <a:latin typeface="Times New Roman" panose="02020603050405020304"/>
              </a:rPr>
              <a:t> </a:t>
            </a:r>
            <a:endParaRPr lang="en-GB" sz="2400" dirty="0">
              <a:latin typeface="Times New Roman" panose="02020603050405020304"/>
            </a:endParaRPr>
          </a:p>
          <a:p>
            <a:pPr algn="just"/>
            <a:r>
              <a:rPr lang="en-US" sz="2400" dirty="0">
                <a:latin typeface="Times New Roman" panose="02020603050405020304"/>
              </a:rPr>
              <a:t>DATA CLEANING Missing values, Irrelevant data, Correct Errors, Remove Unnecessary Columns and Rows </a:t>
            </a:r>
            <a:endParaRPr lang="en-GB" sz="2400" dirty="0">
              <a:latin typeface="Times New Roman" panose="02020603050405020304"/>
            </a:endParaRPr>
          </a:p>
          <a:p>
            <a:pPr algn="just"/>
            <a:endParaRPr lang="en-GB" sz="2400" dirty="0">
              <a:latin typeface="Times New Roman" panose="02020603050405020304"/>
            </a:endParaRPr>
          </a:p>
          <a:p>
            <a:pPr algn="just"/>
            <a:r>
              <a:rPr lang="en-US" sz="2400" dirty="0">
                <a:latin typeface="Times New Roman" panose="02020603050405020304"/>
              </a:rPr>
              <a:t>PIVOT TABLE: Employee ID, First Name, Performance Score.</a:t>
            </a:r>
            <a:endParaRPr lang="en-GB" sz="2400" dirty="0">
              <a:latin typeface="Times New Roman" panose="02020603050405020304"/>
            </a:endParaRPr>
          </a:p>
          <a:p>
            <a:pPr algn="just"/>
            <a:endParaRPr lang="en-GB" sz="2400" dirty="0">
              <a:latin typeface="Times New Roman" panose="02020603050405020304"/>
            </a:endParaRPr>
          </a:p>
          <a:p>
            <a:pPr algn="just"/>
            <a:r>
              <a:rPr lang="en-US" sz="2400" dirty="0">
                <a:latin typeface="Times New Roman" panose="02020603050405020304"/>
              </a:rPr>
              <a:t> CHART: Report of Employee Performance based on their Current Ratings is resented as Column Chart</a:t>
            </a:r>
          </a:p>
        </p:txBody>
      </p:sp>
    </p:spTree>
    <p:extLst>
      <p:ext uri="{BB962C8B-B14F-4D97-AF65-F5344CB8AC3E}">
        <p14:creationId xmlns:p14="http://schemas.microsoft.com/office/powerpoint/2010/main" val="3917706351"/>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Facet</Template>
  <TotalTime>326</TotalTime>
  <Words>580</Words>
  <Application>Microsoft Office PowerPoint</Application>
  <PresentationFormat>Widescreen</PresentationFormat>
  <Paragraphs>86</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Times New Roman</vt:lpstr>
      <vt:lpstr>Tw Cen MT</vt:lpstr>
      <vt:lpstr>Droplet</vt:lpstr>
      <vt:lpstr>Employee Performance Analysis Using Excel</vt:lpstr>
      <vt:lpstr>PROJECT TITLE</vt:lpstr>
      <vt:lpstr>AGENDA</vt:lpstr>
      <vt:lpstr>PROBLEM STATEMENT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Ezhilarasan U</cp:lastModifiedBy>
  <cp:revision>34</cp:revision>
  <dcterms:created xsi:type="dcterms:W3CDTF">2024-08-21T00:32:52Z</dcterms:created>
  <dcterms:modified xsi:type="dcterms:W3CDTF">2024-09-06T12:35:58Z</dcterms:modified>
</cp:coreProperties>
</file>