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77" r:id="rId4"/>
    <p:sldId id="295" r:id="rId5"/>
    <p:sldId id="296" r:id="rId6"/>
    <p:sldId id="298" r:id="rId7"/>
    <p:sldId id="299" r:id="rId8"/>
    <p:sldId id="300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3" autoAdjust="0"/>
    <p:restoredTop sz="94803" autoAdjust="0"/>
  </p:normalViewPr>
  <p:slideViewPr>
    <p:cSldViewPr snapToGrid="0">
      <p:cViewPr varScale="1">
        <p:scale>
          <a:sx n="74" d="100"/>
          <a:sy n="74" d="100"/>
        </p:scale>
        <p:origin x="-1648" y="-10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4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E7BF2EC-F949-4E5A-BAA2-4989F1CA65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Distributor Sales Manager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514C3BC-3255-4D57-A616-A84AAAD010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A6C28-BE7F-451F-89A0-6349E49C8949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9BDBCBC-46C5-4D11-808D-4E7EAD668E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AA6CAFE-B9E1-4D52-BFF8-F7FC54D4D7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D383B-CE62-4742-8F5D-8B91B8883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81402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Distributor Sales Manager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C216D-2568-43D1-ABB2-748B9BBDE5A1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8AF49-F057-4E4A-8D56-661737F421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07092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4D4C16-1A95-4B46-8DC9-26D5324FE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A34C08C-7637-412A-A0DD-B0A9F0EB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AFA4EE-7FE5-4C58-85FE-299A88B0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D4E3-E659-4ED6-8E51-1AC44B6C4186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BA3BAA-84DC-4D02-9D56-E7CF77B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3D7D90-94B8-47A8-B06F-F90B2761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9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F28AD7-A552-4E75-9459-38ACE931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DD5D6E4-B343-4BC3-B208-1A95F595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838617-35DA-416D-8B04-7EF0D66C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C958-2BFD-4C74-8EE7-B9B74C1EC74B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03D7F5-D197-4BAD-A95A-E3E668C2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FFB4CE-5B89-4065-A58E-3205F3F1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4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00D777C-B157-4451-B620-714A2845B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A0D376-393A-4A7C-8DEA-5704F2C5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19D11F-D97F-4533-A89C-A6B37B3F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7987-345B-4812-8628-5E83D2B7C3BB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4CDF59-712D-4283-A674-FADCFDF3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CE8DB2-04FE-4568-8B6D-8E2AEF41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8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634139-9C02-4399-A93C-ECD1911C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4CFB56-7F74-48A5-A2B8-5F2B13BC8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D61ACB-51CF-4998-AA81-F6B00DEE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D0A3-69F1-4D3A-8E15-FAB4D0F77CD8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7298E5-30BD-46D8-92C0-590AB6E9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28196E-12B6-47C3-B60B-0C607CAE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148DE9-C0E2-4860-A335-FFEEC7E3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598784-88DC-4C3E-8AB8-357DAA6BE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15818F-226C-4954-A8FC-9FA1AA3C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226-933B-43F4-A6CE-97426B5A524F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EA8EF7-5685-4A66-A9D1-DDB8FBB6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06451B-19A9-42AE-BE3E-22EAE856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7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6BB65F-DF0E-4A10-B4C4-C6659CA6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94C8A0-259C-4746-869B-1BC09E52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57564CE-D284-405D-8799-7537E3A34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1ED8921-F232-4934-A4F2-ADA272C4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9EBF-414F-4A36-93C4-A549480C27A7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20E3259-C8CF-44E1-A01F-693E9950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111C98-2895-4469-89DB-48C2DF25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31798B-358D-4FB9-A0C8-1448BFA1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D9006A-DEB8-4E97-A2D3-6797C9F9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B106FC-2BA6-4083-93C0-F7CB1B9E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B84EC5A-57ED-4609-AF4B-6B6C9F102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57EF41B-CB06-4A12-B780-BBFF79754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56FB65-6D11-4FAE-9721-7B9F3716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7C62-4272-4F65-A0E7-E8BB6000268A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593382-4BED-41E2-99CD-CAE77050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B6D6DC2-CEC4-46F2-9FEB-5BB365B3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9EE242-F595-4124-9DEB-8DD56075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28E4491-183A-4D2A-960D-609B4CF5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BBF8-49E1-4491-A485-B4B95053B001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DBD190-D0EC-4227-A06A-53BD8821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5020C76-1299-4E30-8B57-F79ADB67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8559DE4-C1EE-479C-8211-A1DFA1C7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66C5-600E-4EDA-B9E8-03B79457AF63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12D58F4-6746-4E54-8918-B64CFB46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76BD991-8C78-445B-BD4D-156787FD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1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EFADD9-9DD3-49ED-820C-9FC12695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46C479-3EEA-40CB-9766-F45E7997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7881DF3-8E0A-4947-962F-BC41D1F1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1D9BF9-594A-44BC-A279-A617AB7B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947D-3F8F-47FE-AAAC-A329AE6020D2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A91512B-BF95-412B-A0F6-FF1A197F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97A6D1-DEDD-4D29-ADA7-2D272391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DF2960-2638-4A27-864C-C58E54D5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C0B6603-6EDB-4BA1-9AF5-E13849ABB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31C40FF-F0CD-4614-9CC7-D4BCEE03A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A74A0F-244F-489F-BB58-2AB05BE9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894D-7686-4FCA-BA72-87D2C8C8F5F1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FAA953-1370-49E1-90FF-7BF83A22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1F8188-F3A7-4FB1-A67E-4E61A2B6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FC2B68E-051B-4902-87A0-F6598AFA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41AF41-5078-440D-AA00-F100D189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6A4EEE-35CC-434E-A85E-9A347A28A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F744-21A1-4E7D-BADE-27867DAF7D4D}" type="datetime1">
              <a:rPr lang="en-US" smtClean="0"/>
              <a:pPr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564850-B512-437B-9224-F8FDFACBA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D657F2-506C-4E57-9473-2566F70B4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7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hell.isteer.c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7C6AAF56-3FC8-4490-8905-C9D0F8453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127" y="2393004"/>
            <a:ext cx="2307420" cy="111901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PIPELINE MANAGER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2B5B931C-53FC-43BB-9ACC-D3AC74236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65" y="3667327"/>
            <a:ext cx="2285081" cy="609600"/>
          </a:xfrm>
        </p:spPr>
        <p:txBody>
          <a:bodyPr>
            <a:noAutofit/>
          </a:bodyPr>
          <a:lstStyle/>
          <a:p>
            <a:pPr algn="l"/>
            <a:r>
              <a:rPr lang="en-US" sz="1050" dirty="0">
                <a:solidFill>
                  <a:srgbClr val="A6A6A6"/>
                </a:solidFill>
                <a:latin typeface="Arial" pitchFamily="34" charset="0"/>
                <a:ea typeface="+mj-ea"/>
                <a:cs typeface="Arial" pitchFamily="34" charset="0"/>
              </a:rPr>
              <a:t>From Amshuhu </a:t>
            </a:r>
            <a:r>
              <a:rPr lang="en-US" sz="1050" dirty="0" err="1">
                <a:solidFill>
                  <a:srgbClr val="A6A6A6"/>
                </a:solidFill>
                <a:latin typeface="Arial" pitchFamily="34" charset="0"/>
                <a:ea typeface="+mj-ea"/>
                <a:cs typeface="Arial" pitchFamily="34" charset="0"/>
              </a:rPr>
              <a:t>iTech</a:t>
            </a:r>
            <a:r>
              <a:rPr lang="en-US" sz="1050" dirty="0">
                <a:solidFill>
                  <a:srgbClr val="A6A6A6"/>
                </a:solidFill>
                <a:latin typeface="Arial" pitchFamily="34" charset="0"/>
                <a:ea typeface="+mj-ea"/>
                <a:cs typeface="Arial" pitchFamily="34" charset="0"/>
              </a:rPr>
              <a:t> Solutions Pvt. Ltd.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55CA79C-AA5C-4B5D-B19D-610400585751}"/>
              </a:ext>
            </a:extLst>
          </p:cNvPr>
          <p:cNvSpPr/>
          <p:nvPr/>
        </p:nvSpPr>
        <p:spPr>
          <a:xfrm>
            <a:off x="2590972" y="-15902"/>
            <a:ext cx="37148" cy="6858000"/>
          </a:xfrm>
          <a:prstGeom prst="rect">
            <a:avLst/>
          </a:prstGeom>
          <a:solidFill>
            <a:srgbClr val="DD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9">
            <a:extLst>
              <a:ext uri="{FF2B5EF4-FFF2-40B4-BE49-F238E27FC236}">
                <a16:creationId xmlns="" xmlns:a16="http://schemas.microsoft.com/office/drawing/2014/main" id="{EF3A4830-3505-492B-9409-810B29D067E2}"/>
              </a:ext>
            </a:extLst>
          </p:cNvPr>
          <p:cNvGrpSpPr/>
          <p:nvPr/>
        </p:nvGrpSpPr>
        <p:grpSpPr>
          <a:xfrm>
            <a:off x="9454" y="6384898"/>
            <a:ext cx="2030192" cy="473102"/>
            <a:chOff x="0" y="6382216"/>
            <a:chExt cx="2498698" cy="473102"/>
          </a:xfrm>
        </p:grpSpPr>
        <p:pic>
          <p:nvPicPr>
            <p:cNvPr id="9" name="Picture 8" descr="isteer_Logo728x1024.png">
              <a:extLst>
                <a:ext uri="{FF2B5EF4-FFF2-40B4-BE49-F238E27FC236}">
                  <a16:creationId xmlns="" xmlns:a16="http://schemas.microsoft.com/office/drawing/2014/main" id="{19F15230-B474-48DA-8362-A2FAC67B3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10" name="Picture 9" descr="isteer_Logo728x1024.png">
              <a:extLst>
                <a:ext uri="{FF2B5EF4-FFF2-40B4-BE49-F238E27FC236}">
                  <a16:creationId xmlns="" xmlns:a16="http://schemas.microsoft.com/office/drawing/2014/main" id="{44177A3B-1F18-4BCB-85D1-A2FBDCDDF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09551F-8B6F-4BF5-A4CD-380131C88565}"/>
              </a:ext>
            </a:extLst>
          </p:cNvPr>
          <p:cNvSpPr txBox="1"/>
          <p:nvPr/>
        </p:nvSpPr>
        <p:spPr>
          <a:xfrm>
            <a:off x="302126" y="4292830"/>
            <a:ext cx="2102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DSM Training Pack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9510B4-662F-4EF7-B54E-7B364B330CC9}"/>
              </a:ext>
            </a:extLst>
          </p:cNvPr>
          <p:cNvSpPr txBox="1"/>
          <p:nvPr/>
        </p:nvSpPr>
        <p:spPr>
          <a:xfrm>
            <a:off x="1464165" y="5719967"/>
            <a:ext cx="134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Version</a:t>
            </a:r>
            <a:r>
              <a:rPr lang="en-US" dirty="0"/>
              <a:t> 1.0</a:t>
            </a:r>
          </a:p>
        </p:txBody>
      </p:sp>
      <p:pic>
        <p:nvPicPr>
          <p:cNvPr id="11" name="Picture 10" descr="DH4G34.jpg"/>
          <p:cNvPicPr>
            <a:picLocks noChangeAspect="1"/>
          </p:cNvPicPr>
          <p:nvPr/>
        </p:nvPicPr>
        <p:blipFill>
          <a:blip r:embed="rId4" cstate="print"/>
          <a:srcRect r="7668" b="2193"/>
          <a:stretch>
            <a:fillRect/>
          </a:stretch>
        </p:blipFill>
        <p:spPr>
          <a:xfrm>
            <a:off x="2672224" y="-2104"/>
            <a:ext cx="7233776" cy="68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8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A33256-10F6-40D9-AAC5-9D15F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88" y="593593"/>
            <a:ext cx="1655123" cy="602193"/>
          </a:xfrm>
          <a:solidFill>
            <a:schemeClr val="bg1"/>
          </a:solidFill>
        </p:spPr>
        <p:txBody>
          <a:bodyPr/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DSM Activities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F59DC5-1997-4DCA-8861-7228DD40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4" y="1352379"/>
            <a:ext cx="9370756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Set Up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Basic Activities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Annual Activities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Monthly Activities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Opportunity Management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Reports Viewing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A84CF33-2829-4AB1-8519-556A27897AD4}"/>
              </a:ext>
            </a:extLst>
          </p:cNvPr>
          <p:cNvSpPr txBox="1"/>
          <p:nvPr/>
        </p:nvSpPr>
        <p:spPr>
          <a:xfrm>
            <a:off x="61274" y="35435"/>
            <a:ext cx="489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DSM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C18D87E-E7E6-4682-8928-BC4D36C217D3}"/>
              </a:ext>
            </a:extLst>
          </p:cNvPr>
          <p:cNvSpPr/>
          <p:nvPr/>
        </p:nvSpPr>
        <p:spPr>
          <a:xfrm rot="16200000" flipH="1">
            <a:off x="4916389" y="-4467685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C09255B-16A6-48BD-AEFB-FC4802E798A1}"/>
              </a:ext>
            </a:extLst>
          </p:cNvPr>
          <p:cNvSpPr/>
          <p:nvPr/>
        </p:nvSpPr>
        <p:spPr>
          <a:xfrm rot="16200000" flipH="1">
            <a:off x="4916389" y="1399534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C010670-B291-4E8D-B911-41A99C6834E8}"/>
              </a:ext>
            </a:extLst>
          </p:cNvPr>
          <p:cNvGrpSpPr/>
          <p:nvPr/>
        </p:nvGrpSpPr>
        <p:grpSpPr>
          <a:xfrm>
            <a:off x="0" y="6460810"/>
            <a:ext cx="2297783" cy="361756"/>
            <a:chOff x="0" y="6382216"/>
            <a:chExt cx="2498698" cy="473102"/>
          </a:xfrm>
        </p:grpSpPr>
        <p:pic>
          <p:nvPicPr>
            <p:cNvPr id="8" name="Picture 7" descr="isteer_Logo728x1024.png">
              <a:extLst>
                <a:ext uri="{FF2B5EF4-FFF2-40B4-BE49-F238E27FC236}">
                  <a16:creationId xmlns="" xmlns:a16="http://schemas.microsoft.com/office/drawing/2014/main" id="{1797D6DA-D993-4BA2-91B8-DBFAA549F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9" name="Picture 8" descr="isteer_Logo728x1024.png">
              <a:extLst>
                <a:ext uri="{FF2B5EF4-FFF2-40B4-BE49-F238E27FC236}">
                  <a16:creationId xmlns="" xmlns:a16="http://schemas.microsoft.com/office/drawing/2014/main" id="{417B85ED-9857-4ADC-8757-0A44CFC01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831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79" y="649852"/>
            <a:ext cx="1861870" cy="115989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Initial Set Up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45" y="1335453"/>
            <a:ext cx="9370757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super user account will be created by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Amshuhu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Support Team.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Super user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(DGM / DSM) will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welcome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mail with login details.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Super user  (DGM / DSM)  can login using web tool  (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https://shell.isteer.co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Icons and its function</a:t>
            </a: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 Add New</a:t>
            </a:r>
          </a:p>
          <a:p>
            <a:pPr lvl="1"/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 Filter  </a:t>
            </a:r>
          </a:p>
          <a:p>
            <a:pPr lvl="1"/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 Edit</a:t>
            </a:r>
          </a:p>
          <a:p>
            <a:pPr lvl="1"/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 Change Status </a:t>
            </a:r>
          </a:p>
          <a:p>
            <a:pPr lvl="1"/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Active Status	</a:t>
            </a:r>
          </a:p>
          <a:p>
            <a:pPr lvl="2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Inactive Status</a:t>
            </a:r>
          </a:p>
          <a:p>
            <a:pPr lvl="1"/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1DD1C9A-31EC-4E56-9241-E6A49C676111}"/>
              </a:ext>
            </a:extLst>
          </p:cNvPr>
          <p:cNvSpPr/>
          <p:nvPr/>
        </p:nvSpPr>
        <p:spPr>
          <a:xfrm rot="16200000" flipH="1">
            <a:off x="4916389" y="-4551264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0675398-61E4-4554-995F-E2731933AA13}"/>
              </a:ext>
            </a:extLst>
          </p:cNvPr>
          <p:cNvSpPr/>
          <p:nvPr/>
        </p:nvSpPr>
        <p:spPr>
          <a:xfrm rot="16200000" flipH="1">
            <a:off x="4916389" y="1456297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9EEE273-1400-4C63-BF77-7D5355560F3E}"/>
              </a:ext>
            </a:extLst>
          </p:cNvPr>
          <p:cNvGrpSpPr/>
          <p:nvPr/>
        </p:nvGrpSpPr>
        <p:grpSpPr>
          <a:xfrm>
            <a:off x="0" y="6538665"/>
            <a:ext cx="2297783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="" xmlns:a16="http://schemas.microsoft.com/office/drawing/2014/main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="" xmlns:a16="http://schemas.microsoft.com/office/drawing/2014/main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0BA7EE-A2AB-40B9-BBC9-F06221DC545D}"/>
              </a:ext>
            </a:extLst>
          </p:cNvPr>
          <p:cNvSpPr txBox="1"/>
          <p:nvPr/>
        </p:nvSpPr>
        <p:spPr>
          <a:xfrm>
            <a:off x="61273" y="-58734"/>
            <a:ext cx="489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DSM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dd-Ic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975" y="2639961"/>
            <a:ext cx="305292" cy="339213"/>
          </a:xfrm>
          <a:prstGeom prst="rect">
            <a:avLst/>
          </a:prstGeom>
        </p:spPr>
      </p:pic>
      <p:pic>
        <p:nvPicPr>
          <p:cNvPr id="12" name="Picture 11" descr="Edit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780" y="3507748"/>
            <a:ext cx="267839" cy="267839"/>
          </a:xfrm>
          <a:prstGeom prst="rect">
            <a:avLst/>
          </a:prstGeom>
        </p:spPr>
      </p:pic>
      <p:pic>
        <p:nvPicPr>
          <p:cNvPr id="13" name="Picture 12" descr="Filter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2386" y="3067358"/>
            <a:ext cx="257279" cy="285866"/>
          </a:xfrm>
          <a:prstGeom prst="rect">
            <a:avLst/>
          </a:prstGeom>
        </p:spPr>
      </p:pic>
      <p:pic>
        <p:nvPicPr>
          <p:cNvPr id="14" name="Picture 13" descr="Status-Chan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5813" y="3975200"/>
            <a:ext cx="314452" cy="333510"/>
          </a:xfrm>
          <a:prstGeom prst="rect">
            <a:avLst/>
          </a:prstGeom>
        </p:spPr>
      </p:pic>
      <p:pic>
        <p:nvPicPr>
          <p:cNvPr id="15" name="Picture 14" descr="Status-Change-Activ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8800" y="4457828"/>
            <a:ext cx="333510" cy="228692"/>
          </a:xfrm>
          <a:prstGeom prst="rect">
            <a:avLst/>
          </a:prstGeom>
        </p:spPr>
      </p:pic>
      <p:pic>
        <p:nvPicPr>
          <p:cNvPr id="16" name="Picture 15" descr="Status-Chan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1237" y="4791260"/>
            <a:ext cx="314452" cy="3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78" y="649852"/>
            <a:ext cx="2146811" cy="115989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Activities</a:t>
            </a:r>
            <a:b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45" y="1335453"/>
            <a:ext cx="9467542" cy="49621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and Manage Branches 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and Manage Users</a:t>
            </a:r>
          </a:p>
          <a:p>
            <a:pPr lvl="1"/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1DD1C9A-31EC-4E56-9241-E6A49C676111}"/>
              </a:ext>
            </a:extLst>
          </p:cNvPr>
          <p:cNvSpPr/>
          <p:nvPr/>
        </p:nvSpPr>
        <p:spPr>
          <a:xfrm rot="16200000" flipH="1">
            <a:off x="4916389" y="-4551264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0675398-61E4-4554-995F-E2731933AA13}"/>
              </a:ext>
            </a:extLst>
          </p:cNvPr>
          <p:cNvSpPr/>
          <p:nvPr/>
        </p:nvSpPr>
        <p:spPr>
          <a:xfrm rot="16200000" flipH="1">
            <a:off x="4916389" y="1456297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9EEE273-1400-4C63-BF77-7D5355560F3E}"/>
              </a:ext>
            </a:extLst>
          </p:cNvPr>
          <p:cNvGrpSpPr/>
          <p:nvPr/>
        </p:nvGrpSpPr>
        <p:grpSpPr>
          <a:xfrm>
            <a:off x="0" y="6538665"/>
            <a:ext cx="2297783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="" xmlns:a16="http://schemas.microsoft.com/office/drawing/2014/main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="" xmlns:a16="http://schemas.microsoft.com/office/drawing/2014/main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0BA7EE-A2AB-40B9-BBC9-F06221DC545D}"/>
              </a:ext>
            </a:extLst>
          </p:cNvPr>
          <p:cNvSpPr txBox="1"/>
          <p:nvPr/>
        </p:nvSpPr>
        <p:spPr>
          <a:xfrm>
            <a:off x="61273" y="-58734"/>
            <a:ext cx="489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DSM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Branch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57" y="2891505"/>
            <a:ext cx="7064478" cy="278518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 txBox="1">
            <a:spLocks/>
          </p:cNvSpPr>
          <p:nvPr/>
        </p:nvSpPr>
        <p:spPr>
          <a:xfrm>
            <a:off x="7836924" y="2816940"/>
            <a:ext cx="1861371" cy="348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Menu for both Branches and User Management are under Masters.</a:t>
            </a:r>
            <a:endParaRPr kumimoji="0" lang="en-US" sz="1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Management  to view , add, modify  and delete user. 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 Account will show total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users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available for your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company in different category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Usage Report to view usage by all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78" y="649852"/>
            <a:ext cx="2146811" cy="115989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Annual Activities</a:t>
            </a:r>
            <a:b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45" y="1335453"/>
            <a:ext cx="9438045" cy="49621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Annual Target for all DSRs  (Sales)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Annual Target for DFLTS  (Technical)</a:t>
            </a:r>
          </a:p>
          <a:p>
            <a:pPr lvl="1"/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1DD1C9A-31EC-4E56-9241-E6A49C676111}"/>
              </a:ext>
            </a:extLst>
          </p:cNvPr>
          <p:cNvSpPr/>
          <p:nvPr/>
        </p:nvSpPr>
        <p:spPr>
          <a:xfrm rot="16200000" flipH="1">
            <a:off x="4916389" y="-4551264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0675398-61E4-4554-995F-E2731933AA13}"/>
              </a:ext>
            </a:extLst>
          </p:cNvPr>
          <p:cNvSpPr/>
          <p:nvPr/>
        </p:nvSpPr>
        <p:spPr>
          <a:xfrm rot="16200000" flipH="1">
            <a:off x="4916389" y="1456297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9EEE273-1400-4C63-BF77-7D5355560F3E}"/>
              </a:ext>
            </a:extLst>
          </p:cNvPr>
          <p:cNvGrpSpPr/>
          <p:nvPr/>
        </p:nvGrpSpPr>
        <p:grpSpPr>
          <a:xfrm>
            <a:off x="0" y="6538665"/>
            <a:ext cx="2297783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="" xmlns:a16="http://schemas.microsoft.com/office/drawing/2014/main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="" xmlns:a16="http://schemas.microsoft.com/office/drawing/2014/main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0BA7EE-A2AB-40B9-BBC9-F06221DC545D}"/>
              </a:ext>
            </a:extLst>
          </p:cNvPr>
          <p:cNvSpPr txBox="1"/>
          <p:nvPr/>
        </p:nvSpPr>
        <p:spPr>
          <a:xfrm>
            <a:off x="61273" y="-58734"/>
            <a:ext cx="489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DSM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 txBox="1">
            <a:spLocks/>
          </p:cNvSpPr>
          <p:nvPr/>
        </p:nvSpPr>
        <p:spPr>
          <a:xfrm>
            <a:off x="7836924" y="2816940"/>
            <a:ext cx="1861371" cy="348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the numbers to update last year sales and expected churn rate  against each DSR / DFLTS.  </a:t>
            </a:r>
            <a:endParaRPr kumimoji="0" lang="en-US" sz="1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current year target.  System will calculate incremental  target.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Next year impact on this year WON customer is only for your indication.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 need to update only after 1</a:t>
            </a:r>
            <a:r>
              <a:rPr kumimoji="0" lang="en-US" sz="12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Jan of every year.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revise target during middle of the year.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11" descr="Annual-Targ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64" y="2860485"/>
            <a:ext cx="7536422" cy="32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78" y="649852"/>
            <a:ext cx="2146811" cy="115989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Monthly Activities</a:t>
            </a:r>
            <a:b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45" y="1335453"/>
            <a:ext cx="9438045" cy="49621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monthly sales data all DSRs  (Sales)</a:t>
            </a:r>
          </a:p>
          <a:p>
            <a:pPr lvl="1">
              <a:buNone/>
            </a:pPr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1DD1C9A-31EC-4E56-9241-E6A49C676111}"/>
              </a:ext>
            </a:extLst>
          </p:cNvPr>
          <p:cNvSpPr/>
          <p:nvPr/>
        </p:nvSpPr>
        <p:spPr>
          <a:xfrm rot="16200000" flipH="1">
            <a:off x="4916389" y="-4551264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0675398-61E4-4554-995F-E2731933AA13}"/>
              </a:ext>
            </a:extLst>
          </p:cNvPr>
          <p:cNvSpPr/>
          <p:nvPr/>
        </p:nvSpPr>
        <p:spPr>
          <a:xfrm rot="16200000" flipH="1">
            <a:off x="4916389" y="1456297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9EEE273-1400-4C63-BF77-7D5355560F3E}"/>
              </a:ext>
            </a:extLst>
          </p:cNvPr>
          <p:cNvGrpSpPr/>
          <p:nvPr/>
        </p:nvGrpSpPr>
        <p:grpSpPr>
          <a:xfrm>
            <a:off x="0" y="6538665"/>
            <a:ext cx="2297783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="" xmlns:a16="http://schemas.microsoft.com/office/drawing/2014/main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="" xmlns:a16="http://schemas.microsoft.com/office/drawing/2014/main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0BA7EE-A2AB-40B9-BBC9-F06221DC545D}"/>
              </a:ext>
            </a:extLst>
          </p:cNvPr>
          <p:cNvSpPr txBox="1"/>
          <p:nvPr/>
        </p:nvSpPr>
        <p:spPr>
          <a:xfrm>
            <a:off x="61273" y="-58734"/>
            <a:ext cx="489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DSM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 txBox="1">
            <a:spLocks/>
          </p:cNvSpPr>
          <p:nvPr/>
        </p:nvSpPr>
        <p:spPr>
          <a:xfrm>
            <a:off x="7836924" y="2816940"/>
            <a:ext cx="1861371" cy="348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the numbers to update monthly  sales 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 download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excel and upload also. But we prefer online update to avoid any mismatch. It will take only 5 minutes to update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online.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will generate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automated OWL / CPT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files, which you submit every month to shell based on this data. Correct data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updates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will simplify your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work.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12" descr="Monthly-Sales-Upda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22" y="2847685"/>
            <a:ext cx="7535269" cy="31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78" y="649852"/>
            <a:ext cx="2648257" cy="115989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Opportunity Management</a:t>
            </a:r>
            <a:b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45" y="1335453"/>
            <a:ext cx="9438045" cy="49621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View Opportunities Created by  DSRs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 Opportunity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 opportunity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DSR </a:t>
            </a:r>
          </a:p>
          <a:p>
            <a:pPr lvl="1">
              <a:buNone/>
            </a:pPr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1DD1C9A-31EC-4E56-9241-E6A49C676111}"/>
              </a:ext>
            </a:extLst>
          </p:cNvPr>
          <p:cNvSpPr/>
          <p:nvPr/>
        </p:nvSpPr>
        <p:spPr>
          <a:xfrm rot="16200000" flipH="1">
            <a:off x="4916389" y="-4551264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0675398-61E4-4554-995F-E2731933AA13}"/>
              </a:ext>
            </a:extLst>
          </p:cNvPr>
          <p:cNvSpPr/>
          <p:nvPr/>
        </p:nvSpPr>
        <p:spPr>
          <a:xfrm rot="16200000" flipH="1">
            <a:off x="4916389" y="1456297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9EEE273-1400-4C63-BF77-7D5355560F3E}"/>
              </a:ext>
            </a:extLst>
          </p:cNvPr>
          <p:cNvGrpSpPr/>
          <p:nvPr/>
        </p:nvGrpSpPr>
        <p:grpSpPr>
          <a:xfrm>
            <a:off x="0" y="6538665"/>
            <a:ext cx="2297783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="" xmlns:a16="http://schemas.microsoft.com/office/drawing/2014/main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="" xmlns:a16="http://schemas.microsoft.com/office/drawing/2014/main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0BA7EE-A2AB-40B9-BBC9-F06221DC545D}"/>
              </a:ext>
            </a:extLst>
          </p:cNvPr>
          <p:cNvSpPr txBox="1"/>
          <p:nvPr/>
        </p:nvSpPr>
        <p:spPr>
          <a:xfrm>
            <a:off x="61273" y="-58734"/>
            <a:ext cx="489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DSM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 txBox="1">
            <a:spLocks/>
          </p:cNvSpPr>
          <p:nvPr/>
        </p:nvSpPr>
        <p:spPr>
          <a:xfrm>
            <a:off x="7836924" y="2816940"/>
            <a:ext cx="1861371" cy="348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could  search and filter and view opportunity.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reassign opportunity.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opportunity into excel.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You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upload opportunity using “Opportunity Upload” menu link. Sample excel file available in that screen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11" descr="Opportunity-Managemen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85" y="2904106"/>
            <a:ext cx="7511664" cy="275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78" y="649852"/>
            <a:ext cx="2648257" cy="115989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Report Viewing</a:t>
            </a:r>
            <a:b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45" y="1335453"/>
            <a:ext cx="9438045" cy="49621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View Reports like Pipeline, SPANCOP, Top 5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Call Planning 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Aggregated Reports like OWL, CPT, Product Split and Sector Splits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Comparative Reports like DSR and DFLTS League Table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Calendar view to review Monthly, Daily call plans / POPSA of all DSRs</a:t>
            </a:r>
          </a:p>
          <a:p>
            <a:pPr lvl="1">
              <a:buNone/>
            </a:pPr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1DD1C9A-31EC-4E56-9241-E6A49C676111}"/>
              </a:ext>
            </a:extLst>
          </p:cNvPr>
          <p:cNvSpPr/>
          <p:nvPr/>
        </p:nvSpPr>
        <p:spPr>
          <a:xfrm rot="16200000" flipH="1">
            <a:off x="4916389" y="-4551264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0675398-61E4-4554-995F-E2731933AA13}"/>
              </a:ext>
            </a:extLst>
          </p:cNvPr>
          <p:cNvSpPr/>
          <p:nvPr/>
        </p:nvSpPr>
        <p:spPr>
          <a:xfrm rot="16200000" flipH="1">
            <a:off x="4916389" y="1456297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9EEE273-1400-4C63-BF77-7D5355560F3E}"/>
              </a:ext>
            </a:extLst>
          </p:cNvPr>
          <p:cNvGrpSpPr/>
          <p:nvPr/>
        </p:nvGrpSpPr>
        <p:grpSpPr>
          <a:xfrm>
            <a:off x="0" y="6538665"/>
            <a:ext cx="2297783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="" xmlns:a16="http://schemas.microsoft.com/office/drawing/2014/main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="" xmlns:a16="http://schemas.microsoft.com/office/drawing/2014/main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0BA7EE-A2AB-40B9-BBC9-F06221DC545D}"/>
              </a:ext>
            </a:extLst>
          </p:cNvPr>
          <p:cNvSpPr txBox="1"/>
          <p:nvPr/>
        </p:nvSpPr>
        <p:spPr>
          <a:xfrm>
            <a:off x="61273" y="-58734"/>
            <a:ext cx="489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DSM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208DF738-C8CE-4A0D-B42C-37AC411A5788}"/>
              </a:ext>
            </a:extLst>
          </p:cNvPr>
          <p:cNvSpPr txBox="1">
            <a:spLocks/>
          </p:cNvSpPr>
          <p:nvPr/>
        </p:nvSpPr>
        <p:spPr>
          <a:xfrm>
            <a:off x="7836924" y="2816940"/>
            <a:ext cx="1861371" cy="348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 by overall or DSR wise.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assign different color code for each DSR which will be displayed in calendar view.  Color can be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assigned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user edit in user management.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calendar view each day has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rectangle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with number which day total visit,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those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numbers to view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details.  Number in legend will show monthly 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visit  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each DSR.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Repor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57" y="2717007"/>
            <a:ext cx="7447939" cy="35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</TotalTime>
  <Words>520</Words>
  <Application>Microsoft Macintosh PowerPoint</Application>
  <PresentationFormat>A4 Paper (210x297 mm)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PIPELINE MANAGER</vt:lpstr>
      <vt:lpstr>DSM Activities</vt:lpstr>
      <vt:lpstr>Initial Set Up </vt:lpstr>
      <vt:lpstr>Basic Activities </vt:lpstr>
      <vt:lpstr>Annual Activities </vt:lpstr>
      <vt:lpstr>Monthly Activities </vt:lpstr>
      <vt:lpstr>Opportunity Management </vt:lpstr>
      <vt:lpstr>Report Viewing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G</dc:creator>
  <cp:lastModifiedBy>Bharat Aluri</cp:lastModifiedBy>
  <cp:revision>131</cp:revision>
  <dcterms:created xsi:type="dcterms:W3CDTF">2017-12-28T05:04:19Z</dcterms:created>
  <dcterms:modified xsi:type="dcterms:W3CDTF">2018-07-29T11:34:54Z</dcterms:modified>
</cp:coreProperties>
</file>