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c2706c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c2706c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c2706c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c2706c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c2706c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c2706c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c2706c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c2706c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c2706c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5c2706c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c2706c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c2706c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c2706c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5c2706c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c2706c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c2706c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c2706c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c2706c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5d73925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5d73925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d67db7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d67db7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5d739253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5d739253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d73925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d73925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5d73925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5d73925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5d739253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5d73925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5d739253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5d739253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d739253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d739253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599d868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599d868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a365fda0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1a365fda0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5d739253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5d739253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5d739253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5d739253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c45345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ec45345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d739253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d739253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5d7392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5d7392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5d73928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5d73928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5d73928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5d73928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599d868f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599d868f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5c2706c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5c2706c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1a365fda0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1a365fda0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5d73928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5d73928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1a365f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1a365f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5f97db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5f97db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065105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0065105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5d73928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5d73928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599d868f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599d868f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599d868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599d868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fc2d21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fc2d21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c2706c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c2706c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c2706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5c2706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c2706c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c2706c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c2706c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c2706c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c2706c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c2706c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ourcemaking.com/design_patterns" TargetMode="External"/><Relationship Id="rId4" Type="http://schemas.openxmlformats.org/officeDocument/2006/relationships/hyperlink" Target="https://docs.google.com/presentation/d/118P72lklCJpmGA8WOx6IZly-O8ujFQC987IdgrpxTHk/edit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document/d/1tHVF3wdHjWnRsRIUK07EPtFTcwzeqWEIfSI-SfFEzyI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3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Hayden, Riley, Heath, Zach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based Testing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Requirements</a:t>
            </a:r>
            <a:r>
              <a:rPr lang="en">
                <a:solidFill>
                  <a:schemeClr val="accent2"/>
                </a:solidFill>
              </a:rPr>
              <a:t> Testing involves examining the </a:t>
            </a:r>
            <a:r>
              <a:rPr lang="en">
                <a:solidFill>
                  <a:schemeClr val="accent2"/>
                </a:solidFill>
              </a:rPr>
              <a:t>requirements</a:t>
            </a:r>
            <a:r>
              <a:rPr lang="en">
                <a:solidFill>
                  <a:schemeClr val="accent2"/>
                </a:solidFill>
              </a:rPr>
              <a:t> of the system and developing tests or a test for it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Example: Login Page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-Give access to Password/Username is right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-Reject access if Password/Username is wrong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	-limit amount of wrong attempts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Testing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Part of release testing may involve looking at the performance of the system 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Tests should reflect the profile of use of the system 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Performance tests involves steadily increasing load until performance becomes unacceptable 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Stress Tests != </a:t>
            </a:r>
            <a:r>
              <a:rPr lang="en" sz="1900">
                <a:solidFill>
                  <a:schemeClr val="accent2"/>
                </a:solidFill>
              </a:rPr>
              <a:t>Performance</a:t>
            </a:r>
            <a:r>
              <a:rPr lang="en" sz="1900">
                <a:solidFill>
                  <a:schemeClr val="accent2"/>
                </a:solidFill>
              </a:rPr>
              <a:t> Tests 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162" y="878725"/>
            <a:ext cx="563568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User testing is a stage in the testing process where the user or customer can provide input on system testing.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User Testing is </a:t>
            </a:r>
            <a:r>
              <a:rPr lang="en" sz="2000">
                <a:solidFill>
                  <a:schemeClr val="accent2"/>
                </a:solidFill>
              </a:rPr>
              <a:t>essential</a:t>
            </a:r>
            <a:r>
              <a:rPr lang="en" sz="2000">
                <a:solidFill>
                  <a:schemeClr val="accent2"/>
                </a:solidFill>
              </a:rPr>
              <a:t>, even when release and system testing have been carried out.  The users working </a:t>
            </a:r>
            <a:r>
              <a:rPr lang="en" sz="2000">
                <a:solidFill>
                  <a:schemeClr val="accent2"/>
                </a:solidFill>
              </a:rPr>
              <a:t>environment</a:t>
            </a:r>
            <a:r>
              <a:rPr lang="en" sz="2000">
                <a:solidFill>
                  <a:schemeClr val="accent2"/>
                </a:solidFill>
              </a:rPr>
              <a:t> is essential when tailoring software for performance, usability, and reliability.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User Testing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Alpha Testing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 User works with a development team to test the software at the developers site.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Beta</a:t>
            </a:r>
            <a:r>
              <a:rPr lang="en">
                <a:solidFill>
                  <a:schemeClr val="accent2"/>
                </a:solidFill>
              </a:rPr>
              <a:t> Testing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 release of software is made available to gather feedback.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Acceptance Testing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Customers test a system to determine whether or not it is ready to be accepted and deployed.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acceptance testing process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>
                <a:solidFill>
                  <a:schemeClr val="accent2"/>
                </a:solidFill>
              </a:rPr>
              <a:t>Define acceptance criteria</a:t>
            </a:r>
            <a:endParaRPr sz="2300">
              <a:solidFill>
                <a:schemeClr val="accent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>
                <a:solidFill>
                  <a:schemeClr val="accent2"/>
                </a:solidFill>
              </a:rPr>
              <a:t>Plan acceptance testing</a:t>
            </a:r>
            <a:endParaRPr sz="2300">
              <a:solidFill>
                <a:schemeClr val="accent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>
                <a:solidFill>
                  <a:schemeClr val="accent2"/>
                </a:solidFill>
              </a:rPr>
              <a:t>Derive acceptance tests</a:t>
            </a:r>
            <a:endParaRPr sz="2300">
              <a:solidFill>
                <a:schemeClr val="accent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>
                <a:solidFill>
                  <a:schemeClr val="accent2"/>
                </a:solidFill>
              </a:rPr>
              <a:t>Run acceptance tests</a:t>
            </a:r>
            <a:endParaRPr sz="2300">
              <a:solidFill>
                <a:schemeClr val="accent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>
                <a:solidFill>
                  <a:schemeClr val="accent2"/>
                </a:solidFill>
              </a:rPr>
              <a:t>Negotiate test results</a:t>
            </a:r>
            <a:endParaRPr sz="2300">
              <a:solidFill>
                <a:schemeClr val="accent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>
                <a:solidFill>
                  <a:schemeClr val="accent2"/>
                </a:solidFill>
              </a:rPr>
              <a:t>Reject/accept system</a:t>
            </a:r>
            <a:endParaRPr sz="2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and acceptance testing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 agile methods, the user is part of the dev team and is responsible for making decisions on the acceptability of the system.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Tests are defined by the user/customer and integrated into other tests that are run automatically when changes are made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There is no </a:t>
            </a:r>
            <a:r>
              <a:rPr lang="en">
                <a:solidFill>
                  <a:schemeClr val="accent2"/>
                </a:solidFill>
              </a:rPr>
              <a:t>separate</a:t>
            </a:r>
            <a:r>
              <a:rPr lang="en">
                <a:solidFill>
                  <a:schemeClr val="accent2"/>
                </a:solidFill>
              </a:rPr>
              <a:t> acceptance testing process 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Main Problem here is </a:t>
            </a:r>
            <a:r>
              <a:rPr lang="en">
                <a:solidFill>
                  <a:schemeClr val="accent2"/>
                </a:solidFill>
              </a:rPr>
              <a:t>whether</a:t>
            </a:r>
            <a:r>
              <a:rPr lang="en">
                <a:solidFill>
                  <a:schemeClr val="accent2"/>
                </a:solidFill>
              </a:rPr>
              <a:t> or not the customer can represent the typical user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required of you?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lang="en" sz="2200">
                <a:solidFill>
                  <a:schemeClr val="accent2"/>
                </a:solidFill>
              </a:rPr>
              <a:t>Initial Test Plan (Thursday) </a:t>
            </a:r>
            <a:endParaRPr sz="22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1 Stress Test 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2 Boundary Tests </a:t>
            </a:r>
            <a:endParaRPr sz="1800"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lang="en" sz="2200">
                <a:solidFill>
                  <a:schemeClr val="accent2"/>
                </a:solidFill>
              </a:rPr>
              <a:t>Full test Plan (Oral Exam) 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lang="en" sz="2200">
                <a:solidFill>
                  <a:schemeClr val="accent2"/>
                </a:solidFill>
              </a:rPr>
              <a:t>2 Patterns somewhere in your code (Oral Exam)</a:t>
            </a:r>
            <a:endParaRPr sz="22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Justify the pattern you Choose, talk about where you would not use it 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Section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Questions?</a:t>
            </a:r>
            <a:endParaRPr sz="2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13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7"/>
              <a:t>Introduction </a:t>
            </a:r>
            <a:endParaRPr sz="1627"/>
          </a:p>
          <a:p>
            <a:pPr indent="-2931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What is testing?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Why do we test?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Verification Vs Validation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Release Testing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User Testing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Agile Methods</a:t>
            </a:r>
            <a:endParaRPr sz="16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7"/>
              <a:t>Design Patterns</a:t>
            </a:r>
            <a:endParaRPr sz="1627"/>
          </a:p>
          <a:p>
            <a:pPr indent="-2931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What are Design Patterns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Creational Patterns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Structural Patterns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Behavioral Patterns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AntiPatterns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Arguments</a:t>
            </a:r>
            <a:r>
              <a:rPr lang="en" sz="1627"/>
              <a:t> against using Patterns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Requirements for this Class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Useful Resources</a:t>
            </a:r>
            <a:endParaRPr sz="1627"/>
          </a:p>
          <a:p>
            <a:pPr indent="-2931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27"/>
              <a:t>Examples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04800" y="1152475"/>
            <a:ext cx="413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Intro to tests + Boundary tests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EditMode Tests vs </a:t>
            </a:r>
            <a:r>
              <a:rPr lang="en" sz="1000"/>
              <a:t> PlayMode Tests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to set up testing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Creating boundary tests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Running tests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Stress tests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Stress Test Development Demo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to </a:t>
            </a:r>
            <a:r>
              <a:rPr lang="en" sz="1000"/>
              <a:t>interpret</a:t>
            </a:r>
            <a:r>
              <a:rPr lang="en" sz="1000"/>
              <a:t> Results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Play mode or edit mode??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Repeatable solutions to common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meant for direct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</a:t>
            </a:r>
            <a:r>
              <a:rPr lang="en"/>
              <a:t>communication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Creational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Structural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Behavioral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AntiPatterns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that deal mainly with how objects are created</a:t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311700" y="1999050"/>
            <a:ext cx="40671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Abstract Factory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Builder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Factory Method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Object Pool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Prototype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Singleton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design by recognizing the relationships between objects</a:t>
            </a:r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311700" y="1999050"/>
            <a:ext cx="40671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Adapter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Bridge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Composite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Decorator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Facade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Flyweight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Private Class Data 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Proxy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that allow communication between objects to operate more efficiently </a:t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311700" y="1999050"/>
            <a:ext cx="40671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Chain of Responsibility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Command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Interpreter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Iterator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Mediator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Memento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Null Object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Observer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4765200" y="2039275"/>
            <a:ext cx="40671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State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Strategy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Template Method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Visitor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Anti-Patterns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design processes that are known to be defective and can be simplified using design patterns </a:t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4765200" y="2039275"/>
            <a:ext cx="40671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Dead End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Spaghetti Code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Input Kludge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Walking through a Minefield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Cut-and-Paste Programming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Mushroom Management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11700" y="2058525"/>
            <a:ext cx="40671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The Blob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Continuous </a:t>
            </a:r>
            <a:r>
              <a:rPr lang="en" sz="1800">
                <a:solidFill>
                  <a:srgbClr val="ADADAD"/>
                </a:solidFill>
              </a:rPr>
              <a:t>Obsolescence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Lava Flow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Ambiguous Viewpoint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Functional Decomposition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Poltergeists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Boat Anchor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Golden Hammer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r>
              <a:rPr lang="en"/>
              <a:t> Against Design Patterns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need for patterns results from a lack of abstraction in programing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are not meant to be copied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non-optimal solutions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Requirements (oral exam)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patterns implemented in each person’s code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why you used the specific pattern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</a:t>
            </a:r>
            <a:r>
              <a:rPr lang="en"/>
              <a:t>capable</a:t>
            </a:r>
            <a:r>
              <a:rPr lang="en"/>
              <a:t> of recreating the class diagram of the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675" y="971400"/>
            <a:ext cx="509463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/>
          <p:nvPr/>
        </p:nvSpPr>
        <p:spPr>
          <a:xfrm>
            <a:off x="176550" y="1017725"/>
            <a:ext cx="33054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Goal is to encapsulate what varies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Program interfaces without direct implementations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675" y="1050875"/>
            <a:ext cx="509463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 txBox="1"/>
          <p:nvPr/>
        </p:nvSpPr>
        <p:spPr>
          <a:xfrm>
            <a:off x="278250" y="1271975"/>
            <a:ext cx="3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176550" y="1050875"/>
            <a:ext cx="3393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Decorators wrap objects in order to add additional behavior to them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An </a:t>
            </a:r>
            <a:r>
              <a:rPr lang="en" sz="1800">
                <a:solidFill>
                  <a:srgbClr val="ADADAD"/>
                </a:solidFill>
              </a:rPr>
              <a:t>alternative</a:t>
            </a:r>
            <a:r>
              <a:rPr lang="en" sz="1800">
                <a:solidFill>
                  <a:srgbClr val="ADADAD"/>
                </a:solidFill>
              </a:rPr>
              <a:t> to inheritance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Components can have multiple decorators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Testing?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71275" y="11922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Testing software is just running a program with </a:t>
            </a:r>
            <a:r>
              <a:rPr lang="en" sz="2000">
                <a:solidFill>
                  <a:schemeClr val="accent2"/>
                </a:solidFill>
              </a:rPr>
              <a:t>artificial</a:t>
            </a:r>
            <a:r>
              <a:rPr lang="en" sz="2000">
                <a:solidFill>
                  <a:schemeClr val="accent2"/>
                </a:solidFill>
              </a:rPr>
              <a:t> data. 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Tests are intended show that a program does what it is intended to do and to discover defects before it is put into use.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2"/>
                </a:solidFill>
              </a:rPr>
              <a:t>Tests can reveal the presence of errors in your code not the </a:t>
            </a:r>
            <a:r>
              <a:rPr lang="en" sz="2000" u="sng">
                <a:solidFill>
                  <a:schemeClr val="accent2"/>
                </a:solidFill>
              </a:rPr>
              <a:t>absence.</a:t>
            </a:r>
            <a:endParaRPr sz="2000"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Tests are apart of a general validation process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32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an abstract base state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different states in classes derived from the abstract state class that derive specific behavior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800" y="1170125"/>
            <a:ext cx="5299800" cy="318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27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functionality to change along with the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Identical structure to bridge but solves different problems</a:t>
            </a:r>
            <a:endParaRPr/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900" y="1170125"/>
            <a:ext cx="5735700" cy="24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</a:t>
            </a:r>
            <a:r>
              <a:rPr lang="en"/>
              <a:t>Factory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27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</a:t>
            </a:r>
            <a:r>
              <a:rPr lang="en"/>
              <a:t> for creating objects of multiple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type is abstracted from user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500" y="1152474"/>
            <a:ext cx="5777550" cy="27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Example of an Abstract Factory</a:t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638" y="987100"/>
            <a:ext cx="6544726" cy="389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Object Pool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1152475"/>
            <a:ext cx="37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recycling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to use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Frequent object instantiation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Object’s usage is minimal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 Instantiation is costly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Spawners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5" y="741500"/>
            <a:ext cx="426977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6"/>
          <p:cNvSpPr txBox="1"/>
          <p:nvPr/>
        </p:nvSpPr>
        <p:spPr>
          <a:xfrm>
            <a:off x="1275150" y="4703625"/>
            <a:ext cx="78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https://subscription.packtpub.com/book/application_development/9781786463593/2/ch02lvl1sec23/object-pool-pattern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Singleton: Game Manager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00" y="1320660"/>
            <a:ext cx="2168800" cy="30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9512"/>
            <a:ext cx="4271599" cy="5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https://sourcemaking.com/design_patterns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</a:t>
            </a:r>
            <a:r>
              <a:rPr lang="en"/>
              <a:t>available</a:t>
            </a:r>
            <a:r>
              <a:rPr lang="en"/>
              <a:t> under “useful links” on Dr. Bc’s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Design Patterns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Mode tests vs Play Mode tests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1152475"/>
            <a:ext cx="41520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Edit Mode</a:t>
            </a:r>
            <a:endParaRPr sz="20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For any code that does not need the game to be ran to be tested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Nothing should inherit from </a:t>
            </a:r>
            <a:r>
              <a:rPr lang="en" sz="1600">
                <a:solidFill>
                  <a:schemeClr val="accent2"/>
                </a:solidFill>
              </a:rPr>
              <a:t>MonoBehaviour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4764950" y="1152475"/>
            <a:ext cx="41520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Play Mode</a:t>
            </a:r>
            <a:endParaRPr sz="20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My preferred option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Able to actually load a scene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Can test anything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More powerful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63" y="2884775"/>
            <a:ext cx="4252273" cy="20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boundary test?</a:t>
            </a:r>
            <a:endParaRPr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311700" y="1152475"/>
            <a:ext cx="42603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Any test where you are checking if a value is in a certain range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Example: Player health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Player health should be in [0,100]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786600" y="2855475"/>
            <a:ext cx="2528100" cy="27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0"/>
          <p:cNvSpPr/>
          <p:nvPr/>
        </p:nvSpPr>
        <p:spPr>
          <a:xfrm>
            <a:off x="814050" y="2869125"/>
            <a:ext cx="2473200" cy="25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0"/>
          <p:cNvSpPr/>
          <p:nvPr/>
        </p:nvSpPr>
        <p:spPr>
          <a:xfrm>
            <a:off x="3970100" y="2841825"/>
            <a:ext cx="2528100" cy="27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0"/>
          <p:cNvSpPr/>
          <p:nvPr/>
        </p:nvSpPr>
        <p:spPr>
          <a:xfrm>
            <a:off x="3997550" y="2855475"/>
            <a:ext cx="1297500" cy="25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0"/>
          <p:cNvSpPr/>
          <p:nvPr/>
        </p:nvSpPr>
        <p:spPr>
          <a:xfrm>
            <a:off x="3970100" y="3342750"/>
            <a:ext cx="2370900" cy="27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0"/>
          <p:cNvSpPr/>
          <p:nvPr/>
        </p:nvSpPr>
        <p:spPr>
          <a:xfrm>
            <a:off x="3999075" y="3356400"/>
            <a:ext cx="3696300" cy="25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0"/>
          <p:cNvSpPr/>
          <p:nvPr/>
        </p:nvSpPr>
        <p:spPr>
          <a:xfrm>
            <a:off x="786600" y="3329100"/>
            <a:ext cx="2528100" cy="27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0"/>
          <p:cNvSpPr/>
          <p:nvPr/>
        </p:nvSpPr>
        <p:spPr>
          <a:xfrm flipH="1">
            <a:off x="509850" y="3342750"/>
            <a:ext cx="304200" cy="25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How to doc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https://docs.google.com/document/d/1tHVF3wdHjWnRsRIUK07EPtFTcwzeqWEIfSI-SfFEzyI/edit?usp=sharing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automated testing?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3 Big reasons: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" sz="2000">
                <a:solidFill>
                  <a:schemeClr val="accent2"/>
                </a:solidFill>
              </a:rPr>
              <a:t>Ensure your program can hold up to various inputs 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" sz="2000">
                <a:solidFill>
                  <a:schemeClr val="accent2"/>
                </a:solidFill>
              </a:rPr>
              <a:t>Communicate to your team whether your code is functional 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" sz="2000">
                <a:solidFill>
                  <a:schemeClr val="accent2"/>
                </a:solidFill>
              </a:rPr>
              <a:t>Find the limit of your program in order to stay inside of it </a:t>
            </a:r>
            <a:endParaRPr sz="20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311700" y="414025"/>
            <a:ext cx="8520600" cy="4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DEMO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2863350" y="2285400"/>
            <a:ext cx="34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Stress Test?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Stress Test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311700" y="1152475"/>
            <a:ext cx="40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stress test is any test applies stress incrementally until the code breaks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Examples: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Object Instantiation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Velocity Expansion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Failure Examples: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Collision Detection Failure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Frame Rate Reduction</a:t>
            </a:r>
            <a:endParaRPr sz="1700"/>
          </a:p>
        </p:txBody>
      </p:sp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 b="0" l="0" r="17904" t="5953"/>
          <a:stretch/>
        </p:blipFill>
        <p:spPr>
          <a:xfrm>
            <a:off x="4384500" y="519019"/>
            <a:ext cx="4447800" cy="38166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/>
        </p:nvSpPr>
        <p:spPr>
          <a:xfrm>
            <a:off x="4384500" y="4335675"/>
            <a:ext cx="362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https://www.deadlyapps.com/2011/09/unity-td-stress-test.htm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idx="1" type="body"/>
          </p:nvPr>
        </p:nvSpPr>
        <p:spPr>
          <a:xfrm>
            <a:off x="311700" y="414025"/>
            <a:ext cx="8520600" cy="4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DEMO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automated testing? Continued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Testing Goals:</a:t>
            </a:r>
            <a:r>
              <a:rPr lang="en" sz="2100"/>
              <a:t> 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To Discover situations in which the behaviour of the software is incorrect, undesirable, or not to specification. (defect testing) 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To Demonstrate to the customer and developer that the software meets its </a:t>
            </a:r>
            <a:r>
              <a:rPr lang="en" sz="2100">
                <a:solidFill>
                  <a:schemeClr val="accent2"/>
                </a:solidFill>
              </a:rPr>
              <a:t>requirements. (validation testing)</a:t>
            </a:r>
            <a:endParaRPr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Vs Validation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Verification: “Are we building the product right” 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The software should conform to its specifications</a:t>
            </a:r>
            <a:endParaRPr sz="2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Validation: “Are we building the right product”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The software should do what the user needs it to do</a:t>
            </a:r>
            <a:endParaRPr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25" y="1152475"/>
            <a:ext cx="5834025" cy="37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Release testing is the process of testing a particular </a:t>
            </a:r>
            <a:r>
              <a:rPr lang="en">
                <a:solidFill>
                  <a:schemeClr val="accent2"/>
                </a:solidFill>
              </a:rPr>
              <a:t>release</a:t>
            </a:r>
            <a:r>
              <a:rPr lang="en">
                <a:solidFill>
                  <a:schemeClr val="accent2"/>
                </a:solidFill>
              </a:rPr>
              <a:t> of a system that is intended for use </a:t>
            </a:r>
            <a:r>
              <a:rPr lang="en">
                <a:solidFill>
                  <a:schemeClr val="accent2"/>
                </a:solidFill>
              </a:rPr>
              <a:t>outside</a:t>
            </a:r>
            <a:r>
              <a:rPr lang="en">
                <a:solidFill>
                  <a:schemeClr val="accent2"/>
                </a:solidFill>
              </a:rPr>
              <a:t> of the dev team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primary Goal of this testing is to </a:t>
            </a:r>
            <a:r>
              <a:rPr lang="en">
                <a:solidFill>
                  <a:schemeClr val="accent2"/>
                </a:solidFill>
              </a:rPr>
              <a:t>convince</a:t>
            </a:r>
            <a:r>
              <a:rPr lang="en">
                <a:solidFill>
                  <a:schemeClr val="accent2"/>
                </a:solidFill>
              </a:rPr>
              <a:t> the supplier of the system that it is good enough for use.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Thus it has to show the system is dependable, functional, and can perform without fail in normal use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Testing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Use cases are developed in order to mimic the use of the software as if the user were using it, to help develop test cases for the software.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Example: Login Page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Enter Login credentials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Validate credentials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Give access to User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