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08B465D-DD09-46E4-8D07-6E7E30E8D190}" type="datetimeFigureOut">
              <a:rPr lang="en-IN" smtClean="0"/>
              <a:t>01-04-2024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063E38A-A069-4E1B-A648-2AE9C1556BFA}" type="slidenum">
              <a:rPr lang="en-IN" smtClean="0"/>
              <a:t>‹#›</a:t>
            </a:fld>
            <a:endParaRPr lang="en-IN"/>
          </a:p>
        </p:txBody>
      </p:sp>
    </p:spTree>
    <p:extLst>
      <p:ext uri="{BB962C8B-B14F-4D97-AF65-F5344CB8AC3E}">
        <p14:creationId xmlns:p14="http://schemas.microsoft.com/office/powerpoint/2010/main" val="9672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063E38A-A069-4E1B-A648-2AE9C1556BFA}" type="slidenum">
              <a:rPr lang="en-IN" smtClean="0"/>
              <a:t>3</a:t>
            </a:fld>
            <a:endParaRPr lang="en-IN"/>
          </a:p>
        </p:txBody>
      </p:sp>
    </p:spTree>
    <p:extLst>
      <p:ext uri="{BB962C8B-B14F-4D97-AF65-F5344CB8AC3E}">
        <p14:creationId xmlns:p14="http://schemas.microsoft.com/office/powerpoint/2010/main" val="394099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5" name="TextBox 14">
            <a:extLst>
              <a:ext uri="{FF2B5EF4-FFF2-40B4-BE49-F238E27FC236}">
                <a16:creationId xmlns:a16="http://schemas.microsoft.com/office/drawing/2014/main" id="{D38D6974-1FBF-DA81-FD33-9BC91DB0F289}"/>
              </a:ext>
            </a:extLst>
          </p:cNvPr>
          <p:cNvSpPr txBox="1"/>
          <p:nvPr/>
        </p:nvSpPr>
        <p:spPr>
          <a:xfrm>
            <a:off x="3046476" y="1524000"/>
            <a:ext cx="6099048" cy="646331"/>
          </a:xfrm>
          <a:prstGeom prst="rect">
            <a:avLst/>
          </a:prstGeom>
          <a:noFill/>
        </p:spPr>
        <p:txBody>
          <a:bodyPr wrap="square">
            <a:spAutoFit/>
          </a:bodyPr>
          <a:lstStyle/>
          <a:p>
            <a:pPr marL="12700">
              <a:lnSpc>
                <a:spcPct val="100000"/>
              </a:lnSpc>
              <a:spcBef>
                <a:spcPts val="100"/>
              </a:spcBef>
            </a:pPr>
            <a:r>
              <a:rPr lang="en-IN" sz="3600" b="1" spc="10" dirty="0">
                <a:solidFill>
                  <a:schemeClr val="tx1">
                    <a:lumMod val="65000"/>
                    <a:lumOff val="35000"/>
                  </a:schemeClr>
                </a:solidFill>
                <a:latin typeface="Trebuchet MS"/>
                <a:cs typeface="Trebuchet MS"/>
              </a:rPr>
              <a:t>TNSDC-Generative AI</a:t>
            </a:r>
            <a:endParaRPr lang="en-IN" sz="3600" dirty="0">
              <a:solidFill>
                <a:schemeClr val="tx1">
                  <a:lumMod val="65000"/>
                  <a:lumOff val="35000"/>
                </a:schemeClr>
              </a:solidFill>
              <a:latin typeface="Trebuchet MS"/>
              <a:cs typeface="Trebuchet MS"/>
            </a:endParaRPr>
          </a:p>
        </p:txBody>
      </p:sp>
      <p:sp>
        <p:nvSpPr>
          <p:cNvPr id="17" name="TextBox 16">
            <a:extLst>
              <a:ext uri="{FF2B5EF4-FFF2-40B4-BE49-F238E27FC236}">
                <a16:creationId xmlns:a16="http://schemas.microsoft.com/office/drawing/2014/main" id="{ADF5CB8E-5A96-5E7F-E166-E76EAAE08EDA}"/>
              </a:ext>
            </a:extLst>
          </p:cNvPr>
          <p:cNvSpPr txBox="1"/>
          <p:nvPr/>
        </p:nvSpPr>
        <p:spPr>
          <a:xfrm>
            <a:off x="2563114" y="2438400"/>
            <a:ext cx="6099048" cy="523220"/>
          </a:xfrm>
          <a:prstGeom prst="rect">
            <a:avLst/>
          </a:prstGeom>
          <a:noFill/>
        </p:spPr>
        <p:txBody>
          <a:bodyPr wrap="square">
            <a:spAutoFit/>
          </a:bodyPr>
          <a:lstStyle/>
          <a:p>
            <a:pPr marL="9144" algn="l" rtl="0" eaLnBrk="1" latinLnBrk="0" hangingPunct="1">
              <a:spcBef>
                <a:spcPts val="100"/>
              </a:spcBef>
              <a:spcAft>
                <a:spcPts val="0"/>
              </a:spcAft>
            </a:pPr>
            <a:r>
              <a:rPr lang="en-IN" sz="2800" b="1" spc="10" dirty="0">
                <a:latin typeface="Trebuchet MS" panose="020B0603020202020204" pitchFamily="34" charset="0"/>
              </a:rPr>
              <a:t>RAINFALL PREDICTION USING CNN</a:t>
            </a:r>
            <a:endParaRPr lang="en-IN" sz="2800" dirty="0">
              <a:effectLst/>
            </a:endParaRPr>
          </a:p>
        </p:txBody>
      </p:sp>
      <p:sp>
        <p:nvSpPr>
          <p:cNvPr id="19" name="TextBox 18">
            <a:extLst>
              <a:ext uri="{FF2B5EF4-FFF2-40B4-BE49-F238E27FC236}">
                <a16:creationId xmlns:a16="http://schemas.microsoft.com/office/drawing/2014/main" id="{B025E033-5BDF-89F8-72F7-F39CCD8FF370}"/>
              </a:ext>
            </a:extLst>
          </p:cNvPr>
          <p:cNvSpPr txBox="1"/>
          <p:nvPr/>
        </p:nvSpPr>
        <p:spPr>
          <a:xfrm>
            <a:off x="2667000" y="3667290"/>
            <a:ext cx="6099048" cy="1528624"/>
          </a:xfrm>
          <a:prstGeom prst="rect">
            <a:avLst/>
          </a:prstGeom>
          <a:noFill/>
        </p:spPr>
        <p:txBody>
          <a:bodyPr wrap="square">
            <a:spAutoFit/>
          </a:bodyPr>
          <a:lstStyle/>
          <a:p>
            <a:pPr marL="9144" algn="l" rtl="0" eaLnBrk="1" latinLnBrk="0" hangingPunct="1">
              <a:spcBef>
                <a:spcPts val="100"/>
              </a:spcBef>
              <a:spcAft>
                <a:spcPts val="0"/>
              </a:spcAft>
            </a:pPr>
            <a:r>
              <a:rPr lang="en-IN"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Presented by : ABDUL KALAM.P,</a:t>
            </a:r>
          </a:p>
          <a:p>
            <a:pPr marL="9144" algn="l" rtl="0" eaLnBrk="1" latinLnBrk="0" hangingPunct="1">
              <a:spcBef>
                <a:spcPts val="100"/>
              </a:spcBef>
              <a:spcAft>
                <a:spcPts val="0"/>
              </a:spcAft>
            </a:pPr>
            <a:r>
              <a:rPr lang="en-IN" b="1" spc="10" dirty="0">
                <a:solidFill>
                  <a:schemeClr val="tx1">
                    <a:lumMod val="85000"/>
                    <a:lumOff val="15000"/>
                  </a:schemeClr>
                </a:solidFill>
                <a:latin typeface="Trebuchet MS" panose="020B0603020202020204" pitchFamily="34" charset="0"/>
                <a:cs typeface="Trebuchet MS" panose="020B0603020202020204" pitchFamily="34" charset="0"/>
              </a:rPr>
              <a:t>                        au211521104002,</a:t>
            </a:r>
            <a:endParaRPr lang="en-IN"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a:p>
            <a:pPr marL="9144" algn="l" rtl="0" eaLnBrk="1" latinLnBrk="0" hangingPunct="1">
              <a:spcBef>
                <a:spcPts val="100"/>
              </a:spcBef>
              <a:spcAft>
                <a:spcPts val="0"/>
              </a:spcAft>
            </a:pPr>
            <a:r>
              <a:rPr lang="en-IN" b="1" spc="10" dirty="0">
                <a:solidFill>
                  <a:schemeClr val="tx1">
                    <a:lumMod val="85000"/>
                    <a:lumOff val="15000"/>
                  </a:schemeClr>
                </a:solidFill>
                <a:latin typeface="Trebuchet MS" panose="020B0603020202020204" pitchFamily="34" charset="0"/>
                <a:cs typeface="Trebuchet MS" panose="020B0603020202020204" pitchFamily="34" charset="0"/>
              </a:rPr>
              <a:t>                        Pre-Final Student,</a:t>
            </a:r>
          </a:p>
          <a:p>
            <a:pPr marL="9144" algn="l" rtl="0" eaLnBrk="1" latinLnBrk="0" hangingPunct="1">
              <a:spcBef>
                <a:spcPts val="100"/>
              </a:spcBef>
              <a:spcAft>
                <a:spcPts val="0"/>
              </a:spcAft>
            </a:pPr>
            <a:r>
              <a:rPr lang="en-IN" b="1" spc="10" dirty="0">
                <a:solidFill>
                  <a:schemeClr val="tx1">
                    <a:lumMod val="85000"/>
                    <a:lumOff val="15000"/>
                  </a:schemeClr>
                </a:solidFill>
                <a:latin typeface="Trebuchet MS" panose="020B0603020202020204" pitchFamily="34" charset="0"/>
                <a:cs typeface="Trebuchet MS" panose="020B0603020202020204" pitchFamily="34" charset="0"/>
              </a:rPr>
              <a:t>                        Computer Science and Engineering,</a:t>
            </a:r>
          </a:p>
          <a:p>
            <a:pPr marL="9144" algn="l" rtl="0" eaLnBrk="1" latinLnBrk="0" hangingPunct="1">
              <a:spcBef>
                <a:spcPts val="100"/>
              </a:spcBef>
              <a:spcAft>
                <a:spcPts val="0"/>
              </a:spcAft>
            </a:pPr>
            <a:r>
              <a:rPr lang="en-IN"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a:t>
            </a:r>
            <a:r>
              <a:rPr lang="en-IN" b="1" kern="1200" spc="10" dirty="0" err="1">
                <a:solidFill>
                  <a:schemeClr val="tx1">
                    <a:lumMod val="85000"/>
                    <a:lumOff val="15000"/>
                  </a:schemeClr>
                </a:solidFill>
                <a:effectLst/>
                <a:latin typeface="Trebuchet MS" panose="020B0603020202020204" pitchFamily="34" charset="0"/>
                <a:ea typeface="+mn-ea"/>
                <a:cs typeface="Trebuchet MS" panose="020B0603020202020204" pitchFamily="34" charset="0"/>
              </a:rPr>
              <a:t>Panimalar</a:t>
            </a:r>
            <a:r>
              <a:rPr lang="en-IN"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Institute of Technology.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039600" cy="695096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nSpc>
                <a:spcPct val="200000"/>
              </a:lnSpc>
            </a:pPr>
            <a:r>
              <a:rPr lang="en-US" sz="1800" dirty="0">
                <a:latin typeface="Trebuchet MS" panose="020B0603020202020204" pitchFamily="34" charset="0"/>
              </a:rPr>
              <a:t>  </a:t>
            </a:r>
          </a:p>
          <a:p>
            <a:pPr>
              <a:lnSpc>
                <a:spcPct val="200000"/>
              </a:lnSpc>
            </a:pPr>
            <a:endParaRPr lang="en-US" dirty="0">
              <a:latin typeface="Trebuchet MS" panose="020B0603020202020204" pitchFamily="34" charset="0"/>
            </a:endParaRPr>
          </a:p>
          <a:p>
            <a:pPr>
              <a:lnSpc>
                <a:spcPct val="200000"/>
              </a:lnSpc>
            </a:pPr>
            <a:endParaRPr lang="en-US" sz="1800" dirty="0">
              <a:latin typeface="Trebuchet MS" panose="020B0603020202020204" pitchFamily="34" charset="0"/>
            </a:endParaRPr>
          </a:p>
          <a:p>
            <a:pPr marL="342900" indent="-342900">
              <a:lnSpc>
                <a:spcPct val="200000"/>
              </a:lnSpc>
              <a:buFont typeface="Wingdings" panose="05000000000000000000" pitchFamily="2" charset="2"/>
              <a:buChar char="Ø"/>
            </a:pPr>
            <a:r>
              <a:rPr lang="en-US" sz="2400" dirty="0">
                <a:latin typeface="Trebuchet MS" panose="020B0603020202020204" pitchFamily="34" charset="0"/>
              </a:rPr>
              <a:t>  </a:t>
            </a:r>
            <a:r>
              <a:rPr lang="en-IN" sz="2400" dirty="0">
                <a:latin typeface="Trebuchet MS" panose="020B0603020202020204" pitchFamily="34" charset="0"/>
              </a:rPr>
              <a:t>Proposed Solution</a:t>
            </a:r>
          </a:p>
          <a:p>
            <a:pPr marL="342900" indent="-342900">
              <a:lnSpc>
                <a:spcPct val="200000"/>
              </a:lnSpc>
              <a:buFont typeface="Wingdings" panose="05000000000000000000" pitchFamily="2" charset="2"/>
              <a:buChar char="Ø"/>
            </a:pPr>
            <a:r>
              <a:rPr lang="en-IN" sz="2400" dirty="0">
                <a:latin typeface="Trebuchet MS" panose="020B0603020202020204" pitchFamily="34" charset="0"/>
              </a:rPr>
              <a:t>   System Approach</a:t>
            </a:r>
          </a:p>
          <a:p>
            <a:pPr marL="342900" indent="-342900">
              <a:lnSpc>
                <a:spcPct val="200000"/>
              </a:lnSpc>
              <a:buFont typeface="Wingdings" panose="05000000000000000000" pitchFamily="2" charset="2"/>
              <a:buChar char="Ø"/>
            </a:pPr>
            <a:r>
              <a:rPr lang="en-IN" sz="2400" dirty="0">
                <a:latin typeface="Trebuchet MS" panose="020B0603020202020204" pitchFamily="34" charset="0"/>
              </a:rPr>
              <a:t>   Algorithm</a:t>
            </a:r>
          </a:p>
          <a:p>
            <a:pPr marL="342900" indent="-342900">
              <a:lnSpc>
                <a:spcPct val="200000"/>
              </a:lnSpc>
              <a:buFont typeface="Wingdings" panose="05000000000000000000" pitchFamily="2" charset="2"/>
              <a:buChar char="Ø"/>
            </a:pPr>
            <a:r>
              <a:rPr lang="en-IN" sz="2400" dirty="0">
                <a:latin typeface="Trebuchet MS" panose="020B0603020202020204" pitchFamily="34" charset="0"/>
              </a:rPr>
              <a:t>   Problem Statement</a:t>
            </a:r>
          </a:p>
          <a:p>
            <a:pPr marL="342900" indent="-342900">
              <a:lnSpc>
                <a:spcPct val="200000"/>
              </a:lnSpc>
              <a:buFont typeface="Wingdings" panose="05000000000000000000" pitchFamily="2" charset="2"/>
              <a:buChar char="Ø"/>
            </a:pPr>
            <a:r>
              <a:rPr lang="en-IN" sz="2400" dirty="0">
                <a:latin typeface="Trebuchet MS" panose="020B0603020202020204" pitchFamily="34" charset="0"/>
              </a:rPr>
              <a:t>   Result</a:t>
            </a:r>
          </a:p>
          <a:p>
            <a:pPr marL="342900" indent="-342900">
              <a:lnSpc>
                <a:spcPct val="200000"/>
              </a:lnSpc>
              <a:buFont typeface="Wingdings" panose="05000000000000000000" pitchFamily="2" charset="2"/>
              <a:buChar char="Ø"/>
            </a:pPr>
            <a:r>
              <a:rPr lang="en-IN" sz="2400" dirty="0">
                <a:latin typeface="Trebuchet MS" panose="020B0603020202020204" pitchFamily="34" charset="0"/>
              </a:rPr>
              <a:t>    Conclusion</a:t>
            </a:r>
          </a:p>
        </p:txBody>
      </p:sp>
      <p:sp>
        <p:nvSpPr>
          <p:cNvPr id="17" name="object 17"/>
          <p:cNvSpPr txBox="1">
            <a:spLocks noGrp="1"/>
          </p:cNvSpPr>
          <p:nvPr>
            <p:ph type="title"/>
          </p:nvPr>
        </p:nvSpPr>
        <p:spPr>
          <a:xfrm>
            <a:off x="558165" y="385444"/>
            <a:ext cx="9764395" cy="1142299"/>
          </a:xfrm>
          <a:prstGeom prst="rect">
            <a:avLst/>
          </a:prstGeom>
        </p:spPr>
        <p:txBody>
          <a:bodyPr vert="horz" wrap="square" lIns="0" tIns="460692" rIns="0" bIns="0" rtlCol="0">
            <a:spAutoFit/>
          </a:bodyPr>
          <a:lstStyle/>
          <a:p>
            <a:pPr marL="193675">
              <a:lnSpc>
                <a:spcPct val="100000"/>
              </a:lnSpc>
              <a:spcBef>
                <a:spcPts val="130"/>
              </a:spcBef>
            </a:pPr>
            <a:r>
              <a:rPr lang="en-IN" sz="4400" spc="25" dirty="0"/>
              <a:t>                     OUTLINE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5593"/>
            <a:ext cx="12420600" cy="7063593"/>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   </a:t>
            </a:r>
          </a:p>
          <a:p>
            <a:endParaRPr lang="en-US" dirty="0"/>
          </a:p>
          <a:p>
            <a:endParaRPr lang="en-US" dirty="0"/>
          </a:p>
          <a:p>
            <a:endParaRPr lang="en-US" dirty="0"/>
          </a:p>
          <a:p>
            <a:endParaRPr lang="en-US" dirty="0"/>
          </a:p>
          <a:p>
            <a:endParaRPr lang="en-US" dirty="0"/>
          </a:p>
          <a:p>
            <a:r>
              <a:rPr lang="en-US" dirty="0"/>
              <a:t>                           Accurate prediction of rainfall is crucial for various sectors including agriculture, water resource </a:t>
            </a:r>
          </a:p>
          <a:p>
            <a:r>
              <a:rPr lang="en-US" dirty="0"/>
              <a:t>                           management, disaster preparedness, and urban planning. Traditional methods for rainfall prediction                 </a:t>
            </a:r>
          </a:p>
          <a:p>
            <a:r>
              <a:rPr lang="en-US" dirty="0"/>
              <a:t>                           often rely on statistical models and historical data, which may not capture the complex spatial and</a:t>
            </a:r>
          </a:p>
          <a:p>
            <a:r>
              <a:rPr lang="en-US" dirty="0"/>
              <a:t>                           temporal patterns inherent in meteorological data. Deep learning techniques, particularly Convolutional    </a:t>
            </a:r>
          </a:p>
          <a:p>
            <a:r>
              <a:rPr lang="en-US" dirty="0"/>
              <a:t>                           Neural Networks (CNNs), offer a promising avenue for improving the accuracy of rainfall prediction by </a:t>
            </a:r>
          </a:p>
          <a:p>
            <a:r>
              <a:rPr lang="en-US" dirty="0"/>
              <a:t>                           leveraging the spatial dependencies present in weather </a:t>
            </a:r>
            <a:r>
              <a:rPr lang="en-US" dirty="0" err="1"/>
              <a:t>data.The</a:t>
            </a:r>
            <a:r>
              <a:rPr lang="en-US" dirty="0"/>
              <a:t> problem statement involves </a:t>
            </a:r>
          </a:p>
          <a:p>
            <a:r>
              <a:rPr lang="en-US" dirty="0"/>
              <a:t>                           developing a deep learning model, specifically utilizing CNN architecture, for predicting rainfall. The </a:t>
            </a:r>
          </a:p>
          <a:p>
            <a:r>
              <a:rPr lang="en-US" dirty="0"/>
              <a:t>                           model will be trained on historical meteorological data including parameters such as temperature</a:t>
            </a:r>
          </a:p>
          <a:p>
            <a:r>
              <a:rPr lang="en-US" dirty="0"/>
              <a:t>                           humidity, wind speed, and pressure, obtained from various weather stations distributed across the target </a:t>
            </a:r>
          </a:p>
          <a:p>
            <a:r>
              <a:rPr lang="en-US" dirty="0"/>
              <a:t>                           region. The goal is to accurately predict rainfall amounts at different spatial and temporal scales, ranging </a:t>
            </a:r>
          </a:p>
          <a:p>
            <a:r>
              <a:rPr lang="en-US" dirty="0"/>
              <a:t>                           from local to regional levels, with high precision and reliability.</a:t>
            </a:r>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21" name="object 21"/>
          <p:cNvSpPr txBox="1">
            <a:spLocks noGrp="1"/>
          </p:cNvSpPr>
          <p:nvPr>
            <p:ph type="title"/>
          </p:nvPr>
        </p:nvSpPr>
        <p:spPr>
          <a:xfrm>
            <a:off x="1549399" y="403296"/>
            <a:ext cx="9764395" cy="812658"/>
          </a:xfrm>
          <a:prstGeom prst="rect">
            <a:avLst/>
          </a:prstGeom>
        </p:spPr>
        <p:txBody>
          <a:bodyPr vert="horz" wrap="square" lIns="0" tIns="73279" rIns="0" bIns="0" rtlCol="0">
            <a:spAutoFit/>
          </a:bodyPr>
          <a:lstStyle/>
          <a:p>
            <a:pPr marL="193675">
              <a:lnSpc>
                <a:spcPct val="100000"/>
              </a:lnSpc>
              <a:spcBef>
                <a:spcPts val="105"/>
              </a:spcBef>
            </a:pPr>
            <a:r>
              <a:rPr lang="en-IN" sz="4800" spc="-20" dirty="0"/>
              <a:t>PROBLEM STATEMENT</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itle 11">
            <a:extLst>
              <a:ext uri="{FF2B5EF4-FFF2-40B4-BE49-F238E27FC236}">
                <a16:creationId xmlns:a16="http://schemas.microsoft.com/office/drawing/2014/main" id="{B080FC4F-87A4-69E2-23BB-EE1C3267B0B3}"/>
              </a:ext>
            </a:extLst>
          </p:cNvPr>
          <p:cNvSpPr>
            <a:spLocks noGrp="1"/>
          </p:cNvSpPr>
          <p:nvPr>
            <p:ph type="title"/>
          </p:nvPr>
        </p:nvSpPr>
        <p:spPr>
          <a:xfrm>
            <a:off x="1754123" y="304800"/>
            <a:ext cx="9764395" cy="738664"/>
          </a:xfrm>
        </p:spPr>
        <p:txBody>
          <a:bodyPr/>
          <a:lstStyle/>
          <a:p>
            <a:r>
              <a:rPr lang="en-US" dirty="0"/>
              <a:t> PROPOSED SOLUTION</a:t>
            </a:r>
            <a:endParaRPr lang="en-IN" dirty="0"/>
          </a:p>
        </p:txBody>
      </p:sp>
      <p:sp>
        <p:nvSpPr>
          <p:cNvPr id="14" name="TextBox 13">
            <a:extLst>
              <a:ext uri="{FF2B5EF4-FFF2-40B4-BE49-F238E27FC236}">
                <a16:creationId xmlns:a16="http://schemas.microsoft.com/office/drawing/2014/main" id="{62158C56-0BA9-3D47-2EB6-93429136EC1C}"/>
              </a:ext>
            </a:extLst>
          </p:cNvPr>
          <p:cNvSpPr txBox="1"/>
          <p:nvPr/>
        </p:nvSpPr>
        <p:spPr>
          <a:xfrm>
            <a:off x="1747836" y="1256635"/>
            <a:ext cx="8920163" cy="3416320"/>
          </a:xfrm>
          <a:prstGeom prst="rect">
            <a:avLst/>
          </a:prstGeom>
          <a:noFill/>
        </p:spPr>
        <p:txBody>
          <a:bodyPr wrap="square">
            <a:spAutoFit/>
          </a:bodyPr>
          <a:lstStyle/>
          <a:p>
            <a:r>
              <a:rPr lang="en-IN" dirty="0"/>
              <a:t>The proposed solution focuses on developing a</a:t>
            </a:r>
          </a:p>
          <a:p>
            <a:r>
              <a:rPr lang="en-IN" dirty="0"/>
              <a:t>Convolutional Neural Network (CNN) tailored for accurate rainfall prediction. Leveraging historical meteorological data from diverse weather stations, the CNN architecture will capture spatial dependencies crucial for precise forecasts. Through rigorous preprocessing and iterative training, the model will be optimized to enhance prediction accuracy. Techniques such as cross-validation and hyperparameter tuning will ensure robustness and prevent overfitting. Evaluation using metrics like mean squared error and correlation coefficient will validate the model's effectiveness. Once validated, the trained CNN will be deployed for practical applications, providing stakeholders in agriculture, water resource management, and disaster preparedness with actionable insights and timely forecasts. This data-driven approach offers reliable predictions, supporting informed decision-making across various sectors.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3222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000" kern="1200" dirty="0">
                <a:solidFill>
                  <a:srgbClr val="000000"/>
                </a:solidFill>
                <a:effectLst/>
                <a:latin typeface="Trebuchet MS" panose="020B0603020202020204" pitchFamily="34" charset="0"/>
                <a:ea typeface="+mn-ea"/>
                <a:cs typeface="+mn-cs"/>
              </a:rPr>
              <a:t>SYSTEM APPROACH</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6D163695-AE56-F06C-5427-92AE35002727}"/>
              </a:ext>
            </a:extLst>
          </p:cNvPr>
          <p:cNvSpPr txBox="1"/>
          <p:nvPr/>
        </p:nvSpPr>
        <p:spPr>
          <a:xfrm>
            <a:off x="1413320" y="1695450"/>
            <a:ext cx="8264080" cy="3416320"/>
          </a:xfrm>
          <a:prstGeom prst="rect">
            <a:avLst/>
          </a:prstGeom>
          <a:noFill/>
        </p:spPr>
        <p:txBody>
          <a:bodyPr wrap="square">
            <a:spAutoFit/>
          </a:bodyPr>
          <a:lstStyle/>
          <a:p>
            <a:r>
              <a:rPr lang="en-IN" dirty="0"/>
              <a:t>The system approach to rainfall prediction utilizes Convolutional Neural Networks (CNNs) for precise forecasts. Historical meteorological data undergoes rigorous preprocessing to ensure quality. The CNN architecture captures spatial dependencies, learning intricate patterns crucial for accurate predictions. Through iterative training and validation, including techniques like cross-validation and hyperparameter tuning, the model optimizes performance. Evaluation using robust metrics like mean squared error ensures accuracy. Once validated, the CNN model is deployed, offering stakeholders timely forecasts for decision-making in agriculture, water resource management, and disaster preparedness. Continuous monitoring and feedback refine the system's effectiveness, highlighting collaborative efforts across meteorology, data science, and application domains.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lang="en-IN" sz="3200" spc="25" dirty="0"/>
              <a:t>ALGORITHM</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6" name="TextBox 15">
            <a:extLst>
              <a:ext uri="{FF2B5EF4-FFF2-40B4-BE49-F238E27FC236}">
                <a16:creationId xmlns:a16="http://schemas.microsoft.com/office/drawing/2014/main" id="{E67131D1-BE4B-118F-C550-90CCB2004640}"/>
              </a:ext>
            </a:extLst>
          </p:cNvPr>
          <p:cNvSpPr txBox="1"/>
          <p:nvPr/>
        </p:nvSpPr>
        <p:spPr>
          <a:xfrm>
            <a:off x="1540002" y="1613787"/>
            <a:ext cx="8975598" cy="3970318"/>
          </a:xfrm>
          <a:prstGeom prst="rect">
            <a:avLst/>
          </a:prstGeom>
          <a:noFill/>
        </p:spPr>
        <p:txBody>
          <a:bodyPr wrap="square">
            <a:spAutoFit/>
          </a:bodyPr>
          <a:lstStyle/>
          <a:p>
            <a:pPr marL="342900" indent="-342900">
              <a:buAutoNum type="arabicPeriod"/>
            </a:pPr>
            <a:r>
              <a:rPr lang="en-IN" dirty="0"/>
              <a:t>Data Preprocessing:  Historical meteorological data, including variables such as temperature, humidity, wind speed, and pressure, are collected from various weather stations. The data undergoes preprocessing to handle missing values, outliers, and inconsistencies, ensuring data quality.</a:t>
            </a:r>
          </a:p>
          <a:p>
            <a:pPr marL="342900" indent="-342900">
              <a:buAutoNum type="arabicPeriod"/>
            </a:pPr>
            <a:r>
              <a:rPr lang="en-IN" dirty="0"/>
              <a:t>Feature Extraction:  Relevant features are extracted from the </a:t>
            </a:r>
            <a:r>
              <a:rPr lang="en-IN" dirty="0" err="1"/>
              <a:t>preprocessed</a:t>
            </a:r>
            <a:r>
              <a:rPr lang="en-IN" dirty="0"/>
              <a:t> data to serve as inputs for the CNN model. This may involve techniques such as normalization and feature scaling to standardize the data.</a:t>
            </a:r>
          </a:p>
          <a:p>
            <a:pPr marL="342900" indent="-342900">
              <a:buAutoNum type="arabicPeriod"/>
            </a:pPr>
            <a:r>
              <a:rPr lang="en-IN" dirty="0"/>
              <a:t>CNN Architecture Design:  The CNN architecture is carefully designed to capture spatial dependencies within the meteorological data. This typically involves the use of convolutional layers to extract features and pooling layers to reduce dimensionality.</a:t>
            </a:r>
          </a:p>
          <a:p>
            <a:pPr marL="342900" indent="-342900">
              <a:buAutoNum type="arabicPeriod"/>
            </a:pPr>
            <a:r>
              <a:rPr lang="en-US" dirty="0"/>
              <a:t>Model Training:  The CNN model is trained iteratively using the preprocessed data.   The dataset is split into training and validation sets, with the model learning to recognize patterns and relationships within the data.</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lang="en-US" sz="3600" dirty="0"/>
              <a:t>ALGORITHM-CONT.</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769A7066-535F-77E8-18FE-939D72BBFB0B}"/>
              </a:ext>
            </a:extLst>
          </p:cNvPr>
          <p:cNvSpPr txBox="1"/>
          <p:nvPr/>
        </p:nvSpPr>
        <p:spPr>
          <a:xfrm>
            <a:off x="990600" y="2021681"/>
            <a:ext cx="9144000" cy="3693319"/>
          </a:xfrm>
          <a:prstGeom prst="rect">
            <a:avLst/>
          </a:prstGeom>
          <a:noFill/>
        </p:spPr>
        <p:txBody>
          <a:bodyPr wrap="square">
            <a:spAutoFit/>
          </a:bodyPr>
          <a:lstStyle/>
          <a:p>
            <a:endParaRPr lang="en-IN" dirty="0"/>
          </a:p>
          <a:p>
            <a:r>
              <a:rPr lang="en-US" dirty="0"/>
              <a:t>5.    Hyperparameter Tuning: Key parameters of the CNN model, such as learning rate,  batch size, and network architecture, are fine-tuned to optimize performance. Techniques such as grid search or random search may be employed to find the optimal hyperparameters.</a:t>
            </a:r>
          </a:p>
          <a:p>
            <a:r>
              <a:rPr lang="en-US" dirty="0"/>
              <a:t>6. Evaluation: The trained CNN model is evaluated using validation data to assess its performance. Metrics such as mean squared error, root mean squared error, and correlation coefficient are commonly used to measure the model's accuracy in predicting rainfall.</a:t>
            </a:r>
          </a:p>
          <a:p>
            <a:r>
              <a:rPr lang="en-US" dirty="0"/>
              <a:t>7. Deployment: Once the CNN model demonstrates satisfactory performance, it is deployed for practical applications. Stakeholders can utilize the model's predictions for decision-making in various sectors, including agriculture, water resource management, and disaster preparedness.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99846" y="33528"/>
            <a:ext cx="9764395" cy="942822"/>
          </a:xfrm>
          <a:prstGeom prst="rect">
            <a:avLst/>
          </a:prstGeom>
        </p:spPr>
        <p:txBody>
          <a:bodyPr vert="horz" wrap="square" lIns="0" tIns="286004" rIns="0" bIns="0" rtlCol="0">
            <a:spAutoFit/>
          </a:bodyPr>
          <a:lstStyle/>
          <a:p>
            <a:pPr marL="193675">
              <a:lnSpc>
                <a:spcPct val="100000"/>
              </a:lnSpc>
              <a:spcBef>
                <a:spcPts val="130"/>
              </a:spcBef>
            </a:pPr>
            <a:r>
              <a:rPr lang="en-US" sz="4250" dirty="0"/>
              <a:t>RESULT</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pic>
        <p:nvPicPr>
          <p:cNvPr id="1026" name="Picture 2">
            <a:extLst>
              <a:ext uri="{FF2B5EF4-FFF2-40B4-BE49-F238E27FC236}">
                <a16:creationId xmlns:a16="http://schemas.microsoft.com/office/drawing/2014/main" id="{2606CD11-3C4F-EC72-9056-837086167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23" y="1020211"/>
            <a:ext cx="10363200" cy="56814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lang="en-US" spc="-60" dirty="0"/>
              <a:t> CONCLUSION</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1" name="TextBox 10">
            <a:extLst>
              <a:ext uri="{FF2B5EF4-FFF2-40B4-BE49-F238E27FC236}">
                <a16:creationId xmlns:a16="http://schemas.microsoft.com/office/drawing/2014/main" id="{413A8D34-F676-4BAD-3B20-AD3C023D30AE}"/>
              </a:ext>
            </a:extLst>
          </p:cNvPr>
          <p:cNvSpPr txBox="1"/>
          <p:nvPr/>
        </p:nvSpPr>
        <p:spPr>
          <a:xfrm>
            <a:off x="1066800" y="1600200"/>
            <a:ext cx="8157972" cy="3139321"/>
          </a:xfrm>
          <a:prstGeom prst="rect">
            <a:avLst/>
          </a:prstGeom>
          <a:noFill/>
        </p:spPr>
        <p:txBody>
          <a:bodyPr wrap="square">
            <a:spAutoFit/>
          </a:bodyPr>
          <a:lstStyle/>
          <a:p>
            <a:r>
              <a:rPr lang="en-IN" dirty="0"/>
              <a:t> In </a:t>
            </a:r>
            <a:r>
              <a:rPr lang="en-IN" dirty="0" err="1"/>
              <a:t>Conclusion,Utilizing</a:t>
            </a:r>
            <a:r>
              <a:rPr lang="en-IN" dirty="0"/>
              <a:t> CNN algorithms for waterfall prediction offers significant advantages, including automatic feature extraction, spatial </a:t>
            </a:r>
          </a:p>
          <a:p>
            <a:r>
              <a:rPr lang="en-IN" dirty="0"/>
              <a:t>hierarchy representation, and scalability. These algorithms excel in </a:t>
            </a:r>
          </a:p>
          <a:p>
            <a:r>
              <a:rPr lang="en-IN" dirty="0" err="1"/>
              <a:t>analyzing</a:t>
            </a:r>
            <a:r>
              <a:rPr lang="en-IN" dirty="0"/>
              <a:t> diverse data sources, providing robust predictions across </a:t>
            </a:r>
          </a:p>
          <a:p>
            <a:r>
              <a:rPr lang="en-IN" dirty="0"/>
              <a:t>different environmental conditions. Despite being perceived as black </a:t>
            </a:r>
          </a:p>
          <a:p>
            <a:r>
              <a:rPr lang="en-IN" dirty="0"/>
              <a:t>boxes, efforts to enhance interpretability through techniques like attention mechanisms aid in understanding model decisions. CNNs hold promise </a:t>
            </a:r>
          </a:p>
          <a:p>
            <a:r>
              <a:rPr lang="en-IN" dirty="0"/>
              <a:t>for advancing understanding of waterfall dynamics, contributing to effective conservation and management efforts. However, challenges such as data scarcity and model generalization require further research for maximizing CNNs' potential in waterfall prediction.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TotalTime>
  <Words>903</Words>
  <Application>Microsoft Office PowerPoint</Application>
  <PresentationFormat>Widescreen</PresentationFormat>
  <Paragraphs>70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vt:lpstr>
      <vt:lpstr>Office Theme</vt:lpstr>
      <vt:lpstr>PowerPoint Presentation</vt:lpstr>
      <vt:lpstr>                     OUTLINE</vt:lpstr>
      <vt:lpstr>PROBLEM STATEMENT</vt:lpstr>
      <vt:lpstr> PROPOSED SOLUTION</vt:lpstr>
      <vt:lpstr>SYSTEM APPROACH</vt:lpstr>
      <vt:lpstr>ALGORITHM</vt:lpstr>
      <vt:lpstr>ALGORITHM-CONT.</vt:lpstr>
      <vt:lpstr>RESULT</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Abdul kalam</cp:lastModifiedBy>
  <cp:revision>1</cp:revision>
  <dcterms:created xsi:type="dcterms:W3CDTF">2024-04-01T15:42:31Z</dcterms:created>
  <dcterms:modified xsi:type="dcterms:W3CDTF">2024-04-01T17:07:50Z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