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0"/>
  </p:normalViewPr>
  <p:slideViewPr>
    <p:cSldViewPr snapToGrid="0">
      <p:cViewPr varScale="1">
        <p:scale>
          <a:sx n="107" d="100"/>
          <a:sy n="107" d="100"/>
        </p:scale>
        <p:origin x="52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DE7E-542F-5DD4-9361-B27A92DCE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77E422-E2A1-205D-7BE5-F57281B91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25376-8464-6DA3-2C55-CC054E4BFFEB}"/>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47CFE3AA-4571-1EE7-FB2B-1CA79009E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B24DC-8858-84BE-D710-5279FC2DBB92}"/>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18835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D516-10B2-EC2B-C166-E0E09C184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029826-FE33-30F7-DC4B-26CF24D57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E2B67-7E30-522D-80EF-EB809B079F8F}"/>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F25CD963-AAE1-121A-B9C3-5C94A7CD6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CD756-30B4-9593-E2EF-259A5380609A}"/>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316486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9C31A-1B89-A35F-7AEA-7B31081D5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D251C-01DB-C5B1-8228-D3EE8D0988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D6BE3-86DD-5B90-39E2-779862EA2EA7}"/>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8F05F6F8-495D-C918-3469-E5A4120A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0F09B-6BAC-7690-139E-DE4F2121F282}"/>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26832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6C80-E19C-BE68-D397-A2DAA4F50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5104F-D768-FAD9-A181-89E51BEE0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68C29-6241-3D57-BE58-D9AB0C5C3C60}"/>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C4E815D7-2C52-60FB-7B6A-46D460F3C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6476-428E-DFBE-EE7B-9686F6781924}"/>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222930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13AF-438B-8E72-2F51-98834E5DD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EC5174-AAA3-91A5-B825-9F2A67909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70374-0AA6-3EEE-B379-A074E3FE3968}"/>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AA7166C2-41F4-76C4-B190-D7DF618BC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030A4-AE9E-A25A-F071-03BF068487DB}"/>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325384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62E4-CCA9-8165-7690-9843558F3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47E2F-F1D0-9473-515C-8EAF02285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3E6EE-8C98-B754-CE54-CD232B21A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08A04-F50D-5689-FC39-190A8E0C037E}"/>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6" name="Footer Placeholder 5">
            <a:extLst>
              <a:ext uri="{FF2B5EF4-FFF2-40B4-BE49-F238E27FC236}">
                <a16:creationId xmlns:a16="http://schemas.microsoft.com/office/drawing/2014/main" id="{3C29B7AA-A9C4-130C-2730-B94D888CF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3F10B-5F8B-5901-22EF-167DAD4406D5}"/>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46297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2DA9-466D-F61B-E56B-797DFA3BD9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F8E3D-BE7B-8336-2CB8-1D6910983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920386-E62F-FBF9-8EB1-6611E356D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E410B-F3D9-6A7F-D231-DB1D7EA1C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1D96F-7726-4B7C-955D-999C1679B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B4B59-E168-C093-7D7D-33DBA01608BB}"/>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8" name="Footer Placeholder 7">
            <a:extLst>
              <a:ext uri="{FF2B5EF4-FFF2-40B4-BE49-F238E27FC236}">
                <a16:creationId xmlns:a16="http://schemas.microsoft.com/office/drawing/2014/main" id="{4FF51001-A6BE-F494-940A-E8DE8D6B4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CC4A6-86CB-EC06-E5A1-44109F37AFDE}"/>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113700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09D-93EA-7744-F53E-BAAF0FDE3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B3725-CF49-77AE-10BF-751B70F07A03}"/>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4" name="Footer Placeholder 3">
            <a:extLst>
              <a:ext uri="{FF2B5EF4-FFF2-40B4-BE49-F238E27FC236}">
                <a16:creationId xmlns:a16="http://schemas.microsoft.com/office/drawing/2014/main" id="{E4ECFEAE-F752-C689-639B-0212227F32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AD80EB-C0F8-3101-A72C-2CAD8F38FE40}"/>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96039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20345-571F-1A96-978B-B21B2F8C5179}"/>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3" name="Footer Placeholder 2">
            <a:extLst>
              <a:ext uri="{FF2B5EF4-FFF2-40B4-BE49-F238E27FC236}">
                <a16:creationId xmlns:a16="http://schemas.microsoft.com/office/drawing/2014/main" id="{C85434FF-8738-E930-58A8-96CF73B72C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CCEC7-C32C-9B1F-56E6-FEAF4F2907C4}"/>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718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6708-29E9-F9EF-7B5A-E3D0B3F5E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7FADDB-A82C-EDA0-7CB4-0EF9AB478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971A7-2E19-DABF-2E71-DA8F9513D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42F82-DE42-00C3-08BC-256FE4AA7689}"/>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6" name="Footer Placeholder 5">
            <a:extLst>
              <a:ext uri="{FF2B5EF4-FFF2-40B4-BE49-F238E27FC236}">
                <a16:creationId xmlns:a16="http://schemas.microsoft.com/office/drawing/2014/main" id="{CA7F9232-D427-EEBB-6D2D-714D5EF77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3C58B-C6C0-C53C-6612-D1B92715242C}"/>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429160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2D5D-1B8F-D425-8435-C0C5D1A95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29E1E-C783-E32B-169F-91CE97937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C4043-D02A-888E-4E41-7912FCFFB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0A3E6-ADE6-ACF5-F4E9-412DF05B5532}"/>
              </a:ext>
            </a:extLst>
          </p:cNvPr>
          <p:cNvSpPr>
            <a:spLocks noGrp="1"/>
          </p:cNvSpPr>
          <p:nvPr>
            <p:ph type="dt" sz="half" idx="10"/>
          </p:nvPr>
        </p:nvSpPr>
        <p:spPr/>
        <p:txBody>
          <a:bodyPr/>
          <a:lstStyle/>
          <a:p>
            <a:fld id="{D7BBFD76-668E-D346-9690-2F39C29C8829}" type="datetimeFigureOut">
              <a:rPr lang="en-US" smtClean="0"/>
              <a:t>12/18/23</a:t>
            </a:fld>
            <a:endParaRPr lang="en-US"/>
          </a:p>
        </p:txBody>
      </p:sp>
      <p:sp>
        <p:nvSpPr>
          <p:cNvPr id="6" name="Footer Placeholder 5">
            <a:extLst>
              <a:ext uri="{FF2B5EF4-FFF2-40B4-BE49-F238E27FC236}">
                <a16:creationId xmlns:a16="http://schemas.microsoft.com/office/drawing/2014/main" id="{9B55C4BC-0FB7-7F79-9834-951F7B000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69E8F-B108-72FE-E2AA-825290CF5148}"/>
              </a:ext>
            </a:extLst>
          </p:cNvPr>
          <p:cNvSpPr>
            <a:spLocks noGrp="1"/>
          </p:cNvSpPr>
          <p:nvPr>
            <p:ph type="sldNum" sz="quarter" idx="12"/>
          </p:nvPr>
        </p:nvSpPr>
        <p:spPr/>
        <p:txBody>
          <a:bodyPr/>
          <a:lstStyle/>
          <a:p>
            <a:fld id="{2119A916-80C2-164E-A290-7B19873215FB}" type="slidenum">
              <a:rPr lang="en-US" smtClean="0"/>
              <a:t>‹#›</a:t>
            </a:fld>
            <a:endParaRPr lang="en-US"/>
          </a:p>
        </p:txBody>
      </p:sp>
    </p:spTree>
    <p:extLst>
      <p:ext uri="{BB962C8B-B14F-4D97-AF65-F5344CB8AC3E}">
        <p14:creationId xmlns:p14="http://schemas.microsoft.com/office/powerpoint/2010/main" val="257411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7691-9E9F-F303-1392-922C926C0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11BD72-ED47-6DD1-C3AD-AFA9EF703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0976-5290-83AF-7316-090026EA9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BFD76-668E-D346-9690-2F39C29C8829}" type="datetimeFigureOut">
              <a:rPr lang="en-US" smtClean="0"/>
              <a:t>12/18/23</a:t>
            </a:fld>
            <a:endParaRPr lang="en-US"/>
          </a:p>
        </p:txBody>
      </p:sp>
      <p:sp>
        <p:nvSpPr>
          <p:cNvPr id="5" name="Footer Placeholder 4">
            <a:extLst>
              <a:ext uri="{FF2B5EF4-FFF2-40B4-BE49-F238E27FC236}">
                <a16:creationId xmlns:a16="http://schemas.microsoft.com/office/drawing/2014/main" id="{772D9122-3CBA-59B9-426E-6B9F07ED9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0E985-7CDF-836F-60E6-C4D0B9A4E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A916-80C2-164E-A290-7B19873215FB}" type="slidenum">
              <a:rPr lang="en-US" smtClean="0"/>
              <a:t>‹#›</a:t>
            </a:fld>
            <a:endParaRPr lang="en-US"/>
          </a:p>
        </p:txBody>
      </p:sp>
    </p:spTree>
    <p:extLst>
      <p:ext uri="{BB962C8B-B14F-4D97-AF65-F5344CB8AC3E}">
        <p14:creationId xmlns:p14="http://schemas.microsoft.com/office/powerpoint/2010/main" val="342255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9A84251-3175-B54E-2D02-FF0AD17F2414}"/>
              </a:ext>
            </a:extLst>
          </p:cNvPr>
          <p:cNvPicPr>
            <a:picLocks noChangeAspect="1"/>
          </p:cNvPicPr>
          <p:nvPr/>
        </p:nvPicPr>
        <p:blipFill>
          <a:blip r:embed="rId2"/>
          <a:stretch>
            <a:fillRect/>
          </a:stretch>
        </p:blipFill>
        <p:spPr>
          <a:xfrm>
            <a:off x="6088096" y="1044636"/>
            <a:ext cx="2977189" cy="3969585"/>
          </a:xfrm>
          <a:prstGeom prst="rect">
            <a:avLst/>
          </a:prstGeom>
        </p:spPr>
      </p:pic>
      <p:pic>
        <p:nvPicPr>
          <p:cNvPr id="21" name="Picture 20">
            <a:extLst>
              <a:ext uri="{FF2B5EF4-FFF2-40B4-BE49-F238E27FC236}">
                <a16:creationId xmlns:a16="http://schemas.microsoft.com/office/drawing/2014/main" id="{55FBACC3-7B72-C2D8-A93C-2DD7D565DF76}"/>
              </a:ext>
            </a:extLst>
          </p:cNvPr>
          <p:cNvPicPr>
            <a:picLocks noChangeAspect="1"/>
          </p:cNvPicPr>
          <p:nvPr/>
        </p:nvPicPr>
        <p:blipFill>
          <a:blip r:embed="rId3"/>
          <a:stretch>
            <a:fillRect/>
          </a:stretch>
        </p:blipFill>
        <p:spPr>
          <a:xfrm>
            <a:off x="3076405" y="1044636"/>
            <a:ext cx="2977189" cy="3969585"/>
          </a:xfrm>
          <a:prstGeom prst="rect">
            <a:avLst/>
          </a:prstGeom>
        </p:spPr>
      </p:pic>
      <p:pic>
        <p:nvPicPr>
          <p:cNvPr id="23" name="Picture 22">
            <a:extLst>
              <a:ext uri="{FF2B5EF4-FFF2-40B4-BE49-F238E27FC236}">
                <a16:creationId xmlns:a16="http://schemas.microsoft.com/office/drawing/2014/main" id="{C3CB58EF-4AD4-7094-1AA2-69B3B004D700}"/>
              </a:ext>
            </a:extLst>
          </p:cNvPr>
          <p:cNvPicPr>
            <a:picLocks noChangeAspect="1"/>
          </p:cNvPicPr>
          <p:nvPr/>
        </p:nvPicPr>
        <p:blipFill>
          <a:blip r:embed="rId4"/>
          <a:stretch>
            <a:fillRect/>
          </a:stretch>
        </p:blipFill>
        <p:spPr>
          <a:xfrm>
            <a:off x="159795" y="1044636"/>
            <a:ext cx="2977189" cy="3969585"/>
          </a:xfrm>
          <a:prstGeom prst="rect">
            <a:avLst/>
          </a:prstGeom>
        </p:spPr>
      </p:pic>
      <p:sp>
        <p:nvSpPr>
          <p:cNvPr id="24" name="TextBox 23">
            <a:extLst>
              <a:ext uri="{FF2B5EF4-FFF2-40B4-BE49-F238E27FC236}">
                <a16:creationId xmlns:a16="http://schemas.microsoft.com/office/drawing/2014/main" id="{FA1DD9E5-FA45-81D7-DC97-288D1F1BE252}"/>
              </a:ext>
            </a:extLst>
          </p:cNvPr>
          <p:cNvSpPr txBox="1"/>
          <p:nvPr/>
        </p:nvSpPr>
        <p:spPr>
          <a:xfrm>
            <a:off x="0" y="5689527"/>
            <a:ext cx="12042475"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Figure S4: Visualization of BGCs in novel, skin-associated species, including A) </a:t>
            </a:r>
            <a:r>
              <a:rPr lang="en-US" i="1" dirty="0">
                <a:latin typeface="Arial" panose="020B0604020202020204" pitchFamily="34" charset="0"/>
                <a:cs typeface="Arial" panose="020B0604020202020204" pitchFamily="34" charset="0"/>
              </a:rPr>
              <a:t>Corynebacterium</a:t>
            </a:r>
            <a:r>
              <a:rPr lang="en-US" dirty="0">
                <a:latin typeface="Arial" panose="020B0604020202020204" pitchFamily="34" charset="0"/>
                <a:cs typeface="Arial" panose="020B0604020202020204" pitchFamily="34" charset="0"/>
              </a:rPr>
              <a:t> LK952, B) </a:t>
            </a:r>
            <a:r>
              <a:rPr lang="en-US" i="1" dirty="0" err="1">
                <a:latin typeface="Arial" panose="020B0604020202020204" pitchFamily="34" charset="0"/>
                <a:cs typeface="Arial" panose="020B0604020202020204" pitchFamily="34" charset="0"/>
              </a:rPr>
              <a:t>Kocuria</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LK960, C) </a:t>
            </a:r>
            <a:r>
              <a:rPr lang="en-US" i="1" dirty="0" err="1">
                <a:latin typeface="Arial" panose="020B0604020202020204" pitchFamily="34" charset="0"/>
                <a:cs typeface="Arial" panose="020B0604020202020204" pitchFamily="34" charset="0"/>
              </a:rPr>
              <a:t>Brevibacterium</a:t>
            </a:r>
            <a:r>
              <a:rPr lang="en-US" dirty="0">
                <a:latin typeface="Arial" panose="020B0604020202020204" pitchFamily="34" charset="0"/>
                <a:cs typeface="Arial" panose="020B0604020202020204" pitchFamily="34" charset="0"/>
              </a:rPr>
              <a:t> LK1337 and D) </a:t>
            </a:r>
            <a:r>
              <a:rPr lang="en-US" dirty="0" err="1">
                <a:latin typeface="Arial" panose="020B0604020202020204" pitchFamily="34" charset="0"/>
                <a:cs typeface="Arial" panose="020B0604020202020204" pitchFamily="34" charset="0"/>
              </a:rPr>
              <a:t>Aestuariimicrobium</a:t>
            </a:r>
            <a:r>
              <a:rPr lang="en-US" dirty="0">
                <a:latin typeface="Arial" panose="020B0604020202020204" pitchFamily="34" charset="0"/>
                <a:cs typeface="Arial" panose="020B0604020202020204" pitchFamily="34" charset="0"/>
              </a:rPr>
              <a:t> LK1188. Coloring corresponds to the BGC-likeliness of genes. </a:t>
            </a:r>
          </a:p>
        </p:txBody>
      </p:sp>
      <p:sp>
        <p:nvSpPr>
          <p:cNvPr id="2" name="TextBox 1">
            <a:extLst>
              <a:ext uri="{FF2B5EF4-FFF2-40B4-BE49-F238E27FC236}">
                <a16:creationId xmlns:a16="http://schemas.microsoft.com/office/drawing/2014/main" id="{09D59707-FD5E-74AF-391D-82D0FBDEB2D3}"/>
              </a:ext>
            </a:extLst>
          </p:cNvPr>
          <p:cNvSpPr txBox="1"/>
          <p:nvPr/>
        </p:nvSpPr>
        <p:spPr>
          <a:xfrm>
            <a:off x="0" y="522142"/>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a:t>
            </a:r>
          </a:p>
        </p:txBody>
      </p:sp>
      <p:sp>
        <p:nvSpPr>
          <p:cNvPr id="3" name="TextBox 2">
            <a:extLst>
              <a:ext uri="{FF2B5EF4-FFF2-40B4-BE49-F238E27FC236}">
                <a16:creationId xmlns:a16="http://schemas.microsoft.com/office/drawing/2014/main" id="{3E1360AE-F44F-78C0-58E8-837AA696B3F0}"/>
              </a:ext>
            </a:extLst>
          </p:cNvPr>
          <p:cNvSpPr txBox="1"/>
          <p:nvPr/>
        </p:nvSpPr>
        <p:spPr>
          <a:xfrm>
            <a:off x="3136984" y="522142"/>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t>
            </a:r>
          </a:p>
        </p:txBody>
      </p:sp>
      <p:sp>
        <p:nvSpPr>
          <p:cNvPr id="4" name="TextBox 3">
            <a:extLst>
              <a:ext uri="{FF2B5EF4-FFF2-40B4-BE49-F238E27FC236}">
                <a16:creationId xmlns:a16="http://schemas.microsoft.com/office/drawing/2014/main" id="{1CDD8F60-2391-F63F-D72B-F20735F6EB74}"/>
              </a:ext>
            </a:extLst>
          </p:cNvPr>
          <p:cNvSpPr txBox="1"/>
          <p:nvPr/>
        </p:nvSpPr>
        <p:spPr>
          <a:xfrm>
            <a:off x="6101775" y="522142"/>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t>
            </a:r>
          </a:p>
        </p:txBody>
      </p:sp>
      <p:sp>
        <p:nvSpPr>
          <p:cNvPr id="7" name="TextBox 6">
            <a:extLst>
              <a:ext uri="{FF2B5EF4-FFF2-40B4-BE49-F238E27FC236}">
                <a16:creationId xmlns:a16="http://schemas.microsoft.com/office/drawing/2014/main" id="{8E3FA4FD-9277-222D-E582-8413A14437C7}"/>
              </a:ext>
            </a:extLst>
          </p:cNvPr>
          <p:cNvSpPr txBox="1"/>
          <p:nvPr/>
        </p:nvSpPr>
        <p:spPr>
          <a:xfrm>
            <a:off x="9065285" y="522142"/>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
            </a:r>
          </a:p>
        </p:txBody>
      </p:sp>
      <p:pic>
        <p:nvPicPr>
          <p:cNvPr id="9" name="Picture 8">
            <a:extLst>
              <a:ext uri="{FF2B5EF4-FFF2-40B4-BE49-F238E27FC236}">
                <a16:creationId xmlns:a16="http://schemas.microsoft.com/office/drawing/2014/main" id="{E6130FC4-F6E0-A489-9D53-F8DD6854FEA5}"/>
              </a:ext>
            </a:extLst>
          </p:cNvPr>
          <p:cNvPicPr>
            <a:picLocks noChangeAspect="1"/>
          </p:cNvPicPr>
          <p:nvPr/>
        </p:nvPicPr>
        <p:blipFill>
          <a:blip r:embed="rId5"/>
          <a:stretch>
            <a:fillRect/>
          </a:stretch>
        </p:blipFill>
        <p:spPr>
          <a:xfrm>
            <a:off x="9099787" y="1044635"/>
            <a:ext cx="2977189" cy="3969585"/>
          </a:xfrm>
          <a:prstGeom prst="rect">
            <a:avLst/>
          </a:prstGeom>
        </p:spPr>
      </p:pic>
    </p:spTree>
    <p:extLst>
      <p:ext uri="{BB962C8B-B14F-4D97-AF65-F5344CB8AC3E}">
        <p14:creationId xmlns:p14="http://schemas.microsoft.com/office/powerpoint/2010/main" val="188544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A7211-17A3-6C73-560A-47A40C54E42E}"/>
              </a:ext>
            </a:extLst>
          </p:cNvPr>
          <p:cNvSpPr txBox="1"/>
          <p:nvPr/>
        </p:nvSpPr>
        <p:spPr>
          <a:xfrm>
            <a:off x="558715" y="190494"/>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a:t>
            </a:r>
          </a:p>
        </p:txBody>
      </p:sp>
      <p:sp>
        <p:nvSpPr>
          <p:cNvPr id="6" name="TextBox 5">
            <a:extLst>
              <a:ext uri="{FF2B5EF4-FFF2-40B4-BE49-F238E27FC236}">
                <a16:creationId xmlns:a16="http://schemas.microsoft.com/office/drawing/2014/main" id="{47B0F6A3-399E-45DB-2C2C-6AD305211E0F}"/>
              </a:ext>
            </a:extLst>
          </p:cNvPr>
          <p:cNvSpPr txBox="1"/>
          <p:nvPr/>
        </p:nvSpPr>
        <p:spPr>
          <a:xfrm>
            <a:off x="6009904" y="203200"/>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t>
            </a:r>
          </a:p>
        </p:txBody>
      </p:sp>
      <p:pic>
        <p:nvPicPr>
          <p:cNvPr id="3" name="Picture 2">
            <a:extLst>
              <a:ext uri="{FF2B5EF4-FFF2-40B4-BE49-F238E27FC236}">
                <a16:creationId xmlns:a16="http://schemas.microsoft.com/office/drawing/2014/main" id="{3EF3AF76-A760-8E6B-5130-8000F2D79A4D}"/>
              </a:ext>
            </a:extLst>
          </p:cNvPr>
          <p:cNvPicPr>
            <a:picLocks noChangeAspect="1"/>
          </p:cNvPicPr>
          <p:nvPr/>
        </p:nvPicPr>
        <p:blipFill>
          <a:blip r:embed="rId2"/>
          <a:stretch>
            <a:fillRect/>
          </a:stretch>
        </p:blipFill>
        <p:spPr>
          <a:xfrm>
            <a:off x="8197664" y="3912800"/>
            <a:ext cx="3999038" cy="2834640"/>
          </a:xfrm>
          <a:prstGeom prst="rect">
            <a:avLst/>
          </a:prstGeom>
        </p:spPr>
      </p:pic>
      <p:pic>
        <p:nvPicPr>
          <p:cNvPr id="8" name="Picture 7">
            <a:extLst>
              <a:ext uri="{FF2B5EF4-FFF2-40B4-BE49-F238E27FC236}">
                <a16:creationId xmlns:a16="http://schemas.microsoft.com/office/drawing/2014/main" id="{AC5571EF-6901-EC29-7561-15E1BB7D9343}"/>
              </a:ext>
            </a:extLst>
          </p:cNvPr>
          <p:cNvPicPr>
            <a:picLocks noChangeAspect="1"/>
          </p:cNvPicPr>
          <p:nvPr/>
        </p:nvPicPr>
        <p:blipFill>
          <a:blip r:embed="rId3"/>
          <a:stretch>
            <a:fillRect/>
          </a:stretch>
        </p:blipFill>
        <p:spPr>
          <a:xfrm>
            <a:off x="4166528" y="3912800"/>
            <a:ext cx="3999038" cy="2834640"/>
          </a:xfrm>
          <a:prstGeom prst="rect">
            <a:avLst/>
          </a:prstGeom>
        </p:spPr>
      </p:pic>
      <p:pic>
        <p:nvPicPr>
          <p:cNvPr id="10" name="Picture 9">
            <a:extLst>
              <a:ext uri="{FF2B5EF4-FFF2-40B4-BE49-F238E27FC236}">
                <a16:creationId xmlns:a16="http://schemas.microsoft.com/office/drawing/2014/main" id="{45A74124-C067-2A0D-1928-CF1619037391}"/>
              </a:ext>
            </a:extLst>
          </p:cNvPr>
          <p:cNvPicPr>
            <a:picLocks noChangeAspect="1"/>
          </p:cNvPicPr>
          <p:nvPr/>
        </p:nvPicPr>
        <p:blipFill>
          <a:blip r:embed="rId4"/>
          <a:stretch>
            <a:fillRect/>
          </a:stretch>
        </p:blipFill>
        <p:spPr>
          <a:xfrm>
            <a:off x="169706" y="3897630"/>
            <a:ext cx="3999038" cy="2834640"/>
          </a:xfrm>
          <a:prstGeom prst="rect">
            <a:avLst/>
          </a:prstGeom>
        </p:spPr>
      </p:pic>
      <p:sp>
        <p:nvSpPr>
          <p:cNvPr id="17" name="TextBox 16">
            <a:extLst>
              <a:ext uri="{FF2B5EF4-FFF2-40B4-BE49-F238E27FC236}">
                <a16:creationId xmlns:a16="http://schemas.microsoft.com/office/drawing/2014/main" id="{A0099CFC-CF88-A674-1C90-BC7FADAA6F3B}"/>
              </a:ext>
            </a:extLst>
          </p:cNvPr>
          <p:cNvSpPr txBox="1"/>
          <p:nvPr/>
        </p:nvSpPr>
        <p:spPr>
          <a:xfrm>
            <a:off x="17991" y="3650453"/>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t>
            </a:r>
          </a:p>
        </p:txBody>
      </p:sp>
      <p:sp>
        <p:nvSpPr>
          <p:cNvPr id="18" name="TextBox 17">
            <a:extLst>
              <a:ext uri="{FF2B5EF4-FFF2-40B4-BE49-F238E27FC236}">
                <a16:creationId xmlns:a16="http://schemas.microsoft.com/office/drawing/2014/main" id="{F271206D-4D09-C05C-8182-A9DD904056A5}"/>
              </a:ext>
            </a:extLst>
          </p:cNvPr>
          <p:cNvSpPr txBox="1"/>
          <p:nvPr/>
        </p:nvSpPr>
        <p:spPr>
          <a:xfrm>
            <a:off x="3994336" y="3650453"/>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
            </a:r>
          </a:p>
        </p:txBody>
      </p:sp>
      <p:sp>
        <p:nvSpPr>
          <p:cNvPr id="19" name="TextBox 18">
            <a:extLst>
              <a:ext uri="{FF2B5EF4-FFF2-40B4-BE49-F238E27FC236}">
                <a16:creationId xmlns:a16="http://schemas.microsoft.com/office/drawing/2014/main" id="{6CEEBA80-9A17-239B-EE29-49B5A41934F6}"/>
              </a:ext>
            </a:extLst>
          </p:cNvPr>
          <p:cNvSpPr txBox="1"/>
          <p:nvPr/>
        </p:nvSpPr>
        <p:spPr>
          <a:xfrm>
            <a:off x="8025472" y="3650453"/>
            <a:ext cx="3443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a:t>
            </a:r>
          </a:p>
        </p:txBody>
      </p:sp>
      <p:pic>
        <p:nvPicPr>
          <p:cNvPr id="11" name="Picture 10">
            <a:extLst>
              <a:ext uri="{FF2B5EF4-FFF2-40B4-BE49-F238E27FC236}">
                <a16:creationId xmlns:a16="http://schemas.microsoft.com/office/drawing/2014/main" id="{5649D166-1020-F3FD-0611-F268B78E181F}"/>
              </a:ext>
            </a:extLst>
          </p:cNvPr>
          <p:cNvPicPr>
            <a:picLocks noChangeAspect="1"/>
          </p:cNvPicPr>
          <p:nvPr/>
        </p:nvPicPr>
        <p:blipFill>
          <a:blip r:embed="rId5"/>
          <a:stretch>
            <a:fillRect/>
          </a:stretch>
        </p:blipFill>
        <p:spPr>
          <a:xfrm>
            <a:off x="6354289" y="110559"/>
            <a:ext cx="5138275" cy="3635283"/>
          </a:xfrm>
          <a:prstGeom prst="rect">
            <a:avLst/>
          </a:prstGeom>
        </p:spPr>
      </p:pic>
      <p:pic>
        <p:nvPicPr>
          <p:cNvPr id="4" name="Picture 3">
            <a:extLst>
              <a:ext uri="{FF2B5EF4-FFF2-40B4-BE49-F238E27FC236}">
                <a16:creationId xmlns:a16="http://schemas.microsoft.com/office/drawing/2014/main" id="{A0D4AFE4-F28C-9E3A-660E-10213F5CF5BE}"/>
              </a:ext>
            </a:extLst>
          </p:cNvPr>
          <p:cNvPicPr>
            <a:picLocks noChangeAspect="1"/>
          </p:cNvPicPr>
          <p:nvPr/>
        </p:nvPicPr>
        <p:blipFill>
          <a:blip r:embed="rId6"/>
          <a:stretch>
            <a:fillRect/>
          </a:stretch>
        </p:blipFill>
        <p:spPr>
          <a:xfrm>
            <a:off x="871629" y="110558"/>
            <a:ext cx="5138275" cy="3635283"/>
          </a:xfrm>
          <a:prstGeom prst="rect">
            <a:avLst/>
          </a:prstGeom>
        </p:spPr>
      </p:pic>
    </p:spTree>
    <p:extLst>
      <p:ext uri="{BB962C8B-B14F-4D97-AF65-F5344CB8AC3E}">
        <p14:creationId xmlns:p14="http://schemas.microsoft.com/office/powerpoint/2010/main" val="193756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1557-CD69-5638-5B9A-1DA069E845CC}"/>
              </a:ext>
            </a:extLst>
          </p:cNvPr>
          <p:cNvSpPr txBox="1"/>
          <p:nvPr/>
        </p:nvSpPr>
        <p:spPr>
          <a:xfrm>
            <a:off x="37381" y="3816585"/>
            <a:ext cx="12117238"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Figure 6: Identification of novel skin species. A) Assessing biological activity of </a:t>
            </a:r>
            <a:r>
              <a:rPr lang="en-US" dirty="0" err="1">
                <a:latin typeface="Arial" panose="020B0604020202020204" pitchFamily="34" charset="0"/>
                <a:cs typeface="Arial" panose="020B0604020202020204" pitchFamily="34" charset="0"/>
              </a:rPr>
              <a:t>Aestuariimicrobium</a:t>
            </a:r>
            <a:r>
              <a:rPr lang="en-US" dirty="0">
                <a:latin typeface="Arial" panose="020B0604020202020204" pitchFamily="34" charset="0"/>
                <a:cs typeface="Arial" panose="020B0604020202020204" pitchFamily="34" charset="0"/>
              </a:rPr>
              <a:t> LK1188 (first), </a:t>
            </a:r>
            <a:r>
              <a:rPr lang="en-US" dirty="0" err="1">
                <a:latin typeface="Arial" panose="020B0604020202020204" pitchFamily="34" charset="0"/>
                <a:cs typeface="Arial" panose="020B0604020202020204" pitchFamily="34" charset="0"/>
              </a:rPr>
              <a:t>Brevibacterium</a:t>
            </a:r>
            <a:r>
              <a:rPr lang="en-US" dirty="0">
                <a:latin typeface="Arial" panose="020B0604020202020204" pitchFamily="34" charset="0"/>
                <a:cs typeface="Arial" panose="020B0604020202020204" pitchFamily="34" charset="0"/>
              </a:rPr>
              <a:t> LK1337 (second), Corynebacterium LK952 (third), and </a:t>
            </a:r>
            <a:r>
              <a:rPr lang="en-US" dirty="0" err="1">
                <a:latin typeface="Arial" panose="020B0604020202020204" pitchFamily="34" charset="0"/>
                <a:cs typeface="Arial" panose="020B0604020202020204" pitchFamily="34" charset="0"/>
              </a:rPr>
              <a:t>Kocuria</a:t>
            </a:r>
            <a:r>
              <a:rPr lang="en-US" dirty="0">
                <a:latin typeface="Arial" panose="020B0604020202020204" pitchFamily="34" charset="0"/>
                <a:cs typeface="Arial" panose="020B0604020202020204" pitchFamily="34" charset="0"/>
              </a:rPr>
              <a:t> LK960 (fourth) using co-culture screening. Solid line indicates inhibition scores of skin isolates against Gram-positive pathogens (red), Gram-negative pathogens (blue) and fungal pathogens (green). Dotted line indicates the average inhibition score of all skin isolates tested in each corresponding genera against in each pathogen type. B) Searching NCBI SRA metagenomes with query genomes of skin isolates. Colors indicate metagenome sample types. Investigating novelty of BGC-</a:t>
            </a:r>
            <a:r>
              <a:rPr lang="en-US" dirty="0" err="1">
                <a:latin typeface="Arial" panose="020B0604020202020204" pitchFamily="34" charset="0"/>
                <a:cs typeface="Arial" panose="020B0604020202020204" pitchFamily="34" charset="0"/>
              </a:rPr>
              <a:t>ome</a:t>
            </a:r>
            <a:r>
              <a:rPr lang="en-US" dirty="0">
                <a:latin typeface="Arial" panose="020B0604020202020204" pitchFamily="34" charset="0"/>
                <a:cs typeface="Arial" panose="020B0604020202020204" pitchFamily="34" charset="0"/>
              </a:rPr>
              <a:t> of C) Corynebacterium LK952, D) </a:t>
            </a:r>
            <a:r>
              <a:rPr lang="en-US" dirty="0" err="1">
                <a:latin typeface="Arial" panose="020B0604020202020204" pitchFamily="34" charset="0"/>
                <a:cs typeface="Arial" panose="020B0604020202020204" pitchFamily="34" charset="0"/>
              </a:rPr>
              <a:t>Kocuria</a:t>
            </a:r>
            <a:r>
              <a:rPr lang="en-US" dirty="0">
                <a:latin typeface="Arial" panose="020B0604020202020204" pitchFamily="34" charset="0"/>
                <a:cs typeface="Arial" panose="020B0604020202020204" pitchFamily="34" charset="0"/>
              </a:rPr>
              <a:t> LK960, and D) </a:t>
            </a:r>
            <a:r>
              <a:rPr lang="en-US" dirty="0" err="1">
                <a:latin typeface="Arial" panose="020B0604020202020204" pitchFamily="34" charset="0"/>
                <a:cs typeface="Arial" panose="020B0604020202020204" pitchFamily="34" charset="0"/>
              </a:rPr>
              <a:t>Brevibacterium</a:t>
            </a:r>
            <a:r>
              <a:rPr lang="en-US" dirty="0">
                <a:latin typeface="Arial" panose="020B0604020202020204" pitchFamily="34" charset="0"/>
                <a:cs typeface="Arial" panose="020B0604020202020204" pitchFamily="34" charset="0"/>
              </a:rPr>
              <a:t> LK1337 to representative genomes from each genera. Colors indicate BGC type predicted in each species. X-axis indicates the average amino acid identity of a single BGC identified compared to the target genome. Y-axis indicates proportion of genes in identified BGC co-located in the target genome. </a:t>
            </a:r>
          </a:p>
        </p:txBody>
      </p:sp>
    </p:spTree>
    <p:extLst>
      <p:ext uri="{BB962C8B-B14F-4D97-AF65-F5344CB8AC3E}">
        <p14:creationId xmlns:p14="http://schemas.microsoft.com/office/powerpoint/2010/main" val="88338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224</Words>
  <Application>Microsoft Macintosh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UYEN THY NGUYEN</dc:creator>
  <cp:lastModifiedBy>UYEN THY NGUYEN</cp:lastModifiedBy>
  <cp:revision>11</cp:revision>
  <dcterms:created xsi:type="dcterms:W3CDTF">2023-10-20T15:44:54Z</dcterms:created>
  <dcterms:modified xsi:type="dcterms:W3CDTF">2023-12-18T21:07:31Z</dcterms:modified>
</cp:coreProperties>
</file>