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95" r:id="rId2"/>
    <p:sldId id="346" r:id="rId3"/>
    <p:sldId id="347" r:id="rId4"/>
    <p:sldId id="348" r:id="rId5"/>
    <p:sldId id="349" r:id="rId6"/>
    <p:sldId id="350" r:id="rId7"/>
    <p:sldId id="370" r:id="rId8"/>
    <p:sldId id="371" r:id="rId9"/>
    <p:sldId id="372" r:id="rId10"/>
    <p:sldId id="353" r:id="rId11"/>
    <p:sldId id="361" r:id="rId12"/>
    <p:sldId id="362" r:id="rId13"/>
    <p:sldId id="364" r:id="rId14"/>
    <p:sldId id="365" r:id="rId15"/>
    <p:sldId id="366" r:id="rId16"/>
    <p:sldId id="367" r:id="rId17"/>
    <p:sldId id="368" r:id="rId18"/>
    <p:sldId id="369" r:id="rId19"/>
    <p:sldId id="354" r:id="rId20"/>
    <p:sldId id="355" r:id="rId21"/>
    <p:sldId id="357" r:id="rId22"/>
    <p:sldId id="358" r:id="rId23"/>
    <p:sldId id="359" r:id="rId24"/>
    <p:sldId id="345" r:id="rId2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20" autoAdjust="0"/>
  </p:normalViewPr>
  <p:slideViewPr>
    <p:cSldViewPr>
      <p:cViewPr varScale="1">
        <p:scale>
          <a:sx n="80" d="100"/>
          <a:sy n="80" d="100"/>
        </p:scale>
        <p:origin x="1522"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19F1233-0ABC-4AAE-AB53-D76AF6A9EC98}" type="datetimeFigureOut">
              <a:rPr lang="en-US" smtClean="0"/>
              <a:pPr/>
              <a:t>6/23/2021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CDFAE99-2354-43A9-B741-C174AEC3E5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6082E50-F27D-40A5-B167-970726F1DCA3}" type="datetime1">
              <a:rPr lang="en-US" smtClean="0"/>
              <a:pPr/>
              <a:t>6/23/2021</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A1EED9D-35CB-42F6-AE57-1E02F360C1AB}" type="datetime1">
              <a:rPr lang="en-US" smtClean="0"/>
              <a:pPr/>
              <a:t>6/23/2021</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7EB6137-AA5B-4005-B2F5-7224BDBA77E9}" type="datetime1">
              <a:rPr lang="en-US" smtClean="0"/>
              <a:pPr/>
              <a:t>6/23/2021</a:t>
            </a:fld>
            <a:endParaRPr lang="en-US"/>
          </a:p>
        </p:txBody>
      </p:sp>
      <p:sp>
        <p:nvSpPr>
          <p:cNvPr id="7" name="Holder 7"/>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C207CC8-22CE-4231-8306-68CE7834191C}" type="datetime1">
              <a:rPr lang="en-US" smtClean="0"/>
              <a:pPr/>
              <a:t>6/23/2021</a:t>
            </a:fld>
            <a:endParaRPr lang="en-US"/>
          </a:p>
        </p:txBody>
      </p:sp>
      <p:sp>
        <p:nvSpPr>
          <p:cNvPr id="5" name="Holder 5"/>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604C5F0-CD59-4ED1-BB37-AB2950136562}" type="datetime1">
              <a:rPr lang="en-US" smtClean="0"/>
              <a:pPr/>
              <a:t>6/23/2021</a:t>
            </a:fld>
            <a:endParaRPr lang="en-US"/>
          </a:p>
        </p:txBody>
      </p:sp>
      <p:sp>
        <p:nvSpPr>
          <p:cNvPr id="4" name="Holder 4"/>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6050" y="6390640"/>
            <a:ext cx="8832850" cy="309880"/>
          </a:xfrm>
          <a:custGeom>
            <a:avLst/>
            <a:gdLst/>
            <a:ahLst/>
            <a:cxnLst/>
            <a:rect l="l" t="t" r="r" b="b"/>
            <a:pathLst>
              <a:path w="8832850" h="309879">
                <a:moveTo>
                  <a:pt x="8832850" y="0"/>
                </a:moveTo>
                <a:lnTo>
                  <a:pt x="0" y="0"/>
                </a:lnTo>
                <a:lnTo>
                  <a:pt x="0" y="309880"/>
                </a:lnTo>
                <a:lnTo>
                  <a:pt x="8832850" y="309880"/>
                </a:lnTo>
                <a:close/>
              </a:path>
            </a:pathLst>
          </a:custGeom>
          <a:solidFill>
            <a:srgbClr val="8BACAD"/>
          </a:solidFill>
        </p:spPr>
        <p:txBody>
          <a:bodyPr wrap="square" lIns="0" tIns="0" rIns="0" bIns="0" rtlCol="0"/>
          <a:lstStyle/>
          <a:p>
            <a:endParaRPr/>
          </a:p>
        </p:txBody>
      </p:sp>
      <p:sp>
        <p:nvSpPr>
          <p:cNvPr id="17" name="bg object 17"/>
          <p:cNvSpPr/>
          <p:nvPr/>
        </p:nvSpPr>
        <p:spPr>
          <a:xfrm>
            <a:off x="152400" y="158750"/>
            <a:ext cx="8832850" cy="6546850"/>
          </a:xfrm>
          <a:custGeom>
            <a:avLst/>
            <a:gdLst/>
            <a:ahLst/>
            <a:cxnLst/>
            <a:rect l="l" t="t" r="r" b="b"/>
            <a:pathLst>
              <a:path w="8832850" h="6546850">
                <a:moveTo>
                  <a:pt x="4415790" y="6546850"/>
                </a:moveTo>
                <a:lnTo>
                  <a:pt x="0" y="6546850"/>
                </a:lnTo>
                <a:lnTo>
                  <a:pt x="0" y="0"/>
                </a:lnTo>
                <a:lnTo>
                  <a:pt x="8832850" y="0"/>
                </a:lnTo>
                <a:lnTo>
                  <a:pt x="8832850" y="6546850"/>
                </a:lnTo>
                <a:lnTo>
                  <a:pt x="4415790" y="6546850"/>
                </a:lnTo>
                <a:close/>
              </a:path>
            </a:pathLst>
          </a:custGeom>
          <a:ln w="9344">
            <a:solidFill>
              <a:srgbClr val="7A9798"/>
            </a:solidFill>
          </a:ln>
        </p:spPr>
        <p:txBody>
          <a:bodyPr wrap="square" lIns="0" tIns="0" rIns="0" bIns="0" rtlCol="0"/>
          <a:lstStyle/>
          <a:p>
            <a:endParaRPr/>
          </a:p>
        </p:txBody>
      </p:sp>
      <p:sp>
        <p:nvSpPr>
          <p:cNvPr id="2" name="Holder 2"/>
          <p:cNvSpPr>
            <a:spLocks noGrp="1"/>
          </p:cNvSpPr>
          <p:nvPr>
            <p:ph type="title"/>
          </p:nvPr>
        </p:nvSpPr>
        <p:spPr>
          <a:xfrm>
            <a:off x="670559" y="346709"/>
            <a:ext cx="7802880" cy="391159"/>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a:xfrm>
            <a:off x="762000" y="1828800"/>
            <a:ext cx="7471409" cy="38100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82270" y="6458416"/>
            <a:ext cx="3950970" cy="196215"/>
          </a:xfrm>
          <a:prstGeom prst="rect">
            <a:avLst/>
          </a:prstGeom>
        </p:spPr>
        <p:txBody>
          <a:bodyPr wrap="square" lIns="0" tIns="0" rIns="0" bIns="0">
            <a:spAutoFit/>
          </a:bodyPr>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59E0CED8-6FDB-49B7-B0A8-9CB92157D08E}" type="datetime1">
              <a:rPr lang="en-US" smtClean="0"/>
              <a:pPr/>
              <a:t>6/23/2021</a:t>
            </a:fld>
            <a:endParaRPr lang="en-US"/>
          </a:p>
        </p:txBody>
      </p:sp>
      <p:sp>
        <p:nvSpPr>
          <p:cNvPr id="6" name="Holder 6"/>
          <p:cNvSpPr>
            <a:spLocks noGrp="1"/>
          </p:cNvSpPr>
          <p:nvPr>
            <p:ph type="sldNum" sz="quarter" idx="7"/>
          </p:nvPr>
        </p:nvSpPr>
        <p:spPr>
          <a:xfrm>
            <a:off x="8459469" y="6430208"/>
            <a:ext cx="302259" cy="252729"/>
          </a:xfrm>
          <a:prstGeom prst="rect">
            <a:avLst/>
          </a:prstGeom>
        </p:spPr>
        <p:txBody>
          <a:bodyPr wrap="square" lIns="0" tIns="0" rIns="0" bIns="0">
            <a:spAutoFit/>
          </a:bodyPr>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66700"/>
            <a:ext cx="8305800" cy="1982594"/>
          </a:xfrm>
          <a:prstGeom prst="rect">
            <a:avLst/>
          </a:prstGeom>
        </p:spPr>
        <p:txBody>
          <a:bodyPr vert="horz" wrap="square" lIns="0" tIns="12700" rIns="0" bIns="0" rtlCol="0">
            <a:spAutoFit/>
          </a:bodyPr>
          <a:lstStyle/>
          <a:p>
            <a:pPr marL="12700" algn="ctr">
              <a:lnSpc>
                <a:spcPct val="100000"/>
              </a:lnSpc>
              <a:spcBef>
                <a:spcPts val="100"/>
              </a:spcBef>
            </a:pPr>
            <a:r>
              <a:rPr lang="en-US" sz="3200" b="1" dirty="0">
                <a:solidFill>
                  <a:srgbClr val="000000"/>
                </a:solidFill>
                <a:latin typeface="Times New Roman" pitchFamily="18" charset="0"/>
                <a:cs typeface="Times New Roman" pitchFamily="18" charset="0"/>
              </a:rPr>
              <a:t>Project Seminar</a:t>
            </a:r>
            <a:br>
              <a:rPr lang="en-US" sz="3200" b="1" dirty="0">
                <a:solidFill>
                  <a:srgbClr val="000000"/>
                </a:solidFill>
                <a:latin typeface="Times New Roman" pitchFamily="18" charset="0"/>
                <a:cs typeface="Times New Roman" pitchFamily="18" charset="0"/>
              </a:rPr>
            </a:br>
            <a:r>
              <a:rPr lang="en-US" sz="3200" b="1" dirty="0">
                <a:solidFill>
                  <a:srgbClr val="000000"/>
                </a:solidFill>
                <a:latin typeface="Times New Roman" pitchFamily="18" charset="0"/>
                <a:cs typeface="Times New Roman" pitchFamily="18" charset="0"/>
              </a:rPr>
              <a:t>on</a:t>
            </a:r>
            <a:br>
              <a:rPr lang="en-US" sz="3200" b="1" dirty="0">
                <a:solidFill>
                  <a:srgbClr val="000000"/>
                </a:solidFill>
                <a:latin typeface="Times New Roman" pitchFamily="18" charset="0"/>
                <a:cs typeface="Times New Roman" pitchFamily="18" charset="0"/>
              </a:rPr>
            </a:br>
            <a:r>
              <a:rPr lang="en-US" sz="3200" b="1" dirty="0">
                <a:solidFill>
                  <a:srgbClr val="000000"/>
                </a:solidFill>
                <a:latin typeface="Calibri"/>
              </a:rPr>
              <a:t>  </a:t>
            </a:r>
            <a:r>
              <a:rPr lang="en-US" sz="3200" b="1" dirty="0">
                <a:solidFill>
                  <a:srgbClr val="0000FF"/>
                </a:solidFill>
                <a:latin typeface="Calibri"/>
              </a:rPr>
              <a:t>Web Based Monitoring And Maintaining An Organization </a:t>
            </a:r>
            <a:endParaRPr sz="3200" dirty="0">
              <a:solidFill>
                <a:srgbClr val="0000FF"/>
              </a:solidFill>
              <a:latin typeface="Times New Roman" pitchFamily="18" charset="0"/>
              <a:cs typeface="Times New Roman" pitchFamily="18" charset="0"/>
            </a:endParaRPr>
          </a:p>
        </p:txBody>
      </p:sp>
      <p:sp>
        <p:nvSpPr>
          <p:cNvPr id="9" name="CustomShape 2"/>
          <p:cNvSpPr/>
          <p:nvPr/>
        </p:nvSpPr>
        <p:spPr>
          <a:xfrm>
            <a:off x="304800" y="3352800"/>
            <a:ext cx="3378240" cy="1222560"/>
          </a:xfrm>
          <a:prstGeom prst="rect">
            <a:avLst/>
          </a:prstGeom>
          <a:noFill/>
          <a:ln>
            <a:noFill/>
          </a:ln>
        </p:spPr>
        <p:txBody>
          <a:bodyPr lIns="90000" tIns="45000" rIns="90000" bIns="45000"/>
          <a:lstStyle/>
          <a:p>
            <a:pPr>
              <a:lnSpc>
                <a:spcPct val="100000"/>
              </a:lnSpc>
            </a:pPr>
            <a:r>
              <a:rPr lang="en-IN" dirty="0">
                <a:solidFill>
                  <a:srgbClr val="000000"/>
                </a:solidFill>
                <a:latin typeface="Arial"/>
              </a:rPr>
              <a:t>        </a:t>
            </a:r>
            <a:r>
              <a:rPr lang="en-IN" sz="2000" dirty="0">
                <a:solidFill>
                  <a:srgbClr val="000000"/>
                </a:solidFill>
                <a:latin typeface="Arial"/>
              </a:rPr>
              <a:t>  </a:t>
            </a:r>
            <a:r>
              <a:rPr lang="en-IN" sz="2000" b="1" dirty="0">
                <a:solidFill>
                  <a:srgbClr val="000000"/>
                </a:solidFill>
                <a:latin typeface="Arial"/>
              </a:rPr>
              <a:t> Presented By</a:t>
            </a:r>
            <a:endParaRPr dirty="0"/>
          </a:p>
          <a:p>
            <a:pPr>
              <a:lnSpc>
                <a:spcPct val="100000"/>
              </a:lnSpc>
            </a:pPr>
            <a:endParaRPr dirty="0"/>
          </a:p>
          <a:p>
            <a:pPr>
              <a:lnSpc>
                <a:spcPct val="100000"/>
              </a:lnSpc>
            </a:pPr>
            <a:r>
              <a:rPr lang="en-IN" sz="2000" b="1" dirty="0">
                <a:solidFill>
                  <a:srgbClr val="000000"/>
                </a:solidFill>
                <a:latin typeface="Arial"/>
              </a:rPr>
              <a:t>           </a:t>
            </a:r>
            <a:r>
              <a:rPr lang="en-IN" sz="2000" b="1" dirty="0">
                <a:solidFill>
                  <a:srgbClr val="0000FF"/>
                </a:solidFill>
                <a:latin typeface="Arial"/>
              </a:rPr>
              <a:t>Kalash </a:t>
            </a:r>
            <a:r>
              <a:rPr lang="en-IN" sz="2000" b="1" dirty="0" err="1">
                <a:solidFill>
                  <a:srgbClr val="0000FF"/>
                </a:solidFill>
                <a:latin typeface="Arial"/>
              </a:rPr>
              <a:t>Ahir</a:t>
            </a:r>
            <a:endParaRPr dirty="0">
              <a:solidFill>
                <a:srgbClr val="0000FF"/>
              </a:solidFill>
            </a:endParaRPr>
          </a:p>
        </p:txBody>
      </p:sp>
      <p:sp>
        <p:nvSpPr>
          <p:cNvPr id="12" name="CustomShape 3"/>
          <p:cNvSpPr/>
          <p:nvPr/>
        </p:nvSpPr>
        <p:spPr>
          <a:xfrm>
            <a:off x="4800600" y="3352800"/>
            <a:ext cx="3886200" cy="1222560"/>
          </a:xfrm>
          <a:prstGeom prst="rect">
            <a:avLst/>
          </a:prstGeom>
          <a:noFill/>
          <a:ln>
            <a:noFill/>
          </a:ln>
        </p:spPr>
        <p:txBody>
          <a:bodyPr wrap="none" lIns="90000" tIns="45000" rIns="90000" bIns="45000"/>
          <a:lstStyle/>
          <a:p>
            <a:pPr>
              <a:lnSpc>
                <a:spcPct val="100000"/>
              </a:lnSpc>
            </a:pPr>
            <a:r>
              <a:rPr lang="en-IN" sz="2000" b="1" dirty="0">
                <a:solidFill>
                  <a:srgbClr val="0000FF"/>
                </a:solidFill>
                <a:latin typeface="Arial"/>
              </a:rPr>
              <a:t>                     </a:t>
            </a:r>
            <a:r>
              <a:rPr lang="en-IN" sz="2000" b="1" dirty="0">
                <a:solidFill>
                  <a:srgbClr val="000000"/>
                </a:solidFill>
                <a:latin typeface="Arial"/>
              </a:rPr>
              <a:t>Guided By</a:t>
            </a:r>
            <a:endParaRPr dirty="0"/>
          </a:p>
          <a:p>
            <a:pPr>
              <a:lnSpc>
                <a:spcPct val="100000"/>
              </a:lnSpc>
            </a:pPr>
            <a:endParaRPr dirty="0"/>
          </a:p>
          <a:p>
            <a:pPr>
              <a:lnSpc>
                <a:spcPct val="100000"/>
              </a:lnSpc>
            </a:pPr>
            <a:r>
              <a:rPr lang="en-US" b="1" dirty="0">
                <a:solidFill>
                  <a:srgbClr val="0000FF"/>
                </a:solidFill>
                <a:latin typeface="Arial" panose="020B0604020202020204" pitchFamily="34" charset="0"/>
                <a:cs typeface="Arial" panose="020B0604020202020204" pitchFamily="34" charset="0"/>
              </a:rPr>
              <a:t>              Mr. </a:t>
            </a:r>
            <a:r>
              <a:rPr lang="en-US" b="1" dirty="0" err="1">
                <a:solidFill>
                  <a:srgbClr val="0000FF"/>
                </a:solidFill>
                <a:latin typeface="Arial" panose="020B0604020202020204" pitchFamily="34" charset="0"/>
                <a:cs typeface="Arial" panose="020B0604020202020204" pitchFamily="34" charset="0"/>
              </a:rPr>
              <a:t>Ratnesh</a:t>
            </a:r>
            <a:r>
              <a:rPr lang="en-US" b="1" dirty="0">
                <a:solidFill>
                  <a:srgbClr val="0000FF"/>
                </a:solidFill>
                <a:latin typeface="Arial" panose="020B0604020202020204" pitchFamily="34" charset="0"/>
                <a:cs typeface="Arial" panose="020B0604020202020204" pitchFamily="34" charset="0"/>
              </a:rPr>
              <a:t> K. Choudhary</a:t>
            </a:r>
            <a:endParaRPr b="1" dirty="0">
              <a:solidFill>
                <a:srgbClr val="0000FF"/>
              </a:solidFill>
              <a:latin typeface="Arial" panose="020B0604020202020204" pitchFamily="34" charset="0"/>
              <a:cs typeface="Arial" panose="020B0604020202020204" pitchFamily="34" charset="0"/>
            </a:endParaRPr>
          </a:p>
        </p:txBody>
      </p:sp>
      <p:sp>
        <p:nvSpPr>
          <p:cNvPr id="13" name="CustomShape 5"/>
          <p:cNvSpPr/>
          <p:nvPr/>
        </p:nvSpPr>
        <p:spPr>
          <a:xfrm>
            <a:off x="1447800" y="4876800"/>
            <a:ext cx="6629040" cy="397800"/>
          </a:xfrm>
          <a:prstGeom prst="rect">
            <a:avLst/>
          </a:prstGeom>
          <a:noFill/>
          <a:ln>
            <a:noFill/>
          </a:ln>
        </p:spPr>
        <p:txBody>
          <a:bodyPr lIns="90000" tIns="45000" rIns="90000" bIns="45000"/>
          <a:lstStyle/>
          <a:p>
            <a:pPr>
              <a:lnSpc>
                <a:spcPct val="100000"/>
              </a:lnSpc>
            </a:pPr>
            <a:r>
              <a:rPr lang="en-IN" sz="2200" b="1" dirty="0">
                <a:solidFill>
                  <a:srgbClr val="000000"/>
                </a:solidFill>
                <a:latin typeface="Arial"/>
              </a:rPr>
              <a:t>Department of Computer Science &amp; Engineering</a:t>
            </a:r>
            <a:endParaRPr/>
          </a:p>
        </p:txBody>
      </p:sp>
      <p:sp>
        <p:nvSpPr>
          <p:cNvPr id="14" name="CustomShape 4"/>
          <p:cNvSpPr/>
          <p:nvPr/>
        </p:nvSpPr>
        <p:spPr>
          <a:xfrm>
            <a:off x="457200" y="5334000"/>
            <a:ext cx="8229600" cy="914400"/>
          </a:xfrm>
          <a:prstGeom prst="rect">
            <a:avLst/>
          </a:prstGeom>
          <a:noFill/>
          <a:ln>
            <a:noFill/>
          </a:ln>
        </p:spPr>
        <p:txBody>
          <a:bodyPr lIns="90000" tIns="45000" rIns="90000" bIns="45000"/>
          <a:lstStyle/>
          <a:p>
            <a:pPr algn="ctr">
              <a:lnSpc>
                <a:spcPct val="93000"/>
              </a:lnSpc>
            </a:pPr>
            <a:r>
              <a:rPr lang="en-IN" sz="2200" b="1" dirty="0">
                <a:solidFill>
                  <a:srgbClr val="000000"/>
                </a:solidFill>
                <a:latin typeface="Perpetua"/>
                <a:ea typeface="DejaVu Sans"/>
              </a:rPr>
              <a:t>      </a:t>
            </a:r>
            <a:r>
              <a:rPr lang="en-IN" sz="2000" b="1" dirty="0">
                <a:solidFill>
                  <a:srgbClr val="000000"/>
                </a:solidFill>
                <a:latin typeface="Times New Roman" pitchFamily="18" charset="0"/>
                <a:ea typeface="DejaVu Sans"/>
                <a:cs typeface="Times New Roman" pitchFamily="18" charset="0"/>
              </a:rPr>
              <a:t>S. B. JAIN INSTITUTE OF TECHNOLOGY MANAGEMENT AND RESEARCH,NAGPUR</a:t>
            </a:r>
          </a:p>
          <a:p>
            <a:pPr algn="ctr">
              <a:lnSpc>
                <a:spcPct val="93000"/>
              </a:lnSpc>
            </a:pPr>
            <a:r>
              <a:rPr lang="en-IN" sz="2000" b="1" dirty="0">
                <a:solidFill>
                  <a:srgbClr val="000000"/>
                </a:solidFill>
                <a:latin typeface="Times New Roman" pitchFamily="18" charset="0"/>
                <a:cs typeface="Times New Roman" pitchFamily="18" charset="0"/>
              </a:rPr>
              <a:t>An Autonomous Institute, Affiliated to RTMNU, Nagpur</a:t>
            </a:r>
            <a:endParaRPr sz="2000">
              <a:latin typeface="Times New Roman" pitchFamily="18" charset="0"/>
              <a:cs typeface="Times New Roman" pitchFamily="18" charset="0"/>
            </a:endParaRPr>
          </a:p>
        </p:txBody>
      </p:sp>
      <p:pic>
        <p:nvPicPr>
          <p:cNvPr id="1026" name="Picture 2" descr="C:\Users\PROJECT LAB\Desktop\College LOGO.png"/>
          <p:cNvPicPr>
            <a:picLocks noChangeAspect="1" noChangeArrowheads="1"/>
          </p:cNvPicPr>
          <p:nvPr/>
        </p:nvPicPr>
        <p:blipFill>
          <a:blip r:embed="rId2"/>
          <a:srcRect/>
          <a:stretch>
            <a:fillRect/>
          </a:stretch>
        </p:blipFill>
        <p:spPr bwMode="auto">
          <a:xfrm>
            <a:off x="3838575" y="2265578"/>
            <a:ext cx="1466850" cy="1703803"/>
          </a:xfrm>
          <a:prstGeom prst="rect">
            <a:avLst/>
          </a:prstGeom>
          <a:noFill/>
        </p:spPr>
      </p:pic>
      <p:sp>
        <p:nvSpPr>
          <p:cNvPr id="3" name="Rectangle 2">
            <a:extLst>
              <a:ext uri="{FF2B5EF4-FFF2-40B4-BE49-F238E27FC236}">
                <a16:creationId xmlns:a16="http://schemas.microsoft.com/office/drawing/2014/main" id="{8389489A-CAD9-4E96-929E-6E634AFFDA4A}"/>
              </a:ext>
            </a:extLst>
          </p:cNvPr>
          <p:cNvSpPr/>
          <p:nvPr/>
        </p:nvSpPr>
        <p:spPr>
          <a:xfrm>
            <a:off x="304800" y="6390197"/>
            <a:ext cx="6553200" cy="315403"/>
          </a:xfrm>
          <a:prstGeom prst="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nSpc>
                <a:spcPct val="100000"/>
              </a:lnSpc>
            </a:pPr>
            <a:r>
              <a:rPr lang="en-US" dirty="0">
                <a:solidFill>
                  <a:schemeClr val="bg1"/>
                </a:solidFill>
                <a:latin typeface="Cambria"/>
                <a:ea typeface="DejaVu Sans"/>
              </a:rPr>
              <a:t>S. B. Jain Institute of Technology Management and Research</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457200" y="274680"/>
            <a:ext cx="8226277" cy="639720"/>
          </a:xfrm>
          <a:prstGeom prst="rect">
            <a:avLst/>
          </a:prstGeom>
          <a:noFill/>
          <a:ln>
            <a:noFill/>
          </a:ln>
        </p:spPr>
        <p:txBody>
          <a:bodyPr lIns="90000" tIns="45000" rIns="90000" bIns="45000" anchor="ctr"/>
          <a:lstStyle/>
          <a:p>
            <a:pPr algn="ctr">
              <a:lnSpc>
                <a:spcPct val="100000"/>
              </a:lnSpc>
            </a:pPr>
            <a:r>
              <a:rPr lang="en-IN" sz="3200" b="1" i="1" u="sng" dirty="0">
                <a:solidFill>
                  <a:srgbClr val="000000"/>
                </a:solidFill>
                <a:latin typeface="Times New Roman" pitchFamily="18" charset="0"/>
                <a:ea typeface="DejaVu Sans"/>
                <a:cs typeface="Times New Roman" pitchFamily="18" charset="0"/>
              </a:rPr>
              <a:t>Screen Shots</a:t>
            </a:r>
            <a:endParaRPr sz="3200" b="1" i="1" u="sng" dirty="0">
              <a:latin typeface="Times New Roman" pitchFamily="18" charset="0"/>
              <a:cs typeface="Times New Roman" pitchFamily="18" charset="0"/>
            </a:endParaRPr>
          </a:p>
        </p:txBody>
      </p:sp>
      <p:sp>
        <p:nvSpPr>
          <p:cNvPr id="149" name="CustomShape 2"/>
          <p:cNvSpPr/>
          <p:nvPr/>
        </p:nvSpPr>
        <p:spPr>
          <a:xfrm>
            <a:off x="457200" y="1600200"/>
            <a:ext cx="8226277" cy="4521600"/>
          </a:xfrm>
          <a:prstGeom prst="rect">
            <a:avLst/>
          </a:prstGeom>
          <a:noFill/>
          <a:ln>
            <a:noFill/>
          </a:ln>
        </p:spPr>
        <p:txBody>
          <a:bodyPr lIns="90000" tIns="45000" rIns="90000" bIns="45000"/>
          <a:lstStyle/>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150" name="CustomShape 3"/>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dirty="0">
                <a:solidFill>
                  <a:schemeClr val="bg1"/>
                </a:solidFill>
                <a:latin typeface="Cambria"/>
                <a:ea typeface="DejaVu Sans"/>
              </a:rPr>
              <a:t>S. B. Jain Institute of Technology Management and research</a:t>
            </a:r>
            <a:endParaRPr dirty="0">
              <a:solidFill>
                <a:schemeClr val="bg1"/>
              </a:solidFill>
            </a:endParaRPr>
          </a:p>
        </p:txBody>
      </p:sp>
      <p:sp>
        <p:nvSpPr>
          <p:cNvPr id="151" name="CustomShape 4"/>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B9AB3EB1-703F-4D33-A282-BD61275BE69C}" type="slidenum">
              <a:rPr lang="en-IN">
                <a:solidFill>
                  <a:srgbClr val="8B8B8B"/>
                </a:solidFill>
                <a:latin typeface="Cambria"/>
                <a:ea typeface="DejaVu Sans"/>
              </a:rPr>
              <a:pPr>
                <a:lnSpc>
                  <a:spcPct val="100000"/>
                </a:lnSpc>
              </a:pPr>
              <a:t>10</a:t>
            </a:fld>
            <a:endParaRPr/>
          </a:p>
        </p:txBody>
      </p:sp>
      <p:pic>
        <p:nvPicPr>
          <p:cNvPr id="5" name="Picture 4">
            <a:extLst>
              <a:ext uri="{FF2B5EF4-FFF2-40B4-BE49-F238E27FC236}">
                <a16:creationId xmlns:a16="http://schemas.microsoft.com/office/drawing/2014/main" id="{F87C4B97-E18E-41E2-93B6-E23DFD7E9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071750"/>
            <a:ext cx="8763000" cy="4948049"/>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9D0E-5284-4D1C-8E2F-B29A7C6F98F3}"/>
              </a:ext>
            </a:extLst>
          </p:cNvPr>
          <p:cNvSpPr>
            <a:spLocks noGrp="1"/>
          </p:cNvSpPr>
          <p:nvPr>
            <p:ph type="title"/>
          </p:nvPr>
        </p:nvSpPr>
        <p:spPr>
          <a:xfrm>
            <a:off x="670559" y="346709"/>
            <a:ext cx="7802880" cy="800219"/>
          </a:xfrm>
        </p:spPr>
        <p:txBody>
          <a:bodyPr/>
          <a:lstStyle/>
          <a:p>
            <a:pPr algn="ctr"/>
            <a:r>
              <a:rPr lang="en-IN" sz="2800" b="1" i="1" u="sng" dirty="0">
                <a:solidFill>
                  <a:srgbClr val="000000"/>
                </a:solidFill>
                <a:latin typeface="Times New Roman" pitchFamily="18" charset="0"/>
                <a:ea typeface="DejaVu Sans"/>
                <a:cs typeface="Times New Roman" pitchFamily="18" charset="0"/>
              </a:rPr>
              <a:t>Screen Shots</a:t>
            </a:r>
            <a:br>
              <a:rPr lang="en-IN" dirty="0">
                <a:latin typeface="Times New Roman" pitchFamily="18" charset="0"/>
                <a:cs typeface="Times New Roman" pitchFamily="18" charset="0"/>
              </a:rPr>
            </a:br>
            <a:endParaRPr lang="en-IN" dirty="0"/>
          </a:p>
        </p:txBody>
      </p:sp>
      <p:sp>
        <p:nvSpPr>
          <p:cNvPr id="4" name="Footer Placeholder 3">
            <a:extLst>
              <a:ext uri="{FF2B5EF4-FFF2-40B4-BE49-F238E27FC236}">
                <a16:creationId xmlns:a16="http://schemas.microsoft.com/office/drawing/2014/main" id="{A7FADD63-34D9-4A14-89BE-478A77B03C19}"/>
              </a:ext>
            </a:extLst>
          </p:cNvPr>
          <p:cNvSpPr>
            <a:spLocks noGrp="1"/>
          </p:cNvSpPr>
          <p:nvPr>
            <p:ph type="ftr" sz="quarter" idx="5"/>
          </p:nvPr>
        </p:nvSpPr>
        <p:spPr>
          <a:xfrm>
            <a:off x="382270" y="6458416"/>
            <a:ext cx="3950970" cy="179536"/>
          </a:xfrm>
        </p:spPr>
        <p:txBody>
          <a:bodyPr/>
          <a:lstStyle/>
          <a:p>
            <a:pPr marL="12700">
              <a:lnSpc>
                <a:spcPts val="1425"/>
              </a:lnSpc>
            </a:pPr>
            <a:r>
              <a:rPr lang="en-US" spc="-5" dirty="0"/>
              <a:t>Dept </a:t>
            </a:r>
            <a:r>
              <a:rPr lang="en-US" dirty="0"/>
              <a:t>of </a:t>
            </a:r>
            <a:r>
              <a:rPr lang="en-US" spc="-5" dirty="0"/>
              <a:t>CSE, SBJITMR,</a:t>
            </a:r>
            <a:r>
              <a:rPr lang="en-US" spc="-10" dirty="0"/>
              <a:t> </a:t>
            </a:r>
            <a:r>
              <a:rPr lang="en-US" dirty="0"/>
              <a:t>Nagpur</a:t>
            </a:r>
          </a:p>
        </p:txBody>
      </p:sp>
      <p:sp>
        <p:nvSpPr>
          <p:cNvPr id="5" name="Slide Number Placeholder 4">
            <a:extLst>
              <a:ext uri="{FF2B5EF4-FFF2-40B4-BE49-F238E27FC236}">
                <a16:creationId xmlns:a16="http://schemas.microsoft.com/office/drawing/2014/main" id="{0A27F6FD-6FD4-4308-ADCF-78DF103F363F}"/>
              </a:ext>
            </a:extLst>
          </p:cNvPr>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11</a:t>
            </a:fld>
            <a:endParaRPr lang="en-IN" dirty="0"/>
          </a:p>
        </p:txBody>
      </p:sp>
      <p:pic>
        <p:nvPicPr>
          <p:cNvPr id="7" name="Picture 6">
            <a:extLst>
              <a:ext uri="{FF2B5EF4-FFF2-40B4-BE49-F238E27FC236}">
                <a16:creationId xmlns:a16="http://schemas.microsoft.com/office/drawing/2014/main" id="{4CB72DD8-8F0E-4EA6-8F0F-1C5E5CE02511}"/>
              </a:ext>
            </a:extLst>
          </p:cNvPr>
          <p:cNvPicPr>
            <a:picLocks noChangeAspect="1"/>
          </p:cNvPicPr>
          <p:nvPr/>
        </p:nvPicPr>
        <p:blipFill rotWithShape="1">
          <a:blip r:embed="rId2">
            <a:extLst>
              <a:ext uri="{28A0092B-C50C-407E-A947-70E740481C1C}">
                <a14:useLocalDpi xmlns:a14="http://schemas.microsoft.com/office/drawing/2010/main" val="0"/>
              </a:ext>
            </a:extLst>
          </a:blip>
          <a:srcRect b="19185"/>
          <a:stretch/>
        </p:blipFill>
        <p:spPr>
          <a:xfrm>
            <a:off x="228599" y="1219200"/>
            <a:ext cx="8686800" cy="4114800"/>
          </a:xfrm>
          <a:prstGeom prst="rect">
            <a:avLst/>
          </a:prstGeom>
        </p:spPr>
      </p:pic>
    </p:spTree>
    <p:extLst>
      <p:ext uri="{BB962C8B-B14F-4D97-AF65-F5344CB8AC3E}">
        <p14:creationId xmlns:p14="http://schemas.microsoft.com/office/powerpoint/2010/main" val="3752801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73F6C-62D2-4E5C-9FE3-7EE17C3DF9FD}"/>
              </a:ext>
            </a:extLst>
          </p:cNvPr>
          <p:cNvSpPr>
            <a:spLocks noGrp="1"/>
          </p:cNvSpPr>
          <p:nvPr>
            <p:ph type="title"/>
          </p:nvPr>
        </p:nvSpPr>
        <p:spPr>
          <a:xfrm>
            <a:off x="670559" y="346709"/>
            <a:ext cx="7802880" cy="369332"/>
          </a:xfrm>
        </p:spPr>
        <p:txBody>
          <a:bodyPr/>
          <a:lstStyle/>
          <a:p>
            <a:pPr algn="ctr"/>
            <a:r>
              <a:rPr lang="en-IN" b="1" i="1" u="sng" dirty="0">
                <a:solidFill>
                  <a:srgbClr val="000000"/>
                </a:solidFill>
                <a:latin typeface="Times New Roman" pitchFamily="18" charset="0"/>
                <a:ea typeface="DejaVu Sans"/>
                <a:cs typeface="Times New Roman" pitchFamily="18" charset="0"/>
              </a:rPr>
              <a:t>Screen Shots</a:t>
            </a:r>
            <a:endParaRPr lang="en-IN" i="1" u="sng" dirty="0"/>
          </a:p>
        </p:txBody>
      </p:sp>
      <p:sp>
        <p:nvSpPr>
          <p:cNvPr id="4" name="Footer Placeholder 3">
            <a:extLst>
              <a:ext uri="{FF2B5EF4-FFF2-40B4-BE49-F238E27FC236}">
                <a16:creationId xmlns:a16="http://schemas.microsoft.com/office/drawing/2014/main" id="{C607493E-CAAF-4217-A881-CADEB32FF320}"/>
              </a:ext>
            </a:extLst>
          </p:cNvPr>
          <p:cNvSpPr>
            <a:spLocks noGrp="1"/>
          </p:cNvSpPr>
          <p:nvPr>
            <p:ph type="ftr" sz="quarter" idx="5"/>
          </p:nvPr>
        </p:nvSpPr>
        <p:spPr>
          <a:xfrm>
            <a:off x="382270" y="6458416"/>
            <a:ext cx="3950970" cy="179536"/>
          </a:xfrm>
        </p:spPr>
        <p:txBody>
          <a:bodyPr/>
          <a:lstStyle/>
          <a:p>
            <a:pPr marL="12700">
              <a:lnSpc>
                <a:spcPts val="1425"/>
              </a:lnSpc>
            </a:pPr>
            <a:r>
              <a:rPr lang="en-US" dirty="0"/>
              <a:t> </a:t>
            </a:r>
            <a:r>
              <a:rPr lang="en-US" spc="-5" dirty="0"/>
              <a:t>Dept </a:t>
            </a:r>
            <a:r>
              <a:rPr lang="en-US" dirty="0"/>
              <a:t>of </a:t>
            </a:r>
            <a:r>
              <a:rPr lang="en-US" spc="-5" dirty="0"/>
              <a:t>CSE, SBJITMR,</a:t>
            </a:r>
            <a:r>
              <a:rPr lang="en-US" spc="-10" dirty="0"/>
              <a:t> </a:t>
            </a:r>
            <a:r>
              <a:rPr lang="en-US" dirty="0"/>
              <a:t>Nagpur</a:t>
            </a:r>
          </a:p>
        </p:txBody>
      </p:sp>
      <p:sp>
        <p:nvSpPr>
          <p:cNvPr id="5" name="Slide Number Placeholder 4">
            <a:extLst>
              <a:ext uri="{FF2B5EF4-FFF2-40B4-BE49-F238E27FC236}">
                <a16:creationId xmlns:a16="http://schemas.microsoft.com/office/drawing/2014/main" id="{62BB16C3-D6D7-4215-9836-312C635F20AA}"/>
              </a:ext>
            </a:extLst>
          </p:cNvPr>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12</a:t>
            </a:fld>
            <a:endParaRPr lang="en-IN" dirty="0"/>
          </a:p>
        </p:txBody>
      </p:sp>
      <p:pic>
        <p:nvPicPr>
          <p:cNvPr id="9" name="Picture 8">
            <a:extLst>
              <a:ext uri="{FF2B5EF4-FFF2-40B4-BE49-F238E27FC236}">
                <a16:creationId xmlns:a16="http://schemas.microsoft.com/office/drawing/2014/main" id="{408BF39E-059F-44D2-A467-1031995A0449}"/>
              </a:ext>
            </a:extLst>
          </p:cNvPr>
          <p:cNvPicPr>
            <a:picLocks noChangeAspect="1"/>
          </p:cNvPicPr>
          <p:nvPr/>
        </p:nvPicPr>
        <p:blipFill rotWithShape="1">
          <a:blip r:embed="rId2">
            <a:extLst>
              <a:ext uri="{28A0092B-C50C-407E-A947-70E740481C1C}">
                <a14:useLocalDpi xmlns:a14="http://schemas.microsoft.com/office/drawing/2010/main" val="0"/>
              </a:ext>
            </a:extLst>
          </a:blip>
          <a:srcRect b="14442"/>
          <a:stretch/>
        </p:blipFill>
        <p:spPr>
          <a:xfrm>
            <a:off x="304800" y="1071751"/>
            <a:ext cx="8534400" cy="4338449"/>
          </a:xfrm>
          <a:prstGeom prst="rect">
            <a:avLst/>
          </a:prstGeom>
        </p:spPr>
      </p:pic>
    </p:spTree>
    <p:extLst>
      <p:ext uri="{BB962C8B-B14F-4D97-AF65-F5344CB8AC3E}">
        <p14:creationId xmlns:p14="http://schemas.microsoft.com/office/powerpoint/2010/main" val="17267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73F6C-62D2-4E5C-9FE3-7EE17C3DF9FD}"/>
              </a:ext>
            </a:extLst>
          </p:cNvPr>
          <p:cNvSpPr>
            <a:spLocks noGrp="1"/>
          </p:cNvSpPr>
          <p:nvPr>
            <p:ph type="title"/>
          </p:nvPr>
        </p:nvSpPr>
        <p:spPr>
          <a:xfrm>
            <a:off x="670559" y="346709"/>
            <a:ext cx="7802880" cy="369332"/>
          </a:xfrm>
        </p:spPr>
        <p:txBody>
          <a:bodyPr/>
          <a:lstStyle/>
          <a:p>
            <a:pPr algn="ctr"/>
            <a:r>
              <a:rPr lang="en-IN" b="1" i="1" u="sng" dirty="0">
                <a:solidFill>
                  <a:srgbClr val="000000"/>
                </a:solidFill>
                <a:latin typeface="Times New Roman" pitchFamily="18" charset="0"/>
                <a:ea typeface="DejaVu Sans"/>
                <a:cs typeface="Times New Roman" pitchFamily="18" charset="0"/>
              </a:rPr>
              <a:t>Screen Shots</a:t>
            </a:r>
            <a:endParaRPr lang="en-IN" i="1" u="sng" dirty="0"/>
          </a:p>
        </p:txBody>
      </p:sp>
      <p:sp>
        <p:nvSpPr>
          <p:cNvPr id="4" name="Footer Placeholder 3">
            <a:extLst>
              <a:ext uri="{FF2B5EF4-FFF2-40B4-BE49-F238E27FC236}">
                <a16:creationId xmlns:a16="http://schemas.microsoft.com/office/drawing/2014/main" id="{C607493E-CAAF-4217-A881-CADEB32FF320}"/>
              </a:ext>
            </a:extLst>
          </p:cNvPr>
          <p:cNvSpPr>
            <a:spLocks noGrp="1"/>
          </p:cNvSpPr>
          <p:nvPr>
            <p:ph type="ftr" sz="quarter" idx="5"/>
          </p:nvPr>
        </p:nvSpPr>
        <p:spPr>
          <a:xfrm>
            <a:off x="382270" y="6458416"/>
            <a:ext cx="3950970" cy="179536"/>
          </a:xfrm>
        </p:spPr>
        <p:txBody>
          <a:bodyPr/>
          <a:lstStyle/>
          <a:p>
            <a:pPr marL="12700">
              <a:lnSpc>
                <a:spcPts val="1425"/>
              </a:lnSpc>
            </a:pPr>
            <a:r>
              <a:rPr lang="en-US" dirty="0"/>
              <a:t> </a:t>
            </a:r>
            <a:r>
              <a:rPr lang="en-US" spc="-5" dirty="0"/>
              <a:t>Dept </a:t>
            </a:r>
            <a:r>
              <a:rPr lang="en-US" dirty="0"/>
              <a:t>of </a:t>
            </a:r>
            <a:r>
              <a:rPr lang="en-US" spc="-5" dirty="0"/>
              <a:t>CSE, SBJITMR,</a:t>
            </a:r>
            <a:r>
              <a:rPr lang="en-US" spc="-10" dirty="0"/>
              <a:t> </a:t>
            </a:r>
            <a:r>
              <a:rPr lang="en-US" dirty="0"/>
              <a:t>Nagpur</a:t>
            </a:r>
          </a:p>
        </p:txBody>
      </p:sp>
      <p:sp>
        <p:nvSpPr>
          <p:cNvPr id="5" name="Slide Number Placeholder 4">
            <a:extLst>
              <a:ext uri="{FF2B5EF4-FFF2-40B4-BE49-F238E27FC236}">
                <a16:creationId xmlns:a16="http://schemas.microsoft.com/office/drawing/2014/main" id="{62BB16C3-D6D7-4215-9836-312C635F20AA}"/>
              </a:ext>
            </a:extLst>
          </p:cNvPr>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13</a:t>
            </a:fld>
            <a:endParaRPr lang="en-IN" dirty="0"/>
          </a:p>
        </p:txBody>
      </p:sp>
      <p:pic>
        <p:nvPicPr>
          <p:cNvPr id="6" name="Picture 5">
            <a:extLst>
              <a:ext uri="{FF2B5EF4-FFF2-40B4-BE49-F238E27FC236}">
                <a16:creationId xmlns:a16="http://schemas.microsoft.com/office/drawing/2014/main" id="{D1461B1A-7931-45B1-B9FF-969D29EB6C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071750"/>
            <a:ext cx="8686800" cy="4871849"/>
          </a:xfrm>
          <a:prstGeom prst="rect">
            <a:avLst/>
          </a:prstGeom>
        </p:spPr>
      </p:pic>
    </p:spTree>
    <p:extLst>
      <p:ext uri="{BB962C8B-B14F-4D97-AF65-F5344CB8AC3E}">
        <p14:creationId xmlns:p14="http://schemas.microsoft.com/office/powerpoint/2010/main" val="4169746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73F6C-62D2-4E5C-9FE3-7EE17C3DF9FD}"/>
              </a:ext>
            </a:extLst>
          </p:cNvPr>
          <p:cNvSpPr>
            <a:spLocks noGrp="1"/>
          </p:cNvSpPr>
          <p:nvPr>
            <p:ph type="title"/>
          </p:nvPr>
        </p:nvSpPr>
        <p:spPr>
          <a:xfrm>
            <a:off x="670559" y="346709"/>
            <a:ext cx="7802880" cy="369332"/>
          </a:xfrm>
        </p:spPr>
        <p:txBody>
          <a:bodyPr/>
          <a:lstStyle/>
          <a:p>
            <a:pPr algn="ctr"/>
            <a:r>
              <a:rPr lang="en-IN" b="1" i="1" u="sng" dirty="0">
                <a:solidFill>
                  <a:srgbClr val="000000"/>
                </a:solidFill>
                <a:latin typeface="Times New Roman" pitchFamily="18" charset="0"/>
                <a:ea typeface="DejaVu Sans"/>
                <a:cs typeface="Times New Roman" pitchFamily="18" charset="0"/>
              </a:rPr>
              <a:t>Screen Shots</a:t>
            </a:r>
            <a:endParaRPr lang="en-IN" i="1" u="sng" dirty="0"/>
          </a:p>
        </p:txBody>
      </p:sp>
      <p:sp>
        <p:nvSpPr>
          <p:cNvPr id="4" name="Footer Placeholder 3">
            <a:extLst>
              <a:ext uri="{FF2B5EF4-FFF2-40B4-BE49-F238E27FC236}">
                <a16:creationId xmlns:a16="http://schemas.microsoft.com/office/drawing/2014/main" id="{C607493E-CAAF-4217-A881-CADEB32FF320}"/>
              </a:ext>
            </a:extLst>
          </p:cNvPr>
          <p:cNvSpPr>
            <a:spLocks noGrp="1"/>
          </p:cNvSpPr>
          <p:nvPr>
            <p:ph type="ftr" sz="quarter" idx="5"/>
          </p:nvPr>
        </p:nvSpPr>
        <p:spPr>
          <a:xfrm>
            <a:off x="382270" y="6458416"/>
            <a:ext cx="3950970" cy="179536"/>
          </a:xfrm>
        </p:spPr>
        <p:txBody>
          <a:bodyPr/>
          <a:lstStyle/>
          <a:p>
            <a:pPr marL="12700">
              <a:lnSpc>
                <a:spcPts val="1425"/>
              </a:lnSpc>
            </a:pPr>
            <a:r>
              <a:rPr lang="en-US" dirty="0"/>
              <a:t> </a:t>
            </a:r>
            <a:r>
              <a:rPr lang="en-US" spc="-5" dirty="0"/>
              <a:t>Dept </a:t>
            </a:r>
            <a:r>
              <a:rPr lang="en-US" dirty="0"/>
              <a:t>of </a:t>
            </a:r>
            <a:r>
              <a:rPr lang="en-US" spc="-5" dirty="0"/>
              <a:t>CSE, SBJITMR,</a:t>
            </a:r>
            <a:r>
              <a:rPr lang="en-US" spc="-10" dirty="0"/>
              <a:t> </a:t>
            </a:r>
            <a:r>
              <a:rPr lang="en-US" dirty="0"/>
              <a:t>Nagpur</a:t>
            </a:r>
          </a:p>
        </p:txBody>
      </p:sp>
      <p:sp>
        <p:nvSpPr>
          <p:cNvPr id="5" name="Slide Number Placeholder 4">
            <a:extLst>
              <a:ext uri="{FF2B5EF4-FFF2-40B4-BE49-F238E27FC236}">
                <a16:creationId xmlns:a16="http://schemas.microsoft.com/office/drawing/2014/main" id="{62BB16C3-D6D7-4215-9836-312C635F20AA}"/>
              </a:ext>
            </a:extLst>
          </p:cNvPr>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14</a:t>
            </a:fld>
            <a:endParaRPr lang="en-IN" dirty="0"/>
          </a:p>
        </p:txBody>
      </p:sp>
      <p:pic>
        <p:nvPicPr>
          <p:cNvPr id="7" name="Picture 6">
            <a:extLst>
              <a:ext uri="{FF2B5EF4-FFF2-40B4-BE49-F238E27FC236}">
                <a16:creationId xmlns:a16="http://schemas.microsoft.com/office/drawing/2014/main" id="{C7DBC36D-EC25-49CF-B28E-1B4811F6D7F1}"/>
              </a:ext>
            </a:extLst>
          </p:cNvPr>
          <p:cNvPicPr>
            <a:picLocks noChangeAspect="1"/>
          </p:cNvPicPr>
          <p:nvPr/>
        </p:nvPicPr>
        <p:blipFill rotWithShape="1">
          <a:blip r:embed="rId2">
            <a:extLst>
              <a:ext uri="{28A0092B-C50C-407E-A947-70E740481C1C}">
                <a14:useLocalDpi xmlns:a14="http://schemas.microsoft.com/office/drawing/2010/main" val="0"/>
              </a:ext>
            </a:extLst>
          </a:blip>
          <a:srcRect b="11209"/>
          <a:stretch/>
        </p:blipFill>
        <p:spPr>
          <a:xfrm>
            <a:off x="228600" y="1071751"/>
            <a:ext cx="8610600" cy="4567049"/>
          </a:xfrm>
          <a:prstGeom prst="rect">
            <a:avLst/>
          </a:prstGeom>
        </p:spPr>
      </p:pic>
    </p:spTree>
    <p:extLst>
      <p:ext uri="{BB962C8B-B14F-4D97-AF65-F5344CB8AC3E}">
        <p14:creationId xmlns:p14="http://schemas.microsoft.com/office/powerpoint/2010/main" val="1517042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73F6C-62D2-4E5C-9FE3-7EE17C3DF9FD}"/>
              </a:ext>
            </a:extLst>
          </p:cNvPr>
          <p:cNvSpPr>
            <a:spLocks noGrp="1"/>
          </p:cNvSpPr>
          <p:nvPr>
            <p:ph type="title"/>
          </p:nvPr>
        </p:nvSpPr>
        <p:spPr>
          <a:xfrm>
            <a:off x="670559" y="346709"/>
            <a:ext cx="7802880" cy="369332"/>
          </a:xfrm>
        </p:spPr>
        <p:txBody>
          <a:bodyPr/>
          <a:lstStyle/>
          <a:p>
            <a:pPr algn="ctr"/>
            <a:r>
              <a:rPr lang="en-IN" b="1" i="1" u="sng" dirty="0">
                <a:solidFill>
                  <a:srgbClr val="000000"/>
                </a:solidFill>
                <a:latin typeface="Times New Roman" pitchFamily="18" charset="0"/>
                <a:ea typeface="DejaVu Sans"/>
                <a:cs typeface="Times New Roman" pitchFamily="18" charset="0"/>
              </a:rPr>
              <a:t>Screen Shots</a:t>
            </a:r>
            <a:endParaRPr lang="en-IN" i="1" u="sng" dirty="0"/>
          </a:p>
        </p:txBody>
      </p:sp>
      <p:sp>
        <p:nvSpPr>
          <p:cNvPr id="4" name="Footer Placeholder 3">
            <a:extLst>
              <a:ext uri="{FF2B5EF4-FFF2-40B4-BE49-F238E27FC236}">
                <a16:creationId xmlns:a16="http://schemas.microsoft.com/office/drawing/2014/main" id="{C607493E-CAAF-4217-A881-CADEB32FF320}"/>
              </a:ext>
            </a:extLst>
          </p:cNvPr>
          <p:cNvSpPr>
            <a:spLocks noGrp="1"/>
          </p:cNvSpPr>
          <p:nvPr>
            <p:ph type="ftr" sz="quarter" idx="5"/>
          </p:nvPr>
        </p:nvSpPr>
        <p:spPr>
          <a:xfrm>
            <a:off x="382270" y="6458416"/>
            <a:ext cx="3950970" cy="179536"/>
          </a:xfrm>
        </p:spPr>
        <p:txBody>
          <a:bodyPr/>
          <a:lstStyle/>
          <a:p>
            <a:pPr marL="12700">
              <a:lnSpc>
                <a:spcPts val="1425"/>
              </a:lnSpc>
            </a:pPr>
            <a:r>
              <a:rPr lang="en-US" dirty="0"/>
              <a:t> </a:t>
            </a:r>
            <a:r>
              <a:rPr lang="en-US" spc="-5" dirty="0"/>
              <a:t>Dept </a:t>
            </a:r>
            <a:r>
              <a:rPr lang="en-US" dirty="0"/>
              <a:t>of </a:t>
            </a:r>
            <a:r>
              <a:rPr lang="en-US" spc="-5" dirty="0"/>
              <a:t>CSE, SBJITMR,</a:t>
            </a:r>
            <a:r>
              <a:rPr lang="en-US" spc="-10" dirty="0"/>
              <a:t> </a:t>
            </a:r>
            <a:r>
              <a:rPr lang="en-US" dirty="0"/>
              <a:t>Nagpur</a:t>
            </a:r>
          </a:p>
        </p:txBody>
      </p:sp>
      <p:sp>
        <p:nvSpPr>
          <p:cNvPr id="5" name="Slide Number Placeholder 4">
            <a:extLst>
              <a:ext uri="{FF2B5EF4-FFF2-40B4-BE49-F238E27FC236}">
                <a16:creationId xmlns:a16="http://schemas.microsoft.com/office/drawing/2014/main" id="{62BB16C3-D6D7-4215-9836-312C635F20AA}"/>
              </a:ext>
            </a:extLst>
          </p:cNvPr>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15</a:t>
            </a:fld>
            <a:endParaRPr lang="en-IN" dirty="0"/>
          </a:p>
        </p:txBody>
      </p:sp>
      <p:pic>
        <p:nvPicPr>
          <p:cNvPr id="6" name="Picture 5">
            <a:extLst>
              <a:ext uri="{FF2B5EF4-FFF2-40B4-BE49-F238E27FC236}">
                <a16:creationId xmlns:a16="http://schemas.microsoft.com/office/drawing/2014/main" id="{F0F8FE68-6172-41FA-A7F0-F1C1492862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846544"/>
            <a:ext cx="8686800" cy="5249456"/>
          </a:xfrm>
          <a:prstGeom prst="rect">
            <a:avLst/>
          </a:prstGeom>
        </p:spPr>
      </p:pic>
    </p:spTree>
    <p:extLst>
      <p:ext uri="{BB962C8B-B14F-4D97-AF65-F5344CB8AC3E}">
        <p14:creationId xmlns:p14="http://schemas.microsoft.com/office/powerpoint/2010/main" val="3427183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73F6C-62D2-4E5C-9FE3-7EE17C3DF9FD}"/>
              </a:ext>
            </a:extLst>
          </p:cNvPr>
          <p:cNvSpPr>
            <a:spLocks noGrp="1"/>
          </p:cNvSpPr>
          <p:nvPr>
            <p:ph type="title"/>
          </p:nvPr>
        </p:nvSpPr>
        <p:spPr>
          <a:xfrm>
            <a:off x="670559" y="346709"/>
            <a:ext cx="7802880" cy="369332"/>
          </a:xfrm>
        </p:spPr>
        <p:txBody>
          <a:bodyPr/>
          <a:lstStyle/>
          <a:p>
            <a:pPr algn="ctr"/>
            <a:r>
              <a:rPr lang="en-IN" b="1" i="1" u="sng" dirty="0">
                <a:solidFill>
                  <a:srgbClr val="000000"/>
                </a:solidFill>
                <a:latin typeface="Times New Roman" pitchFamily="18" charset="0"/>
                <a:ea typeface="DejaVu Sans"/>
                <a:cs typeface="Times New Roman" pitchFamily="18" charset="0"/>
              </a:rPr>
              <a:t>Screen Shots</a:t>
            </a:r>
            <a:endParaRPr lang="en-IN" i="1" u="sng" dirty="0"/>
          </a:p>
        </p:txBody>
      </p:sp>
      <p:sp>
        <p:nvSpPr>
          <p:cNvPr id="4" name="Footer Placeholder 3">
            <a:extLst>
              <a:ext uri="{FF2B5EF4-FFF2-40B4-BE49-F238E27FC236}">
                <a16:creationId xmlns:a16="http://schemas.microsoft.com/office/drawing/2014/main" id="{C607493E-CAAF-4217-A881-CADEB32FF320}"/>
              </a:ext>
            </a:extLst>
          </p:cNvPr>
          <p:cNvSpPr>
            <a:spLocks noGrp="1"/>
          </p:cNvSpPr>
          <p:nvPr>
            <p:ph type="ftr" sz="quarter" idx="5"/>
          </p:nvPr>
        </p:nvSpPr>
        <p:spPr>
          <a:xfrm>
            <a:off x="382270" y="6458416"/>
            <a:ext cx="3950970" cy="179536"/>
          </a:xfrm>
        </p:spPr>
        <p:txBody>
          <a:bodyPr/>
          <a:lstStyle/>
          <a:p>
            <a:pPr marL="12700">
              <a:lnSpc>
                <a:spcPts val="1425"/>
              </a:lnSpc>
            </a:pPr>
            <a:r>
              <a:rPr lang="en-US" spc="-5" dirty="0"/>
              <a:t>Dept </a:t>
            </a:r>
            <a:r>
              <a:rPr lang="en-US" dirty="0"/>
              <a:t>of </a:t>
            </a:r>
            <a:r>
              <a:rPr lang="en-US" spc="-5" dirty="0"/>
              <a:t>CSE, SBJITMR,</a:t>
            </a:r>
            <a:r>
              <a:rPr lang="en-US" spc="-10" dirty="0"/>
              <a:t> </a:t>
            </a:r>
            <a:r>
              <a:rPr lang="en-US" dirty="0"/>
              <a:t>Nagpur</a:t>
            </a:r>
          </a:p>
        </p:txBody>
      </p:sp>
      <p:sp>
        <p:nvSpPr>
          <p:cNvPr id="5" name="Slide Number Placeholder 4">
            <a:extLst>
              <a:ext uri="{FF2B5EF4-FFF2-40B4-BE49-F238E27FC236}">
                <a16:creationId xmlns:a16="http://schemas.microsoft.com/office/drawing/2014/main" id="{62BB16C3-D6D7-4215-9836-312C635F20AA}"/>
              </a:ext>
            </a:extLst>
          </p:cNvPr>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16</a:t>
            </a:fld>
            <a:endParaRPr lang="en-IN" dirty="0"/>
          </a:p>
        </p:txBody>
      </p:sp>
      <p:pic>
        <p:nvPicPr>
          <p:cNvPr id="9" name="Picture 8">
            <a:extLst>
              <a:ext uri="{FF2B5EF4-FFF2-40B4-BE49-F238E27FC236}">
                <a16:creationId xmlns:a16="http://schemas.microsoft.com/office/drawing/2014/main" id="{C2B8CA9F-A617-41BD-B47B-23649A686D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071750"/>
            <a:ext cx="8686800" cy="5024249"/>
          </a:xfrm>
          <a:prstGeom prst="rect">
            <a:avLst/>
          </a:prstGeom>
        </p:spPr>
      </p:pic>
    </p:spTree>
    <p:extLst>
      <p:ext uri="{BB962C8B-B14F-4D97-AF65-F5344CB8AC3E}">
        <p14:creationId xmlns:p14="http://schemas.microsoft.com/office/powerpoint/2010/main" val="3657090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73F6C-62D2-4E5C-9FE3-7EE17C3DF9FD}"/>
              </a:ext>
            </a:extLst>
          </p:cNvPr>
          <p:cNvSpPr>
            <a:spLocks noGrp="1"/>
          </p:cNvSpPr>
          <p:nvPr>
            <p:ph type="title"/>
          </p:nvPr>
        </p:nvSpPr>
        <p:spPr>
          <a:xfrm>
            <a:off x="670559" y="346709"/>
            <a:ext cx="7802880" cy="369332"/>
          </a:xfrm>
        </p:spPr>
        <p:txBody>
          <a:bodyPr/>
          <a:lstStyle/>
          <a:p>
            <a:pPr algn="ctr"/>
            <a:r>
              <a:rPr lang="en-IN" b="1" i="1" u="sng" dirty="0">
                <a:solidFill>
                  <a:srgbClr val="000000"/>
                </a:solidFill>
                <a:latin typeface="Times New Roman" pitchFamily="18" charset="0"/>
                <a:ea typeface="DejaVu Sans"/>
                <a:cs typeface="Times New Roman" pitchFamily="18" charset="0"/>
              </a:rPr>
              <a:t>Screen Shots</a:t>
            </a:r>
            <a:endParaRPr lang="en-IN" i="1" u="sng" dirty="0"/>
          </a:p>
        </p:txBody>
      </p:sp>
      <p:sp>
        <p:nvSpPr>
          <p:cNvPr id="4" name="Footer Placeholder 3">
            <a:extLst>
              <a:ext uri="{FF2B5EF4-FFF2-40B4-BE49-F238E27FC236}">
                <a16:creationId xmlns:a16="http://schemas.microsoft.com/office/drawing/2014/main" id="{C607493E-CAAF-4217-A881-CADEB32FF320}"/>
              </a:ext>
            </a:extLst>
          </p:cNvPr>
          <p:cNvSpPr>
            <a:spLocks noGrp="1"/>
          </p:cNvSpPr>
          <p:nvPr>
            <p:ph type="ftr" sz="quarter" idx="5"/>
          </p:nvPr>
        </p:nvSpPr>
        <p:spPr>
          <a:xfrm>
            <a:off x="382270" y="6458416"/>
            <a:ext cx="3950970" cy="179536"/>
          </a:xfrm>
        </p:spPr>
        <p:txBody>
          <a:bodyPr/>
          <a:lstStyle/>
          <a:p>
            <a:pPr marL="12700">
              <a:lnSpc>
                <a:spcPts val="1425"/>
              </a:lnSpc>
            </a:pPr>
            <a:r>
              <a:rPr lang="en-US" spc="-5" dirty="0"/>
              <a:t>Dept </a:t>
            </a:r>
            <a:r>
              <a:rPr lang="en-US" dirty="0"/>
              <a:t>of </a:t>
            </a:r>
            <a:r>
              <a:rPr lang="en-US" spc="-5" dirty="0"/>
              <a:t>CSE, SBJITMR,</a:t>
            </a:r>
            <a:r>
              <a:rPr lang="en-US" spc="-10" dirty="0"/>
              <a:t> </a:t>
            </a:r>
            <a:r>
              <a:rPr lang="en-US" dirty="0"/>
              <a:t>Nagpur</a:t>
            </a:r>
          </a:p>
        </p:txBody>
      </p:sp>
      <p:sp>
        <p:nvSpPr>
          <p:cNvPr id="5" name="Slide Number Placeholder 4">
            <a:extLst>
              <a:ext uri="{FF2B5EF4-FFF2-40B4-BE49-F238E27FC236}">
                <a16:creationId xmlns:a16="http://schemas.microsoft.com/office/drawing/2014/main" id="{62BB16C3-D6D7-4215-9836-312C635F20AA}"/>
              </a:ext>
            </a:extLst>
          </p:cNvPr>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17</a:t>
            </a:fld>
            <a:endParaRPr lang="en-IN" dirty="0"/>
          </a:p>
        </p:txBody>
      </p:sp>
      <p:pic>
        <p:nvPicPr>
          <p:cNvPr id="9" name="Picture 8">
            <a:extLst>
              <a:ext uri="{FF2B5EF4-FFF2-40B4-BE49-F238E27FC236}">
                <a16:creationId xmlns:a16="http://schemas.microsoft.com/office/drawing/2014/main" id="{11D6550D-2800-4E75-AC39-AD2A6C1E4A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071750"/>
            <a:ext cx="8763000" cy="5024249"/>
          </a:xfrm>
          <a:prstGeom prst="rect">
            <a:avLst/>
          </a:prstGeom>
        </p:spPr>
      </p:pic>
    </p:spTree>
    <p:extLst>
      <p:ext uri="{BB962C8B-B14F-4D97-AF65-F5344CB8AC3E}">
        <p14:creationId xmlns:p14="http://schemas.microsoft.com/office/powerpoint/2010/main" val="2933140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73F6C-62D2-4E5C-9FE3-7EE17C3DF9FD}"/>
              </a:ext>
            </a:extLst>
          </p:cNvPr>
          <p:cNvSpPr>
            <a:spLocks noGrp="1"/>
          </p:cNvSpPr>
          <p:nvPr>
            <p:ph type="title"/>
          </p:nvPr>
        </p:nvSpPr>
        <p:spPr>
          <a:xfrm>
            <a:off x="670559" y="346709"/>
            <a:ext cx="7802880" cy="369332"/>
          </a:xfrm>
        </p:spPr>
        <p:txBody>
          <a:bodyPr/>
          <a:lstStyle/>
          <a:p>
            <a:pPr algn="ctr"/>
            <a:r>
              <a:rPr lang="en-IN" b="1" i="1" u="sng" dirty="0">
                <a:solidFill>
                  <a:srgbClr val="000000"/>
                </a:solidFill>
                <a:latin typeface="Times New Roman" pitchFamily="18" charset="0"/>
                <a:ea typeface="DejaVu Sans"/>
                <a:cs typeface="Times New Roman" pitchFamily="18" charset="0"/>
              </a:rPr>
              <a:t>Screen Shots</a:t>
            </a:r>
            <a:endParaRPr lang="en-IN" i="1" u="sng" dirty="0"/>
          </a:p>
        </p:txBody>
      </p:sp>
      <p:sp>
        <p:nvSpPr>
          <p:cNvPr id="4" name="Footer Placeholder 3">
            <a:extLst>
              <a:ext uri="{FF2B5EF4-FFF2-40B4-BE49-F238E27FC236}">
                <a16:creationId xmlns:a16="http://schemas.microsoft.com/office/drawing/2014/main" id="{C607493E-CAAF-4217-A881-CADEB32FF320}"/>
              </a:ext>
            </a:extLst>
          </p:cNvPr>
          <p:cNvSpPr>
            <a:spLocks noGrp="1"/>
          </p:cNvSpPr>
          <p:nvPr>
            <p:ph type="ftr" sz="quarter" idx="5"/>
          </p:nvPr>
        </p:nvSpPr>
        <p:spPr>
          <a:xfrm>
            <a:off x="382270" y="6458416"/>
            <a:ext cx="3950970" cy="179536"/>
          </a:xfrm>
        </p:spPr>
        <p:txBody>
          <a:bodyPr/>
          <a:lstStyle/>
          <a:p>
            <a:pPr marL="12700">
              <a:lnSpc>
                <a:spcPts val="1425"/>
              </a:lnSpc>
            </a:pPr>
            <a:r>
              <a:rPr lang="en-US" dirty="0"/>
              <a:t> </a:t>
            </a:r>
            <a:r>
              <a:rPr lang="en-US" spc="-5" dirty="0"/>
              <a:t>Dept </a:t>
            </a:r>
            <a:r>
              <a:rPr lang="en-US" dirty="0"/>
              <a:t>of </a:t>
            </a:r>
            <a:r>
              <a:rPr lang="en-US" spc="-5" dirty="0"/>
              <a:t>CSE, SBJITMR,</a:t>
            </a:r>
            <a:r>
              <a:rPr lang="en-US" spc="-10" dirty="0"/>
              <a:t> </a:t>
            </a:r>
            <a:r>
              <a:rPr lang="en-US" dirty="0"/>
              <a:t>Nagpur</a:t>
            </a:r>
          </a:p>
        </p:txBody>
      </p:sp>
      <p:sp>
        <p:nvSpPr>
          <p:cNvPr id="5" name="Slide Number Placeholder 4">
            <a:extLst>
              <a:ext uri="{FF2B5EF4-FFF2-40B4-BE49-F238E27FC236}">
                <a16:creationId xmlns:a16="http://schemas.microsoft.com/office/drawing/2014/main" id="{62BB16C3-D6D7-4215-9836-312C635F20AA}"/>
              </a:ext>
            </a:extLst>
          </p:cNvPr>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18</a:t>
            </a:fld>
            <a:endParaRPr lang="en-IN" dirty="0"/>
          </a:p>
        </p:txBody>
      </p:sp>
      <p:pic>
        <p:nvPicPr>
          <p:cNvPr id="6" name="Picture 5">
            <a:extLst>
              <a:ext uri="{FF2B5EF4-FFF2-40B4-BE49-F238E27FC236}">
                <a16:creationId xmlns:a16="http://schemas.microsoft.com/office/drawing/2014/main" id="{B863C046-CEEA-4199-B1AD-46A7A190C839}"/>
              </a:ext>
            </a:extLst>
          </p:cNvPr>
          <p:cNvPicPr>
            <a:picLocks noChangeAspect="1"/>
          </p:cNvPicPr>
          <p:nvPr/>
        </p:nvPicPr>
        <p:blipFill rotWithShape="1">
          <a:blip r:embed="rId2">
            <a:extLst>
              <a:ext uri="{28A0092B-C50C-407E-A947-70E740481C1C}">
                <a14:useLocalDpi xmlns:a14="http://schemas.microsoft.com/office/drawing/2010/main" val="0"/>
              </a:ext>
            </a:extLst>
          </a:blip>
          <a:srcRect b="5055"/>
          <a:stretch/>
        </p:blipFill>
        <p:spPr>
          <a:xfrm>
            <a:off x="304800" y="856835"/>
            <a:ext cx="2772000" cy="5432579"/>
          </a:xfrm>
          <a:prstGeom prst="rect">
            <a:avLst/>
          </a:prstGeom>
        </p:spPr>
      </p:pic>
      <p:pic>
        <p:nvPicPr>
          <p:cNvPr id="8" name="Picture 7">
            <a:extLst>
              <a:ext uri="{FF2B5EF4-FFF2-40B4-BE49-F238E27FC236}">
                <a16:creationId xmlns:a16="http://schemas.microsoft.com/office/drawing/2014/main" id="{CE4B2BE7-921C-4329-A0B4-A018A053AE33}"/>
              </a:ext>
            </a:extLst>
          </p:cNvPr>
          <p:cNvPicPr>
            <a:picLocks noChangeAspect="1"/>
          </p:cNvPicPr>
          <p:nvPr/>
        </p:nvPicPr>
        <p:blipFill rotWithShape="1">
          <a:blip r:embed="rId3">
            <a:extLst>
              <a:ext uri="{28A0092B-C50C-407E-A947-70E740481C1C}">
                <a14:useLocalDpi xmlns:a14="http://schemas.microsoft.com/office/drawing/2010/main" val="0"/>
              </a:ext>
            </a:extLst>
          </a:blip>
          <a:srcRect b="608"/>
          <a:stretch/>
        </p:blipFill>
        <p:spPr>
          <a:xfrm>
            <a:off x="6161271" y="856835"/>
            <a:ext cx="2703286" cy="5546100"/>
          </a:xfrm>
          <a:prstGeom prst="rect">
            <a:avLst/>
          </a:prstGeom>
        </p:spPr>
      </p:pic>
      <p:pic>
        <p:nvPicPr>
          <p:cNvPr id="11" name="Picture 10">
            <a:extLst>
              <a:ext uri="{FF2B5EF4-FFF2-40B4-BE49-F238E27FC236}">
                <a16:creationId xmlns:a16="http://schemas.microsoft.com/office/drawing/2014/main" id="{BF6D6D91-85FE-43E9-8BD5-A5025FA223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3555" y="930935"/>
            <a:ext cx="2650961" cy="5472000"/>
          </a:xfrm>
          <a:prstGeom prst="rect">
            <a:avLst/>
          </a:prstGeom>
        </p:spPr>
      </p:pic>
    </p:spTree>
    <p:extLst>
      <p:ext uri="{BB962C8B-B14F-4D97-AF65-F5344CB8AC3E}">
        <p14:creationId xmlns:p14="http://schemas.microsoft.com/office/powerpoint/2010/main" val="2938378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457200" y="274680"/>
            <a:ext cx="8226277" cy="639720"/>
          </a:xfrm>
          <a:prstGeom prst="rect">
            <a:avLst/>
          </a:prstGeom>
          <a:noFill/>
          <a:ln>
            <a:noFill/>
          </a:ln>
        </p:spPr>
        <p:txBody>
          <a:bodyPr lIns="90000" tIns="45000" rIns="90000" bIns="45000" anchor="ctr"/>
          <a:lstStyle/>
          <a:p>
            <a:pPr algn="ctr">
              <a:lnSpc>
                <a:spcPct val="100000"/>
              </a:lnSpc>
            </a:pPr>
            <a:r>
              <a:rPr lang="en-IN" sz="3200" b="1" dirty="0">
                <a:solidFill>
                  <a:srgbClr val="000000"/>
                </a:solidFill>
                <a:latin typeface="Times New Roman" pitchFamily="18" charset="0"/>
                <a:ea typeface="DejaVu Sans"/>
                <a:cs typeface="Times New Roman" pitchFamily="18" charset="0"/>
              </a:rPr>
              <a:t>Technology Used</a:t>
            </a:r>
            <a:endParaRPr sz="3200">
              <a:latin typeface="Times New Roman" pitchFamily="18" charset="0"/>
              <a:cs typeface="Times New Roman" pitchFamily="18" charset="0"/>
            </a:endParaRPr>
          </a:p>
        </p:txBody>
      </p:sp>
      <p:sp>
        <p:nvSpPr>
          <p:cNvPr id="153" name="CustomShape 2"/>
          <p:cNvSpPr/>
          <p:nvPr/>
        </p:nvSpPr>
        <p:spPr>
          <a:xfrm>
            <a:off x="457200" y="1143000"/>
            <a:ext cx="8226277" cy="4521600"/>
          </a:xfrm>
          <a:prstGeom prst="rect">
            <a:avLst/>
          </a:prstGeom>
          <a:noFill/>
          <a:ln>
            <a:noFill/>
          </a:ln>
        </p:spPr>
        <p:txBody>
          <a:bodyPr lIns="90000" tIns="45000" rIns="90000" bIns="45000"/>
          <a:lstStyle/>
          <a:p>
            <a:pPr>
              <a:lnSpc>
                <a:spcPct val="100000"/>
              </a:lnSpc>
              <a:buFont typeface="Arial"/>
              <a:buChar char="•"/>
            </a:pPr>
            <a:r>
              <a:rPr lang="en-US" sz="3200" dirty="0">
                <a:solidFill>
                  <a:srgbClr val="0000FF"/>
                </a:solidFill>
                <a:latin typeface="Cambria"/>
                <a:ea typeface="DejaVu Sans"/>
              </a:rPr>
              <a:t>Front End:</a:t>
            </a:r>
          </a:p>
          <a:p>
            <a:pPr>
              <a:lnSpc>
                <a:spcPct val="100000"/>
              </a:lnSpc>
            </a:pPr>
            <a:r>
              <a:rPr lang="en-US" sz="3200" dirty="0">
                <a:solidFill>
                  <a:srgbClr val="0000FF"/>
                </a:solidFill>
                <a:latin typeface="Cambria"/>
                <a:ea typeface="DejaVu Sans"/>
              </a:rPr>
              <a:t>            </a:t>
            </a:r>
            <a:r>
              <a:rPr lang="en-US" sz="2400" dirty="0" err="1">
                <a:solidFill>
                  <a:schemeClr val="bg2">
                    <a:lumMod val="10000"/>
                  </a:schemeClr>
                </a:solidFill>
                <a:latin typeface="Cambria"/>
                <a:ea typeface="DejaVu Sans"/>
              </a:rPr>
              <a:t>Javascript</a:t>
            </a:r>
            <a:r>
              <a:rPr lang="en-US" sz="2400" dirty="0">
                <a:solidFill>
                  <a:schemeClr val="bg2">
                    <a:lumMod val="10000"/>
                  </a:schemeClr>
                </a:solidFill>
                <a:latin typeface="Cambria"/>
                <a:ea typeface="DejaVu Sans"/>
              </a:rPr>
              <a:t>, CSS, HTML</a:t>
            </a:r>
          </a:p>
          <a:p>
            <a:pPr>
              <a:lnSpc>
                <a:spcPct val="100000"/>
              </a:lnSpc>
              <a:buFont typeface="Arial"/>
              <a:buChar char="•"/>
            </a:pPr>
            <a:endParaRPr lang="en-US" sz="3200" dirty="0">
              <a:solidFill>
                <a:srgbClr val="0000FF"/>
              </a:solidFill>
              <a:latin typeface="Cambria"/>
              <a:ea typeface="DejaVu Sans"/>
            </a:endParaRPr>
          </a:p>
          <a:p>
            <a:pPr>
              <a:lnSpc>
                <a:spcPct val="100000"/>
              </a:lnSpc>
              <a:buFont typeface="Arial"/>
              <a:buChar char="•"/>
            </a:pPr>
            <a:r>
              <a:rPr lang="en-US" sz="3200" dirty="0">
                <a:solidFill>
                  <a:srgbClr val="0000FF"/>
                </a:solidFill>
                <a:latin typeface="Cambria"/>
                <a:ea typeface="DejaVu Sans"/>
              </a:rPr>
              <a:t>Back End</a:t>
            </a:r>
            <a:r>
              <a:rPr lang="en-US" sz="3200" dirty="0">
                <a:solidFill>
                  <a:schemeClr val="bg2">
                    <a:lumMod val="10000"/>
                  </a:schemeClr>
                </a:solidFill>
                <a:latin typeface="Cambria"/>
                <a:ea typeface="DejaVu Sans"/>
              </a:rPr>
              <a:t>:-------</a:t>
            </a:r>
          </a:p>
          <a:p>
            <a:pPr>
              <a:lnSpc>
                <a:spcPct val="100000"/>
              </a:lnSpc>
            </a:pPr>
            <a:endParaRPr lang="en-US" sz="3200" dirty="0">
              <a:solidFill>
                <a:srgbClr val="0000FF"/>
              </a:solidFill>
              <a:latin typeface="Cambria"/>
              <a:ea typeface="DejaVu Sans"/>
            </a:endParaRPr>
          </a:p>
          <a:p>
            <a:pPr>
              <a:lnSpc>
                <a:spcPct val="100000"/>
              </a:lnSpc>
              <a:buFont typeface="Arial"/>
              <a:buChar char="•"/>
            </a:pPr>
            <a:r>
              <a:rPr lang="en-US" sz="3200" dirty="0">
                <a:solidFill>
                  <a:srgbClr val="0000FF"/>
                </a:solidFill>
                <a:latin typeface="Cambria"/>
                <a:ea typeface="DejaVu Sans"/>
              </a:rPr>
              <a:t>IDE:</a:t>
            </a:r>
          </a:p>
          <a:p>
            <a:pPr>
              <a:lnSpc>
                <a:spcPct val="100000"/>
              </a:lnSpc>
            </a:pPr>
            <a:r>
              <a:rPr lang="en-US" sz="3200" dirty="0">
                <a:solidFill>
                  <a:srgbClr val="0000FF"/>
                </a:solidFill>
                <a:latin typeface="Cambria"/>
                <a:ea typeface="DejaVu Sans"/>
              </a:rPr>
              <a:t>           </a:t>
            </a:r>
            <a:r>
              <a:rPr lang="en-US" sz="2800" dirty="0">
                <a:solidFill>
                  <a:schemeClr val="bg2">
                    <a:lumMod val="10000"/>
                  </a:schemeClr>
                </a:solidFill>
                <a:latin typeface="Cambria"/>
                <a:ea typeface="DejaVu Sans"/>
              </a:rPr>
              <a:t>Sublime Text 3</a:t>
            </a:r>
            <a:endParaRPr sz="2800" dirty="0">
              <a:solidFill>
                <a:schemeClr val="bg2">
                  <a:lumMod val="10000"/>
                </a:schemeClr>
              </a:solidFill>
            </a:endParaRPr>
          </a:p>
        </p:txBody>
      </p:sp>
      <p:sp>
        <p:nvSpPr>
          <p:cNvPr id="154" name="CustomShape 3"/>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dirty="0">
                <a:solidFill>
                  <a:schemeClr val="bg1"/>
                </a:solidFill>
                <a:latin typeface="Cambria"/>
                <a:ea typeface="DejaVu Sans"/>
              </a:rPr>
              <a:t>S. B. Jain Institute of Technology Management and research</a:t>
            </a:r>
            <a:endParaRPr dirty="0">
              <a:solidFill>
                <a:schemeClr val="bg1"/>
              </a:solidFill>
            </a:endParaRPr>
          </a:p>
        </p:txBody>
      </p:sp>
      <p:sp>
        <p:nvSpPr>
          <p:cNvPr id="155" name="CustomShape 4"/>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393A6E2F-F190-4D2E-9D17-8A3F64F2E6CC}" type="slidenum">
              <a:rPr lang="en-IN">
                <a:solidFill>
                  <a:srgbClr val="8B8B8B"/>
                </a:solidFill>
                <a:latin typeface="Cambria"/>
                <a:ea typeface="DejaVu Sans"/>
              </a:rPr>
              <a:pPr>
                <a:lnSpc>
                  <a:spcPct val="100000"/>
                </a:lnSpc>
              </a:pPr>
              <a:t>19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457200" y="274680"/>
            <a:ext cx="8226277" cy="715920"/>
          </a:xfrm>
          <a:prstGeom prst="rect">
            <a:avLst/>
          </a:prstGeom>
          <a:noFill/>
          <a:ln>
            <a:noFill/>
          </a:ln>
        </p:spPr>
        <p:txBody>
          <a:bodyPr lIns="90000" tIns="45000" rIns="90000" bIns="45000" anchor="ctr"/>
          <a:lstStyle/>
          <a:p>
            <a:pPr algn="ctr">
              <a:lnSpc>
                <a:spcPct val="100000"/>
              </a:lnSpc>
            </a:pPr>
            <a:r>
              <a:rPr lang="en-IN" sz="4400" b="1" dirty="0">
                <a:solidFill>
                  <a:srgbClr val="000000"/>
                </a:solidFill>
                <a:latin typeface="Calibri"/>
                <a:ea typeface="DejaVu Sans"/>
              </a:rPr>
              <a:t>Contents</a:t>
            </a:r>
            <a:endParaRPr/>
          </a:p>
        </p:txBody>
      </p:sp>
      <p:sp>
        <p:nvSpPr>
          <p:cNvPr id="117" name="CustomShape 2"/>
          <p:cNvSpPr/>
          <p:nvPr/>
        </p:nvSpPr>
        <p:spPr>
          <a:xfrm>
            <a:off x="457200" y="1219200"/>
            <a:ext cx="8226277" cy="5029200"/>
          </a:xfrm>
          <a:prstGeom prst="rect">
            <a:avLst/>
          </a:prstGeom>
          <a:noFill/>
          <a:ln>
            <a:noFill/>
          </a:ln>
        </p:spPr>
        <p:txBody>
          <a:bodyPr lIns="90000" tIns="45000" rIns="90000" bIns="45000"/>
          <a:lstStyle/>
          <a:p>
            <a:pPr>
              <a:lnSpc>
                <a:spcPct val="100000"/>
              </a:lnSpc>
              <a:buFont typeface="Arial"/>
              <a:buChar char="•"/>
            </a:pPr>
            <a:r>
              <a:rPr lang="en-IN" sz="2200" dirty="0">
                <a:solidFill>
                  <a:srgbClr val="0000FF"/>
                </a:solidFill>
                <a:latin typeface="Cambria"/>
                <a:ea typeface="DejaVu Sans"/>
              </a:rPr>
              <a:t>Problem Statement &amp; Objectives</a:t>
            </a:r>
            <a:endParaRPr dirty="0">
              <a:solidFill>
                <a:srgbClr val="0000FF"/>
              </a:solidFill>
            </a:endParaRPr>
          </a:p>
          <a:p>
            <a:pPr>
              <a:lnSpc>
                <a:spcPct val="100000"/>
              </a:lnSpc>
              <a:buFont typeface="Arial"/>
              <a:buChar char="•"/>
            </a:pPr>
            <a:r>
              <a:rPr lang="en-IN" sz="2200" dirty="0">
                <a:solidFill>
                  <a:srgbClr val="0000FF"/>
                </a:solidFill>
                <a:latin typeface="Cambria"/>
                <a:ea typeface="DejaVu Sans"/>
              </a:rPr>
              <a:t>Introduction</a:t>
            </a:r>
            <a:endParaRPr dirty="0">
              <a:solidFill>
                <a:srgbClr val="0000FF"/>
              </a:solidFill>
            </a:endParaRPr>
          </a:p>
          <a:p>
            <a:pPr>
              <a:lnSpc>
                <a:spcPct val="100000"/>
              </a:lnSpc>
              <a:buFont typeface="Arial"/>
              <a:buChar char="•"/>
            </a:pPr>
            <a:r>
              <a:rPr lang="en-IN" sz="2200" dirty="0">
                <a:solidFill>
                  <a:srgbClr val="0000FF"/>
                </a:solidFill>
                <a:latin typeface="Cambria"/>
                <a:ea typeface="DejaVu Sans"/>
              </a:rPr>
              <a:t>Literature Survey</a:t>
            </a:r>
            <a:endParaRPr dirty="0">
              <a:solidFill>
                <a:srgbClr val="0000FF"/>
              </a:solidFill>
            </a:endParaRPr>
          </a:p>
          <a:p>
            <a:pPr>
              <a:lnSpc>
                <a:spcPct val="100000"/>
              </a:lnSpc>
              <a:buFont typeface="Arial"/>
              <a:buChar char="•"/>
            </a:pPr>
            <a:r>
              <a:rPr lang="en-IN" sz="2200" dirty="0">
                <a:solidFill>
                  <a:srgbClr val="0000FF"/>
                </a:solidFill>
                <a:latin typeface="Cambria"/>
                <a:ea typeface="DejaVu Sans"/>
              </a:rPr>
              <a:t>System Design</a:t>
            </a:r>
          </a:p>
          <a:p>
            <a:pPr>
              <a:lnSpc>
                <a:spcPct val="100000"/>
              </a:lnSpc>
              <a:buFont typeface="Arial"/>
              <a:buChar char="•"/>
            </a:pPr>
            <a:r>
              <a:rPr lang="en-US" sz="2200" dirty="0">
                <a:solidFill>
                  <a:srgbClr val="0000FF"/>
                </a:solidFill>
                <a:latin typeface="Cambria"/>
              </a:rPr>
              <a:t>U</a:t>
            </a:r>
            <a:r>
              <a:rPr lang="en-IN" sz="2200" dirty="0">
                <a:solidFill>
                  <a:srgbClr val="0000FF"/>
                </a:solidFill>
                <a:latin typeface="Cambria"/>
              </a:rPr>
              <a:t>se Case Diagram</a:t>
            </a:r>
            <a:endParaRPr dirty="0">
              <a:solidFill>
                <a:srgbClr val="0000FF"/>
              </a:solidFill>
            </a:endParaRPr>
          </a:p>
          <a:p>
            <a:pPr>
              <a:lnSpc>
                <a:spcPct val="100000"/>
              </a:lnSpc>
              <a:buFont typeface="Arial"/>
              <a:buChar char="•"/>
            </a:pPr>
            <a:r>
              <a:rPr lang="en-IN" sz="2200" dirty="0">
                <a:solidFill>
                  <a:srgbClr val="0000FF"/>
                </a:solidFill>
                <a:latin typeface="Cambria"/>
                <a:ea typeface="DejaVu Sans"/>
              </a:rPr>
              <a:t>Developed Modules</a:t>
            </a:r>
          </a:p>
          <a:p>
            <a:pPr>
              <a:lnSpc>
                <a:spcPct val="100000"/>
              </a:lnSpc>
            </a:pPr>
            <a:r>
              <a:rPr lang="en-US" sz="2200" dirty="0">
                <a:solidFill>
                  <a:srgbClr val="0000FF"/>
                </a:solidFill>
                <a:latin typeface="Cambria"/>
              </a:rPr>
              <a:t> </a:t>
            </a:r>
            <a:r>
              <a:rPr lang="en-IN" sz="2200" dirty="0">
                <a:solidFill>
                  <a:srgbClr val="0000FF"/>
                </a:solidFill>
                <a:latin typeface="Cambria"/>
              </a:rPr>
              <a:t>        Modules Description</a:t>
            </a:r>
            <a:endParaRPr dirty="0">
              <a:solidFill>
                <a:srgbClr val="0000FF"/>
              </a:solidFill>
            </a:endParaRPr>
          </a:p>
          <a:p>
            <a:pPr lvl="1"/>
            <a:r>
              <a:rPr lang="en-IN" sz="2200" dirty="0">
                <a:solidFill>
                  <a:srgbClr val="0000FF"/>
                </a:solidFill>
                <a:latin typeface="Cambria"/>
                <a:ea typeface="DejaVu Sans"/>
              </a:rPr>
              <a:t> Modules Screenshots</a:t>
            </a:r>
            <a:endParaRPr dirty="0">
              <a:solidFill>
                <a:srgbClr val="0000FF"/>
              </a:solidFill>
            </a:endParaRPr>
          </a:p>
          <a:p>
            <a:pPr>
              <a:lnSpc>
                <a:spcPct val="100000"/>
              </a:lnSpc>
              <a:buFont typeface="Arial"/>
              <a:buChar char="•"/>
            </a:pPr>
            <a:r>
              <a:rPr lang="en-IN" sz="2200" dirty="0">
                <a:solidFill>
                  <a:srgbClr val="0000FF"/>
                </a:solidFill>
                <a:latin typeface="Cambria"/>
                <a:ea typeface="DejaVu Sans"/>
              </a:rPr>
              <a:t>Technology Used </a:t>
            </a:r>
          </a:p>
          <a:p>
            <a:pPr>
              <a:lnSpc>
                <a:spcPct val="100000"/>
              </a:lnSpc>
              <a:buFont typeface="Arial"/>
              <a:buChar char="•"/>
            </a:pPr>
            <a:r>
              <a:rPr lang="en-US" sz="2200" dirty="0">
                <a:solidFill>
                  <a:srgbClr val="0000FF"/>
                </a:solidFill>
                <a:latin typeface="Cambria"/>
              </a:rPr>
              <a:t>H</a:t>
            </a:r>
            <a:r>
              <a:rPr lang="en-IN" sz="2200" dirty="0" err="1">
                <a:solidFill>
                  <a:srgbClr val="0000FF"/>
                </a:solidFill>
                <a:latin typeface="Cambria"/>
              </a:rPr>
              <a:t>ardware</a:t>
            </a:r>
            <a:r>
              <a:rPr lang="en-IN" sz="2200" dirty="0">
                <a:solidFill>
                  <a:srgbClr val="0000FF"/>
                </a:solidFill>
                <a:latin typeface="Cambria"/>
              </a:rPr>
              <a:t> Details</a:t>
            </a:r>
            <a:endParaRPr dirty="0">
              <a:solidFill>
                <a:srgbClr val="0000FF"/>
              </a:solidFill>
            </a:endParaRPr>
          </a:p>
          <a:p>
            <a:pPr>
              <a:lnSpc>
                <a:spcPct val="100000"/>
              </a:lnSpc>
              <a:buFont typeface="Arial"/>
              <a:buChar char="•"/>
            </a:pPr>
            <a:r>
              <a:rPr lang="en-IN" sz="2200" dirty="0">
                <a:solidFill>
                  <a:srgbClr val="0000FF"/>
                </a:solidFill>
                <a:latin typeface="Cambria"/>
                <a:ea typeface="DejaVu Sans"/>
              </a:rPr>
              <a:t>Advantages &amp; Applications</a:t>
            </a:r>
            <a:endParaRPr dirty="0">
              <a:solidFill>
                <a:srgbClr val="0000FF"/>
              </a:solidFill>
            </a:endParaRPr>
          </a:p>
          <a:p>
            <a:pPr>
              <a:lnSpc>
                <a:spcPct val="100000"/>
              </a:lnSpc>
              <a:buFont typeface="Arial"/>
              <a:buChar char="•"/>
            </a:pPr>
            <a:r>
              <a:rPr lang="en-IN" sz="2200" dirty="0">
                <a:solidFill>
                  <a:srgbClr val="0000FF"/>
                </a:solidFill>
                <a:latin typeface="Cambria"/>
                <a:ea typeface="DejaVu Sans"/>
              </a:rPr>
              <a:t>Conclusion</a:t>
            </a:r>
            <a:endParaRPr dirty="0">
              <a:solidFill>
                <a:srgbClr val="0000FF"/>
              </a:solidFill>
            </a:endParaRPr>
          </a:p>
          <a:p>
            <a:pPr>
              <a:lnSpc>
                <a:spcPct val="100000"/>
              </a:lnSpc>
              <a:buFont typeface="Arial"/>
              <a:buChar char="•"/>
            </a:pPr>
            <a:r>
              <a:rPr lang="en-IN" sz="2200" dirty="0">
                <a:solidFill>
                  <a:srgbClr val="0000FF"/>
                </a:solidFill>
                <a:latin typeface="Cambria"/>
                <a:ea typeface="DejaVu Sans"/>
              </a:rPr>
              <a:t>Future scope</a:t>
            </a:r>
            <a:endParaRPr dirty="0">
              <a:solidFill>
                <a:srgbClr val="0000FF"/>
              </a:solidFill>
            </a:endParaRPr>
          </a:p>
          <a:p>
            <a:pPr>
              <a:lnSpc>
                <a:spcPct val="100000"/>
              </a:lnSpc>
            </a:pPr>
            <a:endParaRPr dirty="0">
              <a:solidFill>
                <a:srgbClr val="0000FF"/>
              </a:solidFill>
            </a:endParaRPr>
          </a:p>
          <a:p>
            <a:pPr>
              <a:lnSpc>
                <a:spcPct val="100000"/>
              </a:lnSpc>
            </a:pPr>
            <a:endParaRPr dirty="0">
              <a:solidFill>
                <a:srgbClr val="0000FF"/>
              </a:solidFill>
            </a:endParaRPr>
          </a:p>
          <a:p>
            <a:pPr>
              <a:lnSpc>
                <a:spcPct val="100000"/>
              </a:lnSpc>
            </a:pPr>
            <a:endParaRPr dirty="0"/>
          </a:p>
          <a:p>
            <a:pPr>
              <a:lnSpc>
                <a:spcPct val="100000"/>
              </a:lnSpc>
            </a:pPr>
            <a:endParaRPr dirty="0"/>
          </a:p>
        </p:txBody>
      </p:sp>
      <p:sp>
        <p:nvSpPr>
          <p:cNvPr id="118" name="CustomShape 3"/>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dirty="0">
                <a:solidFill>
                  <a:schemeClr val="bg1"/>
                </a:solidFill>
                <a:latin typeface="Cambria"/>
                <a:ea typeface="DejaVu Sans"/>
              </a:rPr>
              <a:t>S. B. Jain Institute of Technology Management and Research</a:t>
            </a:r>
            <a:endParaRPr dirty="0">
              <a:solidFill>
                <a:schemeClr val="bg1"/>
              </a:solidFill>
            </a:endParaRPr>
          </a:p>
        </p:txBody>
      </p:sp>
      <p:sp>
        <p:nvSpPr>
          <p:cNvPr id="119" name="CustomShape 4"/>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30D1C077-4385-40BC-8414-190C1BFAFF8E}" type="slidenum">
              <a:rPr lang="en-IN">
                <a:solidFill>
                  <a:srgbClr val="8B8B8B"/>
                </a:solidFill>
                <a:latin typeface="Cambria"/>
                <a:ea typeface="DejaVu Sans"/>
              </a:rPr>
              <a:pPr>
                <a:lnSpc>
                  <a:spcPct val="100000"/>
                </a:lnSpc>
              </a:pPr>
              <a:t>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457200" y="274680"/>
            <a:ext cx="8226277" cy="792120"/>
          </a:xfrm>
          <a:prstGeom prst="rect">
            <a:avLst/>
          </a:prstGeom>
          <a:noFill/>
          <a:ln>
            <a:noFill/>
          </a:ln>
        </p:spPr>
        <p:txBody>
          <a:bodyPr lIns="90000" tIns="45000" rIns="90000" bIns="45000" anchor="ctr"/>
          <a:lstStyle/>
          <a:p>
            <a:pPr algn="ctr">
              <a:lnSpc>
                <a:spcPct val="100000"/>
              </a:lnSpc>
            </a:pPr>
            <a:r>
              <a:rPr lang="en-IN" sz="3200" b="1" dirty="0">
                <a:solidFill>
                  <a:srgbClr val="0070C0"/>
                </a:solidFill>
                <a:latin typeface="Times New Roman" pitchFamily="18" charset="0"/>
                <a:ea typeface="DejaVu Sans"/>
                <a:cs typeface="Times New Roman" pitchFamily="18" charset="0"/>
              </a:rPr>
              <a:t>Hardware Details</a:t>
            </a:r>
            <a:endParaRPr sz="3200" dirty="0">
              <a:solidFill>
                <a:srgbClr val="0070C0"/>
              </a:solidFill>
              <a:latin typeface="Times New Roman" pitchFamily="18" charset="0"/>
              <a:cs typeface="Times New Roman" pitchFamily="18" charset="0"/>
            </a:endParaRPr>
          </a:p>
        </p:txBody>
      </p:sp>
      <p:sp>
        <p:nvSpPr>
          <p:cNvPr id="157" name="CustomShape 2"/>
          <p:cNvSpPr/>
          <p:nvPr/>
        </p:nvSpPr>
        <p:spPr>
          <a:xfrm>
            <a:off x="457200" y="1600200"/>
            <a:ext cx="8226277" cy="4521600"/>
          </a:xfrm>
          <a:prstGeom prst="rect">
            <a:avLst/>
          </a:prstGeom>
          <a:noFill/>
          <a:ln>
            <a:noFill/>
          </a:ln>
        </p:spPr>
        <p:txBody>
          <a:bodyPr lIns="90000" tIns="45000" rIns="90000" bIns="45000"/>
          <a:lstStyle/>
          <a:p>
            <a:pPr>
              <a:lnSpc>
                <a:spcPct val="100000"/>
              </a:lnSpc>
              <a:buFont typeface="Arial"/>
              <a:buChar char="•"/>
            </a:pPr>
            <a:r>
              <a:rPr lang="en-IN" sz="3200" dirty="0">
                <a:solidFill>
                  <a:srgbClr val="000000"/>
                </a:solidFill>
                <a:latin typeface="Cambria"/>
                <a:ea typeface="DejaVu Sans"/>
              </a:rPr>
              <a:t> </a:t>
            </a:r>
            <a:r>
              <a:rPr lang="en-IN" sz="2800" dirty="0">
                <a:solidFill>
                  <a:srgbClr val="000000"/>
                </a:solidFill>
                <a:latin typeface="Cambria"/>
                <a:ea typeface="DejaVu Sans"/>
              </a:rPr>
              <a:t>List the names of hardware used in your project.</a:t>
            </a:r>
          </a:p>
          <a:p>
            <a:pPr>
              <a:lnSpc>
                <a:spcPct val="100000"/>
              </a:lnSpc>
            </a:pPr>
            <a:endParaRPr lang="en-IN" sz="2800" dirty="0"/>
          </a:p>
          <a:p>
            <a:pPr marL="514350" indent="-514350">
              <a:lnSpc>
                <a:spcPct val="100000"/>
              </a:lnSpc>
              <a:buFont typeface="+mj-lt"/>
              <a:buAutoNum type="arabicPeriod"/>
            </a:pPr>
            <a:r>
              <a:rPr lang="en-US" sz="2000" dirty="0">
                <a:solidFill>
                  <a:srgbClr val="000000"/>
                </a:solidFill>
                <a:latin typeface="Cambria"/>
                <a:ea typeface="DejaVu Sans"/>
              </a:rPr>
              <a:t>Computer – 8 GB RAM</a:t>
            </a:r>
          </a:p>
          <a:p>
            <a:pPr marL="514350" indent="-514350">
              <a:lnSpc>
                <a:spcPct val="100000"/>
              </a:lnSpc>
              <a:buFont typeface="+mj-lt"/>
              <a:buAutoNum type="arabicPeriod"/>
            </a:pPr>
            <a:r>
              <a:rPr lang="en-US" sz="2000" dirty="0">
                <a:solidFill>
                  <a:srgbClr val="000000"/>
                </a:solidFill>
                <a:latin typeface="Cambria"/>
                <a:ea typeface="DejaVu Sans"/>
              </a:rPr>
              <a:t>Monitor</a:t>
            </a:r>
          </a:p>
          <a:p>
            <a:pPr marL="514350" indent="-514350">
              <a:lnSpc>
                <a:spcPct val="100000"/>
              </a:lnSpc>
              <a:buFont typeface="+mj-lt"/>
              <a:buAutoNum type="arabicPeriod"/>
            </a:pPr>
            <a:r>
              <a:rPr lang="en-US" sz="2000" dirty="0">
                <a:solidFill>
                  <a:srgbClr val="000000"/>
                </a:solidFill>
                <a:latin typeface="Cambria"/>
                <a:ea typeface="DejaVu Sans"/>
              </a:rPr>
              <a:t>Keyboard</a:t>
            </a:r>
          </a:p>
          <a:p>
            <a:pPr marL="514350" indent="-514350">
              <a:lnSpc>
                <a:spcPct val="100000"/>
              </a:lnSpc>
              <a:buFont typeface="+mj-lt"/>
              <a:buAutoNum type="arabicPeriod"/>
            </a:pPr>
            <a:r>
              <a:rPr lang="en-US" sz="2000" dirty="0">
                <a:solidFill>
                  <a:srgbClr val="000000"/>
                </a:solidFill>
                <a:latin typeface="Cambria"/>
                <a:ea typeface="DejaVu Sans"/>
              </a:rPr>
              <a:t>Processor</a:t>
            </a:r>
          </a:p>
          <a:p>
            <a:pPr marL="514350" indent="-514350">
              <a:lnSpc>
                <a:spcPct val="100000"/>
              </a:lnSpc>
              <a:buFont typeface="+mj-lt"/>
              <a:buAutoNum type="arabicPeriod"/>
            </a:pPr>
            <a:r>
              <a:rPr lang="en-US" sz="2000" dirty="0">
                <a:solidFill>
                  <a:srgbClr val="000000"/>
                </a:solidFill>
                <a:latin typeface="Cambria"/>
                <a:ea typeface="DejaVu Sans"/>
              </a:rPr>
              <a:t>Memory</a:t>
            </a:r>
          </a:p>
          <a:p>
            <a:pPr marL="514350" indent="-514350">
              <a:lnSpc>
                <a:spcPct val="100000"/>
              </a:lnSpc>
              <a:buFont typeface="+mj-lt"/>
              <a:buAutoNum type="arabicPeriod"/>
            </a:pPr>
            <a:r>
              <a:rPr lang="en-US" sz="2000" dirty="0">
                <a:solidFill>
                  <a:srgbClr val="000000"/>
                </a:solidFill>
                <a:latin typeface="Cambria"/>
                <a:ea typeface="DejaVu Sans"/>
              </a:rPr>
              <a:t>Display</a:t>
            </a:r>
            <a:endParaRPr lang="en-IN" sz="2000" dirty="0">
              <a:solidFill>
                <a:srgbClr val="000000"/>
              </a:solidFill>
              <a:latin typeface="Cambria"/>
              <a:ea typeface="DejaVu Sans"/>
            </a:endParaRPr>
          </a:p>
        </p:txBody>
      </p:sp>
      <p:sp>
        <p:nvSpPr>
          <p:cNvPr id="158" name="CustomShape 3"/>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dirty="0">
                <a:solidFill>
                  <a:schemeClr val="bg1"/>
                </a:solidFill>
                <a:latin typeface="Cambria"/>
                <a:ea typeface="DejaVu Sans"/>
              </a:rPr>
              <a:t>S. B. Jain Institute of Technology Management and research</a:t>
            </a:r>
            <a:endParaRPr dirty="0">
              <a:solidFill>
                <a:schemeClr val="bg1"/>
              </a:solidFill>
            </a:endParaRPr>
          </a:p>
        </p:txBody>
      </p:sp>
      <p:sp>
        <p:nvSpPr>
          <p:cNvPr id="159" name="CustomShape 4"/>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72F99AA1-F0E4-49BC-B218-6ECCA425585F}" type="slidenum">
              <a:rPr lang="en-IN">
                <a:solidFill>
                  <a:srgbClr val="8B8B8B"/>
                </a:solidFill>
                <a:latin typeface="Cambria"/>
                <a:ea typeface="DejaVu Sans"/>
              </a:rPr>
              <a:pPr>
                <a:lnSpc>
                  <a:spcPct val="100000"/>
                </a:lnSpc>
              </a:pPr>
              <a:t>20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410401" y="0"/>
            <a:ext cx="8137038" cy="914400"/>
          </a:xfrm>
          <a:prstGeom prst="rect">
            <a:avLst/>
          </a:prstGeom>
          <a:noFill/>
          <a:ln>
            <a:noFill/>
          </a:ln>
        </p:spPr>
        <p:txBody>
          <a:bodyPr lIns="90000" tIns="45000" rIns="90000" bIns="45000" anchor="ctr"/>
          <a:lstStyle/>
          <a:p>
            <a:pPr algn="ctr">
              <a:lnSpc>
                <a:spcPct val="100000"/>
              </a:lnSpc>
            </a:pPr>
            <a:r>
              <a:rPr lang="en-IN" sz="2800" b="1" dirty="0">
                <a:solidFill>
                  <a:srgbClr val="000000"/>
                </a:solidFill>
                <a:latin typeface="Times New Roman" pitchFamily="18" charset="0"/>
                <a:ea typeface="DejaVu Sans"/>
                <a:cs typeface="Times New Roman" pitchFamily="18" charset="0"/>
              </a:rPr>
              <a:t>Advantages &amp; Applications</a:t>
            </a:r>
            <a:endParaRPr sz="2800" dirty="0">
              <a:latin typeface="Times New Roman" pitchFamily="18" charset="0"/>
              <a:cs typeface="Times New Roman" pitchFamily="18" charset="0"/>
            </a:endParaRPr>
          </a:p>
        </p:txBody>
      </p:sp>
      <p:sp>
        <p:nvSpPr>
          <p:cNvPr id="167" name="CustomShape 2"/>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dirty="0">
                <a:solidFill>
                  <a:schemeClr val="bg1"/>
                </a:solidFill>
                <a:latin typeface="Cambria"/>
                <a:ea typeface="DejaVu Sans"/>
              </a:rPr>
              <a:t>S. B. Jain Institute of Technology Management and research</a:t>
            </a:r>
            <a:endParaRPr dirty="0">
              <a:solidFill>
                <a:schemeClr val="bg1"/>
              </a:solidFill>
            </a:endParaRPr>
          </a:p>
        </p:txBody>
      </p:sp>
      <p:sp>
        <p:nvSpPr>
          <p:cNvPr id="168" name="CustomShape 3"/>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16400EEE-C202-420C-880F-2D7F6758A4E0}" type="slidenum">
              <a:rPr lang="en-IN">
                <a:solidFill>
                  <a:srgbClr val="8B8B8B"/>
                </a:solidFill>
                <a:latin typeface="Cambria"/>
                <a:ea typeface="DejaVu Sans"/>
              </a:rPr>
              <a:pPr>
                <a:lnSpc>
                  <a:spcPct val="100000"/>
                </a:lnSpc>
              </a:pPr>
              <a:t>21</a:t>
            </a:fld>
            <a:endParaRPr/>
          </a:p>
        </p:txBody>
      </p:sp>
      <p:sp>
        <p:nvSpPr>
          <p:cNvPr id="2" name="Rectangle 1">
            <a:extLst>
              <a:ext uri="{FF2B5EF4-FFF2-40B4-BE49-F238E27FC236}">
                <a16:creationId xmlns:a16="http://schemas.microsoft.com/office/drawing/2014/main" id="{F5D73F12-A3C9-4AF3-83FF-D1BCBF3F940C}"/>
              </a:ext>
            </a:extLst>
          </p:cNvPr>
          <p:cNvSpPr/>
          <p:nvPr/>
        </p:nvSpPr>
        <p:spPr>
          <a:xfrm>
            <a:off x="429450" y="762000"/>
            <a:ext cx="8137039" cy="5866350"/>
          </a:xfrm>
          <a:prstGeom prst="rect">
            <a:avLst/>
          </a:prstGeom>
        </p:spPr>
        <p:txBody>
          <a:bodyPr wrap="square">
            <a:spAutoFit/>
          </a:bodyPr>
          <a:lstStyle/>
          <a:p>
            <a:pPr>
              <a:lnSpc>
                <a:spcPct val="150000"/>
              </a:lnSpc>
            </a:pPr>
            <a:r>
              <a:rPr lang="en-US" b="1" i="1" dirty="0">
                <a:solidFill>
                  <a:schemeClr val="accent1"/>
                </a:solidFill>
              </a:rPr>
              <a:t>Application :</a:t>
            </a:r>
          </a:p>
          <a:p>
            <a:pPr>
              <a:lnSpc>
                <a:spcPct val="150000"/>
              </a:lnSpc>
            </a:pPr>
            <a:r>
              <a:rPr lang="en-US" dirty="0"/>
              <a:t>1. </a:t>
            </a:r>
            <a:r>
              <a:rPr lang="en-US" b="1" dirty="0"/>
              <a:t>Legitimacy</a:t>
            </a:r>
            <a:r>
              <a:rPr lang="en-US" dirty="0"/>
              <a:t>: Show You Are Real. A website helps your organization look more professional in the eyes of your donors and partners. </a:t>
            </a:r>
          </a:p>
          <a:p>
            <a:pPr>
              <a:lnSpc>
                <a:spcPct val="150000"/>
              </a:lnSpc>
            </a:pPr>
            <a:r>
              <a:rPr lang="en-US" dirty="0"/>
              <a:t>2.</a:t>
            </a:r>
            <a:r>
              <a:rPr lang="en-US" b="1" dirty="0"/>
              <a:t>Exposure: </a:t>
            </a:r>
            <a:r>
              <a:rPr lang="en-US" dirty="0"/>
              <a:t>Share Your Cause With World. Websites are the best tool out there for    communication.</a:t>
            </a:r>
          </a:p>
          <a:p>
            <a:pPr>
              <a:lnSpc>
                <a:spcPct val="150000"/>
              </a:lnSpc>
            </a:pPr>
            <a:r>
              <a:rPr lang="en-US" dirty="0"/>
              <a:t>3.</a:t>
            </a:r>
            <a:r>
              <a:rPr lang="en-US" b="1" dirty="0"/>
              <a:t>Contribution: </a:t>
            </a:r>
            <a:r>
              <a:rPr lang="en-US" dirty="0"/>
              <a:t>More Helping Hands. ...</a:t>
            </a:r>
          </a:p>
          <a:p>
            <a:pPr>
              <a:lnSpc>
                <a:spcPct val="150000"/>
              </a:lnSpc>
            </a:pPr>
            <a:r>
              <a:rPr lang="en-US" dirty="0"/>
              <a:t>4.</a:t>
            </a:r>
            <a:r>
              <a:rPr lang="en-US" b="1" dirty="0"/>
              <a:t>24×7:</a:t>
            </a:r>
            <a:r>
              <a:rPr lang="en-US" dirty="0"/>
              <a:t> Your Doors Are Always Open. ...</a:t>
            </a:r>
          </a:p>
          <a:p>
            <a:pPr>
              <a:lnSpc>
                <a:spcPct val="150000"/>
              </a:lnSpc>
            </a:pPr>
            <a:r>
              <a:rPr lang="en-US" dirty="0"/>
              <a:t>5</a:t>
            </a:r>
            <a:r>
              <a:rPr lang="en-US" b="1" dirty="0"/>
              <a:t>.Eco-Friendly: </a:t>
            </a:r>
            <a:r>
              <a:rPr lang="en-US" dirty="0"/>
              <a:t>Save Trees.</a:t>
            </a:r>
          </a:p>
          <a:p>
            <a:pPr>
              <a:lnSpc>
                <a:spcPct val="150000"/>
              </a:lnSpc>
            </a:pPr>
            <a:r>
              <a:rPr lang="en-US" b="1" i="1" dirty="0">
                <a:solidFill>
                  <a:schemeClr val="accent1"/>
                </a:solidFill>
              </a:rPr>
              <a:t>Advantages :</a:t>
            </a:r>
          </a:p>
          <a:p>
            <a:pPr marL="342900" indent="-342900">
              <a:lnSpc>
                <a:spcPct val="150000"/>
              </a:lnSpc>
              <a:buAutoNum type="arabicPeriod"/>
            </a:pPr>
            <a:r>
              <a:rPr lang="en-US" dirty="0"/>
              <a:t>Investing time and money into a website is a simple decision for non-governmental organizations (NGOs) around the globe.</a:t>
            </a:r>
          </a:p>
          <a:p>
            <a:pPr marL="342900" indent="-342900">
              <a:lnSpc>
                <a:spcPct val="150000"/>
              </a:lnSpc>
              <a:buAutoNum type="arabicPeriod"/>
            </a:pPr>
            <a:r>
              <a:rPr lang="en-US" dirty="0"/>
              <a:t>An effectively-designed NGO website is great for collecting donations, engaging supporters, and increasing awareness for any cause.</a:t>
            </a:r>
            <a:endParaRPr lang="en-US" b="1" i="1" dirty="0">
              <a:solidFill>
                <a:schemeClr val="accent1"/>
              </a:solidFill>
            </a:endParaRPr>
          </a:p>
          <a:p>
            <a:pPr>
              <a:lnSpc>
                <a:spcPct val="150000"/>
              </a:lnSpc>
            </a:pPr>
            <a:endParaRPr lang="en-IN"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410400" y="309120"/>
            <a:ext cx="8226277" cy="681480"/>
          </a:xfrm>
          <a:prstGeom prst="rect">
            <a:avLst/>
          </a:prstGeom>
          <a:noFill/>
          <a:ln>
            <a:noFill/>
          </a:ln>
        </p:spPr>
        <p:txBody>
          <a:bodyPr lIns="90000" tIns="45000" rIns="90000" bIns="45000" anchor="ctr"/>
          <a:lstStyle/>
          <a:p>
            <a:pPr algn="ctr">
              <a:lnSpc>
                <a:spcPct val="100000"/>
              </a:lnSpc>
            </a:pPr>
            <a:r>
              <a:rPr lang="en-IN" sz="3200" b="1" dirty="0">
                <a:solidFill>
                  <a:srgbClr val="0070C0"/>
                </a:solidFill>
                <a:latin typeface="Times New Roman" pitchFamily="18" charset="0"/>
                <a:ea typeface="DejaVu Sans"/>
                <a:cs typeface="Times New Roman" pitchFamily="18" charset="0"/>
              </a:rPr>
              <a:t>Conclusion</a:t>
            </a:r>
            <a:endParaRPr sz="3200" dirty="0">
              <a:solidFill>
                <a:srgbClr val="0070C0"/>
              </a:solidFill>
              <a:latin typeface="Times New Roman" pitchFamily="18" charset="0"/>
              <a:cs typeface="Times New Roman" pitchFamily="18" charset="0"/>
            </a:endParaRPr>
          </a:p>
        </p:txBody>
      </p:sp>
      <p:sp>
        <p:nvSpPr>
          <p:cNvPr id="170" name="CustomShape 2"/>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dirty="0">
                <a:solidFill>
                  <a:schemeClr val="bg1"/>
                </a:solidFill>
                <a:latin typeface="Cambria"/>
                <a:ea typeface="DejaVu Sans"/>
              </a:rPr>
              <a:t>S. B. Jain Institute of Technology Management and research</a:t>
            </a:r>
            <a:endParaRPr dirty="0">
              <a:solidFill>
                <a:schemeClr val="bg1"/>
              </a:solidFill>
            </a:endParaRPr>
          </a:p>
        </p:txBody>
      </p:sp>
      <p:sp>
        <p:nvSpPr>
          <p:cNvPr id="171" name="CustomShape 3"/>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1EC6D1D8-B24E-4FF7-9275-48478A753778}" type="slidenum">
              <a:rPr lang="en-IN">
                <a:solidFill>
                  <a:srgbClr val="8B8B8B"/>
                </a:solidFill>
                <a:latin typeface="Cambria"/>
                <a:ea typeface="DejaVu Sans"/>
              </a:rPr>
              <a:pPr>
                <a:lnSpc>
                  <a:spcPct val="100000"/>
                </a:lnSpc>
              </a:pPr>
              <a:t>22</a:t>
            </a:fld>
            <a:endParaRPr/>
          </a:p>
        </p:txBody>
      </p:sp>
      <p:sp>
        <p:nvSpPr>
          <p:cNvPr id="3" name="Text Placeholder 2">
            <a:extLst>
              <a:ext uri="{FF2B5EF4-FFF2-40B4-BE49-F238E27FC236}">
                <a16:creationId xmlns:a16="http://schemas.microsoft.com/office/drawing/2014/main" id="{26BC5485-28D7-4F7F-8E75-62E1AA560843}"/>
              </a:ext>
            </a:extLst>
          </p:cNvPr>
          <p:cNvSpPr>
            <a:spLocks noGrp="1"/>
          </p:cNvSpPr>
          <p:nvPr>
            <p:ph type="body" idx="1"/>
          </p:nvPr>
        </p:nvSpPr>
        <p:spPr>
          <a:xfrm>
            <a:off x="438975" y="1143000"/>
            <a:ext cx="8352600" cy="4031873"/>
          </a:xfrm>
        </p:spPr>
        <p:txBody>
          <a:bodyPr/>
          <a:lstStyle/>
          <a:p>
            <a:pPr algn="l"/>
            <a:r>
              <a:rPr lang="en-US" dirty="0"/>
              <a:t> </a:t>
            </a:r>
            <a:endParaRPr lang="en-IN" sz="1200" dirty="0">
              <a:solidFill>
                <a:srgbClr val="000000"/>
              </a:solidFill>
              <a:latin typeface="Calibri" panose="020F0502020204030204" pitchFamily="34" charset="0"/>
            </a:endParaRPr>
          </a:p>
          <a:p>
            <a:pPr>
              <a:spcBef>
                <a:spcPts val="600"/>
              </a:spcBef>
            </a:pPr>
            <a:r>
              <a:rPr lang="en-IN" dirty="0">
                <a:latin typeface="Calibri" panose="020F0502020204030204" pitchFamily="34" charset="0"/>
              </a:rPr>
              <a:t>We have </a:t>
            </a:r>
            <a:r>
              <a:rPr lang="en-IN" b="1" dirty="0">
                <a:latin typeface="Calibri" panose="020F0502020204030204" pitchFamily="34" charset="0"/>
              </a:rPr>
              <a:t>entirely </a:t>
            </a:r>
            <a:r>
              <a:rPr lang="en-IN" dirty="0">
                <a:latin typeface="Calibri" panose="020F0502020204030204" pitchFamily="34" charset="0"/>
              </a:rPr>
              <a:t>completed our project, and our proposed system is designed to reduce the </a:t>
            </a:r>
            <a:r>
              <a:rPr lang="en-IN" b="1" dirty="0">
                <a:latin typeface="Calibri" panose="020F0502020204030204" pitchFamily="34" charset="0"/>
              </a:rPr>
              <a:t>time </a:t>
            </a:r>
            <a:r>
              <a:rPr lang="en-IN" dirty="0">
                <a:latin typeface="Calibri" panose="020F0502020204030204" pitchFamily="34" charset="0"/>
              </a:rPr>
              <a:t>and save the efforts of the faculties from maintaining huge amount of records.</a:t>
            </a:r>
            <a:r>
              <a:rPr lang="en-US" dirty="0"/>
              <a:t> NGOs and people's organizations are organized forms which demonstrate people's participation. People's participation implies empowerment. Empowerment means making people aware of their situation and helping them to address their own problems. It is a process of achieving greater political, social and economic rights.</a:t>
            </a:r>
          </a:p>
          <a:p>
            <a:pPr>
              <a:spcBef>
                <a:spcPts val="600"/>
              </a:spcBef>
            </a:pPr>
            <a:r>
              <a:rPr lang="en-US" dirty="0"/>
              <a:t>                     To promote effective people's participation and participatory development, NGOs are able to provide structures and mechanisms for the involvement of people. Because of their access to grassroots community groups, they are in touch with local realities .During the development of the project we understood the importance of individual while project development and management. While presenting in various seminar we have enhanced our communication skills and displayed professional ethics which will result in lifelong ethics.</a:t>
            </a:r>
            <a:endParaRPr lang="en-IN"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410400" y="228600"/>
            <a:ext cx="8226277" cy="457200"/>
          </a:xfrm>
          <a:prstGeom prst="rect">
            <a:avLst/>
          </a:prstGeom>
          <a:noFill/>
          <a:ln>
            <a:noFill/>
          </a:ln>
        </p:spPr>
        <p:txBody>
          <a:bodyPr lIns="90000" tIns="45000" rIns="90000" bIns="45000" anchor="ctr"/>
          <a:lstStyle/>
          <a:p>
            <a:pPr algn="ctr">
              <a:lnSpc>
                <a:spcPct val="100000"/>
              </a:lnSpc>
            </a:pPr>
            <a:r>
              <a:rPr lang="en-IN" sz="3200" b="1" dirty="0">
                <a:solidFill>
                  <a:srgbClr val="0070C0"/>
                </a:solidFill>
                <a:latin typeface="Times New Roman" pitchFamily="18" charset="0"/>
                <a:ea typeface="DejaVu Sans"/>
                <a:cs typeface="Times New Roman" pitchFamily="18" charset="0"/>
              </a:rPr>
              <a:t>Future Scope</a:t>
            </a:r>
            <a:endParaRPr sz="3200" dirty="0">
              <a:solidFill>
                <a:srgbClr val="0070C0"/>
              </a:solidFill>
              <a:latin typeface="Times New Roman" pitchFamily="18" charset="0"/>
              <a:cs typeface="Times New Roman" pitchFamily="18" charset="0"/>
            </a:endParaRPr>
          </a:p>
        </p:txBody>
      </p:sp>
      <p:sp>
        <p:nvSpPr>
          <p:cNvPr id="173" name="CustomShape 2"/>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dirty="0">
                <a:solidFill>
                  <a:schemeClr val="bg1"/>
                </a:solidFill>
                <a:latin typeface="Cambria"/>
                <a:ea typeface="DejaVu Sans"/>
              </a:rPr>
              <a:t>S. B. Jain Institute of Technology Management and research</a:t>
            </a:r>
            <a:endParaRPr dirty="0">
              <a:solidFill>
                <a:schemeClr val="bg1"/>
              </a:solidFill>
            </a:endParaRPr>
          </a:p>
        </p:txBody>
      </p:sp>
      <p:sp>
        <p:nvSpPr>
          <p:cNvPr id="174" name="CustomShape 3"/>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DF913256-B9BD-4FA2-85F4-E770BE557AE2}" type="slidenum">
              <a:rPr lang="en-IN">
                <a:solidFill>
                  <a:srgbClr val="8B8B8B"/>
                </a:solidFill>
                <a:latin typeface="Cambria"/>
                <a:ea typeface="DejaVu Sans"/>
              </a:rPr>
              <a:pPr>
                <a:lnSpc>
                  <a:spcPct val="100000"/>
                </a:lnSpc>
              </a:pPr>
              <a:t>23</a:t>
            </a:fld>
            <a:endParaRPr/>
          </a:p>
        </p:txBody>
      </p:sp>
      <p:sp>
        <p:nvSpPr>
          <p:cNvPr id="3" name="Text Placeholder 2">
            <a:extLst>
              <a:ext uri="{FF2B5EF4-FFF2-40B4-BE49-F238E27FC236}">
                <a16:creationId xmlns:a16="http://schemas.microsoft.com/office/drawing/2014/main" id="{35D0FF22-9313-4662-A6B4-363B819142F8}"/>
              </a:ext>
            </a:extLst>
          </p:cNvPr>
          <p:cNvSpPr>
            <a:spLocks noGrp="1"/>
          </p:cNvSpPr>
          <p:nvPr>
            <p:ph type="body" idx="1"/>
          </p:nvPr>
        </p:nvSpPr>
        <p:spPr>
          <a:xfrm>
            <a:off x="762000" y="1219200"/>
            <a:ext cx="7471409" cy="2034531"/>
          </a:xfrm>
        </p:spPr>
        <p:txBody>
          <a:bodyPr/>
          <a:lstStyle/>
          <a:p>
            <a:pPr>
              <a:lnSpc>
                <a:spcPct val="150000"/>
              </a:lnSpc>
            </a:pPr>
            <a:r>
              <a:rPr lang="en-US" dirty="0"/>
              <a:t>  In </a:t>
            </a:r>
            <a:r>
              <a:rPr lang="en-US" b="1" dirty="0"/>
              <a:t>future</a:t>
            </a:r>
            <a:r>
              <a:rPr lang="en-US" dirty="0"/>
              <a:t>, </a:t>
            </a:r>
            <a:r>
              <a:rPr lang="en-US" b="1" dirty="0"/>
              <a:t>NGOs</a:t>
            </a:r>
            <a:r>
              <a:rPr lang="en-US" dirty="0"/>
              <a:t> will need to find better ways of building constituencies for their work at every level; methods of working together through strategic partnerships that link local and global processes together; and a much more effective method of identifying barriers to change and points of leverage where their combined ...</a:t>
            </a:r>
            <a:endParaRPr lang="en-IN"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703384" y="2895480"/>
            <a:ext cx="7626462" cy="1316520"/>
          </a:xfrm>
          <a:prstGeom prst="rect">
            <a:avLst/>
          </a:prstGeom>
          <a:noFill/>
          <a:ln>
            <a:noFill/>
          </a:ln>
        </p:spPr>
        <p:txBody>
          <a:bodyPr lIns="90000" tIns="45000" rIns="90000" bIns="45000"/>
          <a:lstStyle/>
          <a:p>
            <a:pPr>
              <a:lnSpc>
                <a:spcPct val="100000"/>
              </a:lnSpc>
            </a:pPr>
            <a:r>
              <a:rPr lang="en-IN" sz="2800" dirty="0">
                <a:solidFill>
                  <a:srgbClr val="0000FF"/>
                </a:solidFill>
                <a:latin typeface="Arial"/>
              </a:rPr>
              <a:t>                     </a:t>
            </a:r>
            <a:r>
              <a:rPr lang="en-IN" sz="4800" b="1" dirty="0">
                <a:solidFill>
                  <a:srgbClr val="0000FF"/>
                </a:solidFill>
                <a:latin typeface="Arial"/>
              </a:rPr>
              <a:t>Thank You</a:t>
            </a:r>
            <a:endParaRPr/>
          </a:p>
          <a:p>
            <a:pPr>
              <a:lnSpc>
                <a:spcPct val="100000"/>
              </a:lnSpc>
            </a:pPr>
            <a:r>
              <a:rPr lang="en-IN" sz="4800" dirty="0">
                <a:solidFill>
                  <a:srgbClr val="0000FF"/>
                </a:solidFill>
                <a:latin typeface="Arial"/>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457200" y="274680"/>
            <a:ext cx="8226277" cy="461520"/>
          </a:xfrm>
          <a:prstGeom prst="rect">
            <a:avLst/>
          </a:prstGeom>
          <a:noFill/>
          <a:ln>
            <a:noFill/>
          </a:ln>
        </p:spPr>
        <p:txBody>
          <a:bodyPr lIns="90000" tIns="45000" rIns="90000" bIns="45000" anchor="ctr"/>
          <a:lstStyle/>
          <a:p>
            <a:pPr algn="ctr">
              <a:lnSpc>
                <a:spcPct val="100000"/>
              </a:lnSpc>
            </a:pPr>
            <a:r>
              <a:rPr lang="en-IN" sz="3200" b="1" dirty="0">
                <a:solidFill>
                  <a:srgbClr val="000000"/>
                </a:solidFill>
                <a:latin typeface="Times New Roman" pitchFamily="18" charset="0"/>
                <a:ea typeface="DejaVu Sans"/>
                <a:cs typeface="Times New Roman" pitchFamily="18" charset="0"/>
              </a:rPr>
              <a:t>Problem Statement &amp; Objectives</a:t>
            </a:r>
            <a:endParaRPr sz="3200" dirty="0">
              <a:latin typeface="Times New Roman" pitchFamily="18" charset="0"/>
              <a:cs typeface="Times New Roman" pitchFamily="18" charset="0"/>
            </a:endParaRPr>
          </a:p>
        </p:txBody>
      </p:sp>
      <p:sp>
        <p:nvSpPr>
          <p:cNvPr id="121" name="CustomShape 2"/>
          <p:cNvSpPr/>
          <p:nvPr/>
        </p:nvSpPr>
        <p:spPr>
          <a:xfrm>
            <a:off x="457200" y="1295400"/>
            <a:ext cx="8226277" cy="5029200"/>
          </a:xfrm>
          <a:prstGeom prst="rect">
            <a:avLst/>
          </a:prstGeom>
          <a:noFill/>
          <a:ln>
            <a:noFill/>
          </a:ln>
        </p:spPr>
        <p:txBody>
          <a:bodyPr lIns="90000" tIns="45000" rIns="90000" bIns="45000"/>
          <a:lstStyle/>
          <a:p>
            <a:pPr>
              <a:lnSpc>
                <a:spcPct val="100000"/>
              </a:lnSpc>
            </a:pPr>
            <a:r>
              <a:rPr lang="en-IN" sz="2400" b="1" dirty="0">
                <a:solidFill>
                  <a:srgbClr val="0000FF"/>
                </a:solidFill>
                <a:latin typeface="Cambria"/>
                <a:ea typeface="DejaVu Sans"/>
              </a:rPr>
              <a:t>Problem Statement :</a:t>
            </a:r>
          </a:p>
          <a:p>
            <a:pPr marL="285750" indent="-285750">
              <a:lnSpc>
                <a:spcPct val="100000"/>
              </a:lnSpc>
              <a:buFont typeface="Arial" panose="020B0604020202020204" pitchFamily="34" charset="0"/>
              <a:buChar char="•"/>
            </a:pPr>
            <a:r>
              <a:rPr lang="en-US" dirty="0"/>
              <a:t>Nowadays there are many NGOs that are engaged to act for different countries. However, it is obvious that a person can’t know them all and what things they do or in what countries they operate, and would be impossible to go looking for names and contact information one by one</a:t>
            </a:r>
          </a:p>
          <a:p>
            <a:pPr>
              <a:lnSpc>
                <a:spcPct val="100000"/>
              </a:lnSpc>
            </a:pPr>
            <a:endParaRPr lang="en-US" dirty="0"/>
          </a:p>
          <a:p>
            <a:pPr marL="285750" indent="-285750">
              <a:lnSpc>
                <a:spcPct val="100000"/>
              </a:lnSpc>
              <a:buFont typeface="Arial" panose="020B0604020202020204" pitchFamily="34" charset="0"/>
              <a:buChar char="•"/>
            </a:pPr>
            <a:r>
              <a:rPr lang="en-US" dirty="0"/>
              <a:t>In addition many of these organizations do not provide all the information that people expect to see: what they do, how they spend the money, in which countries they act .</a:t>
            </a:r>
            <a:endParaRPr lang="en-IN" dirty="0"/>
          </a:p>
          <a:p>
            <a:pPr>
              <a:lnSpc>
                <a:spcPct val="100000"/>
              </a:lnSpc>
            </a:pPr>
            <a:endParaRPr dirty="0"/>
          </a:p>
          <a:p>
            <a:pPr>
              <a:lnSpc>
                <a:spcPct val="100000"/>
              </a:lnSpc>
            </a:pPr>
            <a:r>
              <a:rPr lang="en-IN" sz="2400" b="1" dirty="0">
                <a:solidFill>
                  <a:srgbClr val="0000FF"/>
                </a:solidFill>
                <a:latin typeface="Cambria"/>
                <a:ea typeface="DejaVu Sans"/>
              </a:rPr>
              <a:t>Objectives</a:t>
            </a:r>
            <a:endParaRPr sz="2400" dirty="0">
              <a:solidFill>
                <a:srgbClr val="0000FF"/>
              </a:solidFill>
            </a:endParaRPr>
          </a:p>
          <a:p>
            <a:pPr>
              <a:lnSpc>
                <a:spcPct val="100000"/>
              </a:lnSpc>
              <a:buFont typeface="Arial"/>
              <a:buChar char="•"/>
            </a:pPr>
            <a:r>
              <a:rPr lang="en-IN" dirty="0">
                <a:solidFill>
                  <a:srgbClr val="000000"/>
                </a:solidFill>
                <a:latin typeface="Cambria"/>
                <a:ea typeface="DejaVu Sans"/>
              </a:rPr>
              <a:t> To Provide Advance Search facility to user and providing all information related    to NGO like how they work.</a:t>
            </a:r>
            <a:endParaRPr dirty="0"/>
          </a:p>
          <a:p>
            <a:pPr>
              <a:lnSpc>
                <a:spcPct val="100000"/>
              </a:lnSpc>
              <a:buFont typeface="Arial"/>
              <a:buChar char="•"/>
            </a:pPr>
            <a:r>
              <a:rPr lang="en-IN" dirty="0">
                <a:solidFill>
                  <a:srgbClr val="000000"/>
                </a:solidFill>
                <a:latin typeface="Cambria"/>
                <a:ea typeface="DejaVu Sans"/>
              </a:rPr>
              <a:t> To Reduce affords of user.</a:t>
            </a:r>
            <a:endParaRPr dirty="0"/>
          </a:p>
          <a:p>
            <a:pPr>
              <a:lnSpc>
                <a:spcPct val="100000"/>
              </a:lnSpc>
              <a:buFont typeface="Arial"/>
              <a:buChar char="•"/>
            </a:pPr>
            <a:r>
              <a:rPr lang="en-IN" dirty="0">
                <a:solidFill>
                  <a:srgbClr val="000000"/>
                </a:solidFill>
                <a:latin typeface="Cambria"/>
                <a:ea typeface="DejaVu Sans"/>
              </a:rPr>
              <a:t> To Provide full satisfaction to user.</a:t>
            </a:r>
          </a:p>
          <a:p>
            <a:pPr>
              <a:lnSpc>
                <a:spcPct val="100000"/>
              </a:lnSpc>
              <a:buFont typeface="Arial"/>
              <a:buChar char="•"/>
            </a:pPr>
            <a:r>
              <a:rPr lang="en-US" dirty="0">
                <a:solidFill>
                  <a:srgbClr val="000000"/>
                </a:solidFill>
                <a:latin typeface="Cambria"/>
              </a:rPr>
              <a:t> I</a:t>
            </a:r>
            <a:r>
              <a:rPr lang="en-IN" dirty="0">
                <a:solidFill>
                  <a:srgbClr val="000000"/>
                </a:solidFill>
                <a:latin typeface="Cambria"/>
              </a:rPr>
              <a:t>f someone is willing to volunteer the charity, they can join us.</a:t>
            </a:r>
            <a:endParaRPr dirty="0"/>
          </a:p>
          <a:p>
            <a:pPr>
              <a:lnSpc>
                <a:spcPct val="100000"/>
              </a:lnSpc>
            </a:pPr>
            <a:endParaRPr dirty="0"/>
          </a:p>
        </p:txBody>
      </p:sp>
      <p:sp>
        <p:nvSpPr>
          <p:cNvPr id="122" name="CustomShape 3"/>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dirty="0">
                <a:solidFill>
                  <a:schemeClr val="bg1"/>
                </a:solidFill>
                <a:latin typeface="Cambria"/>
                <a:ea typeface="DejaVu Sans"/>
              </a:rPr>
              <a:t>S. B. Jain Institute of Technology Management and research</a:t>
            </a:r>
            <a:endParaRPr dirty="0">
              <a:solidFill>
                <a:schemeClr val="bg1"/>
              </a:solidFill>
            </a:endParaRPr>
          </a:p>
        </p:txBody>
      </p:sp>
      <p:sp>
        <p:nvSpPr>
          <p:cNvPr id="123" name="CustomShape 4"/>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0A8709B1-B7F6-49D4-8B1F-ACE23302328D}" type="slidenum">
              <a:rPr lang="en-IN">
                <a:solidFill>
                  <a:srgbClr val="8B8B8B"/>
                </a:solidFill>
                <a:latin typeface="Cambria"/>
                <a:ea typeface="DejaVu Sans"/>
              </a:rPr>
              <a:pPr>
                <a:lnSpc>
                  <a:spcPct val="100000"/>
                </a:lnSpc>
              </a:pPr>
              <a:t>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457200" y="274680"/>
            <a:ext cx="8226277" cy="639720"/>
          </a:xfrm>
          <a:prstGeom prst="rect">
            <a:avLst/>
          </a:prstGeom>
          <a:noFill/>
          <a:ln>
            <a:noFill/>
          </a:ln>
        </p:spPr>
        <p:txBody>
          <a:bodyPr lIns="90000" tIns="45000" rIns="90000" bIns="45000" anchor="ctr"/>
          <a:lstStyle/>
          <a:p>
            <a:pPr algn="ctr">
              <a:lnSpc>
                <a:spcPct val="100000"/>
              </a:lnSpc>
            </a:pPr>
            <a:r>
              <a:rPr lang="en-IN" sz="3200" b="1" dirty="0">
                <a:solidFill>
                  <a:srgbClr val="000000"/>
                </a:solidFill>
                <a:latin typeface="Times New Roman" pitchFamily="18" charset="0"/>
                <a:ea typeface="DejaVu Sans"/>
                <a:cs typeface="Times New Roman" pitchFamily="18" charset="0"/>
              </a:rPr>
              <a:t>Introduction</a:t>
            </a:r>
            <a:endParaRPr sz="3200" dirty="0">
              <a:latin typeface="Times New Roman" pitchFamily="18" charset="0"/>
              <a:cs typeface="Times New Roman" pitchFamily="18" charset="0"/>
            </a:endParaRPr>
          </a:p>
        </p:txBody>
      </p:sp>
      <p:sp>
        <p:nvSpPr>
          <p:cNvPr id="125" name="CustomShape 2"/>
          <p:cNvSpPr/>
          <p:nvPr/>
        </p:nvSpPr>
        <p:spPr>
          <a:xfrm>
            <a:off x="457200" y="1600200"/>
            <a:ext cx="8226277" cy="4521600"/>
          </a:xfrm>
          <a:prstGeom prst="rect">
            <a:avLst/>
          </a:prstGeom>
          <a:noFill/>
          <a:ln>
            <a:noFill/>
          </a:ln>
        </p:spPr>
      </p:sp>
      <p:sp>
        <p:nvSpPr>
          <p:cNvPr id="126" name="CustomShape 3"/>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dirty="0">
                <a:solidFill>
                  <a:schemeClr val="bg1"/>
                </a:solidFill>
                <a:latin typeface="Cambria"/>
                <a:ea typeface="DejaVu Sans"/>
              </a:rPr>
              <a:t>S. B. Jain Institute of Technology Management and research</a:t>
            </a:r>
            <a:endParaRPr dirty="0">
              <a:solidFill>
                <a:schemeClr val="bg1"/>
              </a:solidFill>
            </a:endParaRPr>
          </a:p>
        </p:txBody>
      </p:sp>
      <p:sp>
        <p:nvSpPr>
          <p:cNvPr id="127" name="CustomShape 4"/>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26DEB5D4-483D-4972-931E-A2627EF7F03F}" type="slidenum">
              <a:rPr lang="en-IN">
                <a:solidFill>
                  <a:srgbClr val="8B8B8B"/>
                </a:solidFill>
                <a:latin typeface="Cambria"/>
                <a:ea typeface="DejaVu Sans"/>
              </a:rPr>
              <a:pPr>
                <a:lnSpc>
                  <a:spcPct val="100000"/>
                </a:lnSpc>
              </a:pPr>
              <a:t>4</a:t>
            </a:fld>
            <a:endParaRPr/>
          </a:p>
        </p:txBody>
      </p:sp>
      <p:sp>
        <p:nvSpPr>
          <p:cNvPr id="3" name="Text Placeholder 2">
            <a:extLst>
              <a:ext uri="{FF2B5EF4-FFF2-40B4-BE49-F238E27FC236}">
                <a16:creationId xmlns:a16="http://schemas.microsoft.com/office/drawing/2014/main" id="{F54CF9B0-93B7-44C8-A58B-CC2D56359F72}"/>
              </a:ext>
            </a:extLst>
          </p:cNvPr>
          <p:cNvSpPr>
            <a:spLocks noGrp="1"/>
          </p:cNvSpPr>
          <p:nvPr>
            <p:ph type="body" idx="1"/>
          </p:nvPr>
        </p:nvSpPr>
        <p:spPr>
          <a:xfrm>
            <a:off x="381000" y="1219200"/>
            <a:ext cx="8534400" cy="4001095"/>
          </a:xfrm>
        </p:spPr>
        <p:txBody>
          <a:bodyPr/>
          <a:lstStyle/>
          <a:p>
            <a:r>
              <a:rPr lang="en-US" sz="2000" dirty="0"/>
              <a:t>              The growing significance of website for various organization is well known </a:t>
            </a:r>
          </a:p>
          <a:p>
            <a:r>
              <a:rPr lang="en-US" sz="2000" dirty="0"/>
              <a:t>Our idea is to give support to NGOs to be able to manage their information by themselves and become better known. Report in which countries they operate, what they do, where or how they invest the money, how to collaborate with them ... these are key elements in generating trust in society, and what a better way than centralizing all information in one place in order to be displayed in an interactive and user-friendly. </a:t>
            </a:r>
          </a:p>
          <a:p>
            <a:r>
              <a:rPr lang="en-US" sz="2000" dirty="0"/>
              <a:t>               We know that people are interested in collaborating and contributing their bit, so with our project  what we want is to give people a space where they can find information about different NGOs, see where they work and how they work interactively, locate different types of disasters that take place in the world and provide the means to help in one way or another.</a:t>
            </a:r>
            <a:endParaRPr lang="en-IN" sz="2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457200" y="274680"/>
            <a:ext cx="8226277" cy="715920"/>
          </a:xfrm>
          <a:prstGeom prst="rect">
            <a:avLst/>
          </a:prstGeom>
          <a:noFill/>
          <a:ln>
            <a:noFill/>
          </a:ln>
        </p:spPr>
        <p:txBody>
          <a:bodyPr lIns="90000" tIns="45000" rIns="90000" bIns="45000" anchor="ctr"/>
          <a:lstStyle/>
          <a:p>
            <a:pPr algn="ctr">
              <a:lnSpc>
                <a:spcPct val="100000"/>
              </a:lnSpc>
            </a:pPr>
            <a:r>
              <a:rPr lang="en-IN" sz="3200" b="1" dirty="0">
                <a:solidFill>
                  <a:srgbClr val="0000FF"/>
                </a:solidFill>
                <a:latin typeface="Calibri"/>
                <a:ea typeface="DejaVu Sans"/>
              </a:rPr>
              <a:t>Literature Survey</a:t>
            </a:r>
            <a:endParaRPr sz="3200" dirty="0">
              <a:solidFill>
                <a:srgbClr val="0000FF"/>
              </a:solidFill>
            </a:endParaRPr>
          </a:p>
        </p:txBody>
      </p:sp>
      <p:graphicFrame>
        <p:nvGraphicFramePr>
          <p:cNvPr id="129" name="Table 2"/>
          <p:cNvGraphicFramePr/>
          <p:nvPr>
            <p:extLst>
              <p:ext uri="{D42A27DB-BD31-4B8C-83A1-F6EECF244321}">
                <p14:modId xmlns:p14="http://schemas.microsoft.com/office/powerpoint/2010/main" val="972786864"/>
              </p:ext>
            </p:extLst>
          </p:nvPr>
        </p:nvGraphicFramePr>
        <p:xfrm>
          <a:off x="419925" y="1524000"/>
          <a:ext cx="8390492" cy="3962400"/>
        </p:xfrm>
        <a:graphic>
          <a:graphicData uri="http://schemas.openxmlformats.org/drawingml/2006/table">
            <a:tbl>
              <a:tblPr/>
              <a:tblGrid>
                <a:gridCol w="3657600">
                  <a:extLst>
                    <a:ext uri="{9D8B030D-6E8A-4147-A177-3AD203B41FA5}">
                      <a16:colId xmlns:a16="http://schemas.microsoft.com/office/drawing/2014/main" val="20000"/>
                    </a:ext>
                  </a:extLst>
                </a:gridCol>
                <a:gridCol w="4732892">
                  <a:extLst>
                    <a:ext uri="{9D8B030D-6E8A-4147-A177-3AD203B41FA5}">
                      <a16:colId xmlns:a16="http://schemas.microsoft.com/office/drawing/2014/main" val="20001"/>
                    </a:ext>
                  </a:extLst>
                </a:gridCol>
              </a:tblGrid>
              <a:tr h="556318">
                <a:tc>
                  <a:txBody>
                    <a:bodyPr/>
                    <a:lstStyle/>
                    <a:p>
                      <a:pPr algn="ctr">
                        <a:lnSpc>
                          <a:spcPct val="71000"/>
                        </a:lnSpc>
                      </a:pPr>
                      <a:endParaRPr/>
                    </a:p>
                    <a:p>
                      <a:pPr algn="ctr">
                        <a:lnSpc>
                          <a:spcPct val="71000"/>
                        </a:lnSpc>
                      </a:pPr>
                      <a:r>
                        <a:rPr lang="en-IN" b="1" dirty="0">
                          <a:solidFill>
                            <a:srgbClr val="FFFFFF"/>
                          </a:solidFill>
                          <a:latin typeface="Arial"/>
                        </a:rPr>
                        <a:t> </a:t>
                      </a:r>
                      <a:r>
                        <a:rPr lang="en-IN" sz="2000" b="1" dirty="0">
                          <a:solidFill>
                            <a:srgbClr val="000000"/>
                          </a:solidFill>
                          <a:latin typeface="Arial"/>
                        </a:rPr>
                        <a:t>Websites / Paper / Article  </a:t>
                      </a:r>
                      <a:endParaRPr/>
                    </a:p>
                  </a:txBody>
                  <a:tcPr marL="70338" marR="70338"/>
                </a:tc>
                <a:tc>
                  <a:txBody>
                    <a:bodyPr/>
                    <a:lstStyle/>
                    <a:p>
                      <a:pPr algn="ctr">
                        <a:lnSpc>
                          <a:spcPct val="71000"/>
                        </a:lnSpc>
                      </a:pPr>
                      <a:endParaRPr/>
                    </a:p>
                    <a:p>
                      <a:pPr algn="ctr">
                        <a:lnSpc>
                          <a:spcPct val="71000"/>
                        </a:lnSpc>
                      </a:pPr>
                      <a:r>
                        <a:rPr lang="en-IN" sz="2000" b="1" dirty="0">
                          <a:solidFill>
                            <a:srgbClr val="FFFFFF"/>
                          </a:solidFill>
                          <a:latin typeface="Arial"/>
                        </a:rPr>
                        <a:t>  </a:t>
                      </a:r>
                      <a:r>
                        <a:rPr lang="en-IN" sz="2000" b="1" dirty="0">
                          <a:solidFill>
                            <a:srgbClr val="000000"/>
                          </a:solidFill>
                          <a:latin typeface="Arial"/>
                        </a:rPr>
                        <a:t>Reviews / Findings</a:t>
                      </a:r>
                      <a:endParaRPr/>
                    </a:p>
                  </a:txBody>
                  <a:tcPr marL="70338" marR="70338"/>
                </a:tc>
                <a:extLst>
                  <a:ext uri="{0D108BD9-81ED-4DB2-BD59-A6C34878D82A}">
                    <a16:rowId xmlns:a16="http://schemas.microsoft.com/office/drawing/2014/main" val="10000"/>
                  </a:ext>
                </a:extLst>
              </a:tr>
              <a:tr h="128762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1.</a:t>
                      </a:r>
                      <a:r>
                        <a:rPr lang="en-IN" b="1" dirty="0"/>
                        <a:t> </a:t>
                      </a:r>
                      <a:r>
                        <a:rPr lang="en-IN" b="0" dirty="0"/>
                        <a:t>Crowdfunding </a:t>
                      </a:r>
                    </a:p>
                    <a:p>
                      <a:endParaRPr lang="en-US" dirty="0"/>
                    </a:p>
                  </a:txBody>
                  <a:tcPr marL="70338" marR="70338"/>
                </a:tc>
                <a:tc>
                  <a:txBody>
                    <a:bodyPr/>
                    <a:lstStyle/>
                    <a:p>
                      <a:r>
                        <a:rPr lang="en-US" b="0" dirty="0">
                          <a:effectLst/>
                        </a:rPr>
                        <a:t>In this design , they have given information related to funding ,how the system works and for what cause they are raising funds. A form is provided to fill up the details to raise funds.</a:t>
                      </a:r>
                      <a:endParaRPr lang="en-US" dirty="0"/>
                    </a:p>
                  </a:txBody>
                  <a:tcPr marL="70338" marR="70338"/>
                </a:tc>
                <a:extLst>
                  <a:ext uri="{0D108BD9-81ED-4DB2-BD59-A6C34878D82A}">
                    <a16:rowId xmlns:a16="http://schemas.microsoft.com/office/drawing/2014/main" val="10001"/>
                  </a:ext>
                </a:extLst>
              </a:tr>
              <a:tr h="170234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b="0" dirty="0"/>
                        <a:t>2</a:t>
                      </a:r>
                      <a:r>
                        <a:rPr lang="en-IN" b="1" dirty="0"/>
                        <a:t>.</a:t>
                      </a:r>
                      <a:r>
                        <a:rPr lang="en-IN" b="0" dirty="0"/>
                        <a:t>Indiantownseva</a:t>
                      </a:r>
                    </a:p>
                    <a:p>
                      <a:endParaRPr lang="en-US" dirty="0"/>
                    </a:p>
                  </a:txBody>
                  <a:tcPr marL="70338" marR="70338"/>
                </a:tc>
                <a:tc>
                  <a:txBody>
                    <a:bodyPr/>
                    <a:lstStyle/>
                    <a:p>
                      <a:r>
                        <a:rPr lang="en-US" b="0" dirty="0">
                          <a:effectLst/>
                        </a:rPr>
                        <a:t>In this design their main agenda was to reach the oxygen concentrator to the rural </a:t>
                      </a:r>
                      <a:r>
                        <a:rPr lang="en-US" b="0" dirty="0" err="1">
                          <a:effectLst/>
                        </a:rPr>
                        <a:t>areas.They</a:t>
                      </a:r>
                      <a:r>
                        <a:rPr lang="en-US" b="0" dirty="0">
                          <a:effectLst/>
                        </a:rPr>
                        <a:t> have provided their collaboration details and shown the idea of what problems they are facing.</a:t>
                      </a:r>
                      <a:endParaRPr lang="en-US" dirty="0"/>
                    </a:p>
                  </a:txBody>
                  <a:tcPr marL="70338" marR="70338"/>
                </a:tc>
                <a:extLst>
                  <a:ext uri="{0D108BD9-81ED-4DB2-BD59-A6C34878D82A}">
                    <a16:rowId xmlns:a16="http://schemas.microsoft.com/office/drawing/2014/main" val="10002"/>
                  </a:ext>
                </a:extLst>
              </a:tr>
              <a:tr h="416115">
                <a:tc gridSpan="2">
                  <a:txBody>
                    <a:bodyPr/>
                    <a:lstStyle/>
                    <a:p>
                      <a:endParaRPr lang="en-US" dirty="0"/>
                    </a:p>
                  </a:txBody>
                  <a:tcPr marL="70338" marR="70338"/>
                </a:tc>
                <a:tc hMerge="1">
                  <a:txBody>
                    <a:bodyPr/>
                    <a:lstStyle/>
                    <a:p>
                      <a:endParaRPr lang="en-US" dirty="0"/>
                    </a:p>
                  </a:txBody>
                  <a:tcPr marL="70338" marR="70338"/>
                </a:tc>
                <a:extLst>
                  <a:ext uri="{0D108BD9-81ED-4DB2-BD59-A6C34878D82A}">
                    <a16:rowId xmlns:a16="http://schemas.microsoft.com/office/drawing/2014/main" val="10003"/>
                  </a:ext>
                </a:extLst>
              </a:tr>
            </a:tbl>
          </a:graphicData>
        </a:graphic>
      </p:graphicFrame>
      <p:sp>
        <p:nvSpPr>
          <p:cNvPr id="130" name="CustomShape 3"/>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dirty="0">
                <a:solidFill>
                  <a:schemeClr val="bg1"/>
                </a:solidFill>
                <a:latin typeface="Cambria"/>
                <a:ea typeface="DejaVu Sans"/>
              </a:rPr>
              <a:t>S. B. Jain Institute of Technology Management and research</a:t>
            </a:r>
            <a:endParaRPr dirty="0">
              <a:solidFill>
                <a:schemeClr val="bg1"/>
              </a:solidFill>
            </a:endParaRPr>
          </a:p>
        </p:txBody>
      </p:sp>
      <p:sp>
        <p:nvSpPr>
          <p:cNvPr id="131" name="CustomShape 4"/>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EF1043CB-33CD-4250-866D-7679505F2C00}" type="slidenum">
              <a:rPr lang="en-IN">
                <a:solidFill>
                  <a:srgbClr val="8B8B8B"/>
                </a:solidFill>
                <a:latin typeface="Cambria"/>
                <a:ea typeface="DejaVu Sans"/>
              </a:rPr>
              <a:pPr>
                <a:lnSpc>
                  <a:spcPct val="100000"/>
                </a:lnSpc>
              </a:pPr>
              <a:t>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457200" y="228600"/>
            <a:ext cx="8226277" cy="609600"/>
          </a:xfrm>
          <a:prstGeom prst="rect">
            <a:avLst/>
          </a:prstGeom>
          <a:noFill/>
          <a:ln>
            <a:noFill/>
          </a:ln>
        </p:spPr>
        <p:txBody>
          <a:bodyPr lIns="90000" tIns="45000" rIns="90000" bIns="45000" anchor="ctr"/>
          <a:lstStyle/>
          <a:p>
            <a:pPr algn="ctr">
              <a:lnSpc>
                <a:spcPct val="100000"/>
              </a:lnSpc>
            </a:pPr>
            <a:r>
              <a:rPr lang="en-IN" sz="3200" b="1" dirty="0">
                <a:solidFill>
                  <a:srgbClr val="000000"/>
                </a:solidFill>
                <a:latin typeface="Times New Roman" pitchFamily="18" charset="0"/>
                <a:ea typeface="DejaVu Sans"/>
                <a:cs typeface="Times New Roman" pitchFamily="18" charset="0"/>
              </a:rPr>
              <a:t>System Design: Flowchart</a:t>
            </a:r>
            <a:r>
              <a:rPr lang="en-IN" sz="4400" b="1" dirty="0">
                <a:solidFill>
                  <a:srgbClr val="000000"/>
                </a:solidFill>
                <a:latin typeface="Calibri"/>
                <a:ea typeface="DejaVu Sans"/>
              </a:rPr>
              <a:t>                 </a:t>
            </a:r>
            <a:endParaRPr/>
          </a:p>
        </p:txBody>
      </p:sp>
      <p:sp>
        <p:nvSpPr>
          <p:cNvPr id="134" name="CustomShape 2"/>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dirty="0">
                <a:solidFill>
                  <a:schemeClr val="bg1"/>
                </a:solidFill>
                <a:latin typeface="Cambria"/>
                <a:ea typeface="DejaVu Sans"/>
              </a:rPr>
              <a:t>S. B. Jain Institute of Technology Management and research</a:t>
            </a:r>
            <a:endParaRPr dirty="0">
              <a:solidFill>
                <a:schemeClr val="bg1"/>
              </a:solidFill>
            </a:endParaRPr>
          </a:p>
        </p:txBody>
      </p:sp>
      <p:sp>
        <p:nvSpPr>
          <p:cNvPr id="135" name="CustomShape 3"/>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9F81C39D-0B5F-4F33-B0D0-B1F3FAE08D60}" type="slidenum">
              <a:rPr lang="en-IN">
                <a:solidFill>
                  <a:srgbClr val="8B8B8B"/>
                </a:solidFill>
                <a:latin typeface="Cambria"/>
                <a:ea typeface="DejaVu Sans"/>
              </a:rPr>
              <a:pPr>
                <a:lnSpc>
                  <a:spcPct val="100000"/>
                </a:lnSpc>
              </a:pPr>
              <a:t>6</a:t>
            </a:fld>
            <a:endParaRPr/>
          </a:p>
        </p:txBody>
      </p:sp>
      <p:sp>
        <p:nvSpPr>
          <p:cNvPr id="5" name="Rectangle: Rounded Corners 4">
            <a:extLst>
              <a:ext uri="{FF2B5EF4-FFF2-40B4-BE49-F238E27FC236}">
                <a16:creationId xmlns:a16="http://schemas.microsoft.com/office/drawing/2014/main" id="{1D5C4F98-CC88-4EF8-9676-A33938FF853A}"/>
              </a:ext>
            </a:extLst>
          </p:cNvPr>
          <p:cNvSpPr/>
          <p:nvPr/>
        </p:nvSpPr>
        <p:spPr>
          <a:xfrm>
            <a:off x="3702190" y="1169164"/>
            <a:ext cx="1524000" cy="381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User</a:t>
            </a:r>
            <a:endParaRPr lang="en-IN" dirty="0"/>
          </a:p>
        </p:txBody>
      </p:sp>
      <p:cxnSp>
        <p:nvCxnSpPr>
          <p:cNvPr id="9" name="Straight Connector 8">
            <a:extLst>
              <a:ext uri="{FF2B5EF4-FFF2-40B4-BE49-F238E27FC236}">
                <a16:creationId xmlns:a16="http://schemas.microsoft.com/office/drawing/2014/main" id="{30596758-805C-4566-9AAA-48F8E973A300}"/>
              </a:ext>
            </a:extLst>
          </p:cNvPr>
          <p:cNvCxnSpPr/>
          <p:nvPr/>
        </p:nvCxnSpPr>
        <p:spPr>
          <a:xfrm>
            <a:off x="4411729" y="1895475"/>
            <a:ext cx="2862336"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C4ED833-3759-4D70-9583-F0E608CCC62B}"/>
              </a:ext>
            </a:extLst>
          </p:cNvPr>
          <p:cNvCxnSpPr/>
          <p:nvPr/>
        </p:nvCxnSpPr>
        <p:spPr>
          <a:xfrm>
            <a:off x="942967" y="2962405"/>
            <a:ext cx="0"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D03D39B6-5EFA-492C-BAAE-21A1765EE43A}"/>
              </a:ext>
            </a:extLst>
          </p:cNvPr>
          <p:cNvCxnSpPr/>
          <p:nvPr/>
        </p:nvCxnSpPr>
        <p:spPr>
          <a:xfrm>
            <a:off x="4226596" y="2981456"/>
            <a:ext cx="0"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090F2EAE-92F3-4EB0-A1D8-BD3EB8607A08}"/>
              </a:ext>
            </a:extLst>
          </p:cNvPr>
          <p:cNvCxnSpPr/>
          <p:nvPr/>
        </p:nvCxnSpPr>
        <p:spPr>
          <a:xfrm>
            <a:off x="8150080" y="1904987"/>
            <a:ext cx="0"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3E696E2E-6D7F-43A1-83B1-53AAFBE3E03E}"/>
              </a:ext>
            </a:extLst>
          </p:cNvPr>
          <p:cNvCxnSpPr/>
          <p:nvPr/>
        </p:nvCxnSpPr>
        <p:spPr>
          <a:xfrm>
            <a:off x="2330590" y="2972375"/>
            <a:ext cx="0"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8DAE3187-5490-4FF4-8E9E-A668CBAB9422}"/>
              </a:ext>
            </a:extLst>
          </p:cNvPr>
          <p:cNvCxnSpPr>
            <a:cxnSpLocks/>
          </p:cNvCxnSpPr>
          <p:nvPr/>
        </p:nvCxnSpPr>
        <p:spPr>
          <a:xfrm>
            <a:off x="6019800" y="2981456"/>
            <a:ext cx="0"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5B0D7D6F-7416-4F83-858A-1E3DE6483A10}"/>
              </a:ext>
            </a:extLst>
          </p:cNvPr>
          <p:cNvCxnSpPr>
            <a:cxnSpLocks/>
          </p:cNvCxnSpPr>
          <p:nvPr/>
        </p:nvCxnSpPr>
        <p:spPr>
          <a:xfrm>
            <a:off x="4464190" y="1600200"/>
            <a:ext cx="0" cy="276225"/>
          </a:xfrm>
          <a:prstGeom prst="line">
            <a:avLst/>
          </a:prstGeom>
        </p:spPr>
        <p:style>
          <a:lnRef idx="1">
            <a:schemeClr val="dk1"/>
          </a:lnRef>
          <a:fillRef idx="0">
            <a:schemeClr val="dk1"/>
          </a:fillRef>
          <a:effectRef idx="0">
            <a:schemeClr val="dk1"/>
          </a:effectRef>
          <a:fontRef idx="minor">
            <a:schemeClr val="tx1"/>
          </a:fontRef>
        </p:style>
      </p:cxnSp>
      <p:sp>
        <p:nvSpPr>
          <p:cNvPr id="129" name="Rectangle: Rounded Corners 128">
            <a:extLst>
              <a:ext uri="{FF2B5EF4-FFF2-40B4-BE49-F238E27FC236}">
                <a16:creationId xmlns:a16="http://schemas.microsoft.com/office/drawing/2014/main" id="{D313E5D0-C5F6-4161-BC84-9EFC90E51B32}"/>
              </a:ext>
            </a:extLst>
          </p:cNvPr>
          <p:cNvSpPr/>
          <p:nvPr/>
        </p:nvSpPr>
        <p:spPr>
          <a:xfrm>
            <a:off x="457200" y="3398150"/>
            <a:ext cx="1066788" cy="3047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Sections</a:t>
            </a:r>
            <a:endParaRPr lang="en-IN" dirty="0"/>
          </a:p>
        </p:txBody>
      </p:sp>
      <p:cxnSp>
        <p:nvCxnSpPr>
          <p:cNvPr id="131" name="Straight Arrow Connector 130">
            <a:extLst>
              <a:ext uri="{FF2B5EF4-FFF2-40B4-BE49-F238E27FC236}">
                <a16:creationId xmlns:a16="http://schemas.microsoft.com/office/drawing/2014/main" id="{14090184-518D-4670-BB62-43DF89CFBCD7}"/>
              </a:ext>
            </a:extLst>
          </p:cNvPr>
          <p:cNvCxnSpPr>
            <a:cxnSpLocks/>
          </p:cNvCxnSpPr>
          <p:nvPr/>
        </p:nvCxnSpPr>
        <p:spPr>
          <a:xfrm>
            <a:off x="942967" y="3795680"/>
            <a:ext cx="2" cy="3048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6" name="Rectangle: Rounded Corners 135">
            <a:extLst>
              <a:ext uri="{FF2B5EF4-FFF2-40B4-BE49-F238E27FC236}">
                <a16:creationId xmlns:a16="http://schemas.microsoft.com/office/drawing/2014/main" id="{E3C2430E-D05F-4068-98DC-B30E801FFA84}"/>
              </a:ext>
            </a:extLst>
          </p:cNvPr>
          <p:cNvSpPr/>
          <p:nvPr/>
        </p:nvSpPr>
        <p:spPr>
          <a:xfrm>
            <a:off x="362064" y="4200467"/>
            <a:ext cx="1219192" cy="30478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1</a:t>
            </a:r>
            <a:r>
              <a:rPr lang="en-US" baseline="30000" dirty="0"/>
              <a:t>st</a:t>
            </a:r>
            <a:r>
              <a:rPr lang="en-US" dirty="0"/>
              <a:t> Section</a:t>
            </a:r>
            <a:endParaRPr lang="en-IN" dirty="0"/>
          </a:p>
        </p:txBody>
      </p:sp>
      <p:cxnSp>
        <p:nvCxnSpPr>
          <p:cNvPr id="138" name="Straight Arrow Connector 137">
            <a:extLst>
              <a:ext uri="{FF2B5EF4-FFF2-40B4-BE49-F238E27FC236}">
                <a16:creationId xmlns:a16="http://schemas.microsoft.com/office/drawing/2014/main" id="{75A8AAE0-36F0-48B1-8C8E-D4E76798AC7B}"/>
              </a:ext>
            </a:extLst>
          </p:cNvPr>
          <p:cNvCxnSpPr/>
          <p:nvPr/>
        </p:nvCxnSpPr>
        <p:spPr>
          <a:xfrm>
            <a:off x="942967" y="4614911"/>
            <a:ext cx="0" cy="30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9" name="Rectangle: Rounded Corners 138">
            <a:extLst>
              <a:ext uri="{FF2B5EF4-FFF2-40B4-BE49-F238E27FC236}">
                <a16:creationId xmlns:a16="http://schemas.microsoft.com/office/drawing/2014/main" id="{A7560C42-2D41-4689-93FD-D60E39553903}"/>
              </a:ext>
            </a:extLst>
          </p:cNvPr>
          <p:cNvSpPr/>
          <p:nvPr/>
        </p:nvSpPr>
        <p:spPr>
          <a:xfrm>
            <a:off x="343832" y="5000585"/>
            <a:ext cx="1295390" cy="30480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2</a:t>
            </a:r>
            <a:r>
              <a:rPr lang="en-US" baseline="30000" dirty="0"/>
              <a:t>nd</a:t>
            </a:r>
            <a:r>
              <a:rPr lang="en-US" dirty="0"/>
              <a:t> Section</a:t>
            </a:r>
            <a:endParaRPr lang="en-IN" dirty="0"/>
          </a:p>
        </p:txBody>
      </p:sp>
      <p:cxnSp>
        <p:nvCxnSpPr>
          <p:cNvPr id="141" name="Straight Arrow Connector 140">
            <a:extLst>
              <a:ext uri="{FF2B5EF4-FFF2-40B4-BE49-F238E27FC236}">
                <a16:creationId xmlns:a16="http://schemas.microsoft.com/office/drawing/2014/main" id="{722CF301-97F3-4278-87E5-1417B1340C1A}"/>
              </a:ext>
            </a:extLst>
          </p:cNvPr>
          <p:cNvCxnSpPr/>
          <p:nvPr/>
        </p:nvCxnSpPr>
        <p:spPr>
          <a:xfrm>
            <a:off x="933442" y="5410200"/>
            <a:ext cx="0" cy="30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2" name="Rectangle: Rounded Corners 141">
            <a:extLst>
              <a:ext uri="{FF2B5EF4-FFF2-40B4-BE49-F238E27FC236}">
                <a16:creationId xmlns:a16="http://schemas.microsoft.com/office/drawing/2014/main" id="{9857650C-3BE6-453B-9EDB-8FBEDBA0D9F6}"/>
              </a:ext>
            </a:extLst>
          </p:cNvPr>
          <p:cNvSpPr/>
          <p:nvPr/>
        </p:nvSpPr>
        <p:spPr>
          <a:xfrm>
            <a:off x="295272" y="5819808"/>
            <a:ext cx="1295390" cy="30480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3</a:t>
            </a:r>
            <a:r>
              <a:rPr lang="en-US" baseline="30000" dirty="0"/>
              <a:t>rd</a:t>
            </a:r>
            <a:r>
              <a:rPr lang="en-US" dirty="0"/>
              <a:t> Section</a:t>
            </a:r>
            <a:endParaRPr lang="en-IN" dirty="0"/>
          </a:p>
        </p:txBody>
      </p:sp>
      <p:sp>
        <p:nvSpPr>
          <p:cNvPr id="143" name="Rectangle: Rounded Corners 142">
            <a:extLst>
              <a:ext uri="{FF2B5EF4-FFF2-40B4-BE49-F238E27FC236}">
                <a16:creationId xmlns:a16="http://schemas.microsoft.com/office/drawing/2014/main" id="{E1BF7676-CA05-456E-95B4-B03CB62E033F}"/>
              </a:ext>
            </a:extLst>
          </p:cNvPr>
          <p:cNvSpPr/>
          <p:nvPr/>
        </p:nvSpPr>
        <p:spPr>
          <a:xfrm>
            <a:off x="2017740" y="3370632"/>
            <a:ext cx="990587" cy="3047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Campus</a:t>
            </a:r>
            <a:endParaRPr lang="en-IN" dirty="0"/>
          </a:p>
        </p:txBody>
      </p:sp>
      <p:sp>
        <p:nvSpPr>
          <p:cNvPr id="144" name="Rectangle: Rounded Corners 143">
            <a:extLst>
              <a:ext uri="{FF2B5EF4-FFF2-40B4-BE49-F238E27FC236}">
                <a16:creationId xmlns:a16="http://schemas.microsoft.com/office/drawing/2014/main" id="{5503A2B2-FD69-47B6-907E-945A83CFD21B}"/>
              </a:ext>
            </a:extLst>
          </p:cNvPr>
          <p:cNvSpPr/>
          <p:nvPr/>
        </p:nvSpPr>
        <p:spPr>
          <a:xfrm>
            <a:off x="3610716" y="3445660"/>
            <a:ext cx="1231760" cy="27621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Facilities</a:t>
            </a:r>
            <a:endParaRPr lang="en-IN" dirty="0"/>
          </a:p>
        </p:txBody>
      </p:sp>
      <p:sp>
        <p:nvSpPr>
          <p:cNvPr id="145" name="Rectangle: Rounded Corners 144">
            <a:extLst>
              <a:ext uri="{FF2B5EF4-FFF2-40B4-BE49-F238E27FC236}">
                <a16:creationId xmlns:a16="http://schemas.microsoft.com/office/drawing/2014/main" id="{411C1052-1631-4435-AEEA-01CFB6AA9AEA}"/>
              </a:ext>
            </a:extLst>
          </p:cNvPr>
          <p:cNvSpPr/>
          <p:nvPr/>
        </p:nvSpPr>
        <p:spPr>
          <a:xfrm>
            <a:off x="5426847" y="3445660"/>
            <a:ext cx="1371600" cy="30478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Testimonials</a:t>
            </a:r>
            <a:endParaRPr lang="en-IN" dirty="0"/>
          </a:p>
        </p:txBody>
      </p:sp>
      <p:sp>
        <p:nvSpPr>
          <p:cNvPr id="146" name="Rectangle: Rounded Corners 145">
            <a:extLst>
              <a:ext uri="{FF2B5EF4-FFF2-40B4-BE49-F238E27FC236}">
                <a16:creationId xmlns:a16="http://schemas.microsoft.com/office/drawing/2014/main" id="{33029FF0-7519-462D-A2E8-D78892A6D006}"/>
              </a:ext>
            </a:extLst>
          </p:cNvPr>
          <p:cNvSpPr/>
          <p:nvPr/>
        </p:nvSpPr>
        <p:spPr>
          <a:xfrm>
            <a:off x="7590784" y="2367065"/>
            <a:ext cx="1142988" cy="30477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Contact</a:t>
            </a:r>
            <a:endParaRPr lang="en-IN" dirty="0"/>
          </a:p>
        </p:txBody>
      </p:sp>
      <p:cxnSp>
        <p:nvCxnSpPr>
          <p:cNvPr id="148" name="Straight Connector 147">
            <a:extLst>
              <a:ext uri="{FF2B5EF4-FFF2-40B4-BE49-F238E27FC236}">
                <a16:creationId xmlns:a16="http://schemas.microsoft.com/office/drawing/2014/main" id="{8FFC367B-35A0-40E2-B072-464155A7B896}"/>
              </a:ext>
            </a:extLst>
          </p:cNvPr>
          <p:cNvCxnSpPr/>
          <p:nvPr/>
        </p:nvCxnSpPr>
        <p:spPr>
          <a:xfrm>
            <a:off x="7276711" y="1895475"/>
            <a:ext cx="873369" cy="0"/>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Arrow Connector 149">
            <a:extLst>
              <a:ext uri="{FF2B5EF4-FFF2-40B4-BE49-F238E27FC236}">
                <a16:creationId xmlns:a16="http://schemas.microsoft.com/office/drawing/2014/main" id="{93993039-75A1-4B1D-9799-B0E755D7866C}"/>
              </a:ext>
            </a:extLst>
          </p:cNvPr>
          <p:cNvCxnSpPr>
            <a:cxnSpLocks/>
          </p:cNvCxnSpPr>
          <p:nvPr/>
        </p:nvCxnSpPr>
        <p:spPr>
          <a:xfrm>
            <a:off x="8178545" y="2752710"/>
            <a:ext cx="0" cy="3714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1" name="Rectangle: Rounded Corners 150">
            <a:extLst>
              <a:ext uri="{FF2B5EF4-FFF2-40B4-BE49-F238E27FC236}">
                <a16:creationId xmlns:a16="http://schemas.microsoft.com/office/drawing/2014/main" id="{44FAED5B-DFED-47CB-9C16-44020FB0CEFF}"/>
              </a:ext>
            </a:extLst>
          </p:cNvPr>
          <p:cNvSpPr/>
          <p:nvPr/>
        </p:nvSpPr>
        <p:spPr>
          <a:xfrm>
            <a:off x="7596986" y="3140874"/>
            <a:ext cx="1219182" cy="37149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Location</a:t>
            </a:r>
            <a:endParaRPr lang="en-IN" dirty="0"/>
          </a:p>
        </p:txBody>
      </p:sp>
      <p:cxnSp>
        <p:nvCxnSpPr>
          <p:cNvPr id="153" name="Straight Arrow Connector 152">
            <a:extLst>
              <a:ext uri="{FF2B5EF4-FFF2-40B4-BE49-F238E27FC236}">
                <a16:creationId xmlns:a16="http://schemas.microsoft.com/office/drawing/2014/main" id="{E4403586-9561-4707-81FF-4524D865E95D}"/>
              </a:ext>
            </a:extLst>
          </p:cNvPr>
          <p:cNvCxnSpPr>
            <a:cxnSpLocks/>
          </p:cNvCxnSpPr>
          <p:nvPr/>
        </p:nvCxnSpPr>
        <p:spPr>
          <a:xfrm>
            <a:off x="8201033" y="3642062"/>
            <a:ext cx="1" cy="3714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5" name="Rectangle: Rounded Corners 154">
            <a:extLst>
              <a:ext uri="{FF2B5EF4-FFF2-40B4-BE49-F238E27FC236}">
                <a16:creationId xmlns:a16="http://schemas.microsoft.com/office/drawing/2014/main" id="{69646FDB-3AE7-4894-9BB6-A56586EC77D2}"/>
              </a:ext>
            </a:extLst>
          </p:cNvPr>
          <p:cNvSpPr/>
          <p:nvPr/>
        </p:nvSpPr>
        <p:spPr>
          <a:xfrm>
            <a:off x="7519127" y="4186166"/>
            <a:ext cx="1374900" cy="60962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Registration Form</a:t>
            </a:r>
            <a:endParaRPr lang="en-IN" dirty="0"/>
          </a:p>
        </p:txBody>
      </p:sp>
      <p:cxnSp>
        <p:nvCxnSpPr>
          <p:cNvPr id="157" name="Straight Arrow Connector 156">
            <a:extLst>
              <a:ext uri="{FF2B5EF4-FFF2-40B4-BE49-F238E27FC236}">
                <a16:creationId xmlns:a16="http://schemas.microsoft.com/office/drawing/2014/main" id="{AF9E377B-568D-48C2-BACC-22C4762593D7}"/>
              </a:ext>
            </a:extLst>
          </p:cNvPr>
          <p:cNvCxnSpPr>
            <a:cxnSpLocks/>
          </p:cNvCxnSpPr>
          <p:nvPr/>
        </p:nvCxnSpPr>
        <p:spPr>
          <a:xfrm>
            <a:off x="4226596" y="3919556"/>
            <a:ext cx="0" cy="3714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9" name="Rectangle: Rounded Corners 158">
            <a:extLst>
              <a:ext uri="{FF2B5EF4-FFF2-40B4-BE49-F238E27FC236}">
                <a16:creationId xmlns:a16="http://schemas.microsoft.com/office/drawing/2014/main" id="{A83E7791-3BB0-498C-A2BB-61DF44B1A30C}"/>
              </a:ext>
            </a:extLst>
          </p:cNvPr>
          <p:cNvSpPr/>
          <p:nvPr/>
        </p:nvSpPr>
        <p:spPr>
          <a:xfrm>
            <a:off x="3673824" y="4399394"/>
            <a:ext cx="1219182" cy="30476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Education</a:t>
            </a:r>
            <a:endParaRPr lang="en-IN" dirty="0"/>
          </a:p>
        </p:txBody>
      </p:sp>
      <p:cxnSp>
        <p:nvCxnSpPr>
          <p:cNvPr id="161" name="Straight Arrow Connector 160">
            <a:extLst>
              <a:ext uri="{FF2B5EF4-FFF2-40B4-BE49-F238E27FC236}">
                <a16:creationId xmlns:a16="http://schemas.microsoft.com/office/drawing/2014/main" id="{A3CD161C-B08F-44C6-9E65-092043197CF3}"/>
              </a:ext>
            </a:extLst>
          </p:cNvPr>
          <p:cNvCxnSpPr/>
          <p:nvPr/>
        </p:nvCxnSpPr>
        <p:spPr>
          <a:xfrm>
            <a:off x="4226596" y="4862547"/>
            <a:ext cx="0" cy="314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2" name="Rectangle: Rounded Corners 161">
            <a:extLst>
              <a:ext uri="{FF2B5EF4-FFF2-40B4-BE49-F238E27FC236}">
                <a16:creationId xmlns:a16="http://schemas.microsoft.com/office/drawing/2014/main" id="{CC8CA3CA-AD75-4334-BA96-1F826363D290}"/>
              </a:ext>
            </a:extLst>
          </p:cNvPr>
          <p:cNvSpPr/>
          <p:nvPr/>
        </p:nvSpPr>
        <p:spPr>
          <a:xfrm>
            <a:off x="3651930" y="5285206"/>
            <a:ext cx="1374899" cy="31425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Health Care</a:t>
            </a:r>
            <a:endParaRPr lang="en-IN" dirty="0"/>
          </a:p>
        </p:txBody>
      </p:sp>
      <p:cxnSp>
        <p:nvCxnSpPr>
          <p:cNvPr id="3" name="Straight Connector 2">
            <a:extLst>
              <a:ext uri="{FF2B5EF4-FFF2-40B4-BE49-F238E27FC236}">
                <a16:creationId xmlns:a16="http://schemas.microsoft.com/office/drawing/2014/main" id="{2D8A228C-49E0-4932-9A20-2212BD2B2A25}"/>
              </a:ext>
            </a:extLst>
          </p:cNvPr>
          <p:cNvCxnSpPr/>
          <p:nvPr/>
        </p:nvCxnSpPr>
        <p:spPr>
          <a:xfrm flipH="1">
            <a:off x="2330590" y="1895475"/>
            <a:ext cx="2133600"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BDC78966-0F0D-4AA9-8C9D-4DD54BCD4A96}"/>
              </a:ext>
            </a:extLst>
          </p:cNvPr>
          <p:cNvCxnSpPr/>
          <p:nvPr/>
        </p:nvCxnSpPr>
        <p:spPr>
          <a:xfrm>
            <a:off x="2340115" y="1904987"/>
            <a:ext cx="0" cy="3048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Rounded Corners 6">
            <a:extLst>
              <a:ext uri="{FF2B5EF4-FFF2-40B4-BE49-F238E27FC236}">
                <a16:creationId xmlns:a16="http://schemas.microsoft.com/office/drawing/2014/main" id="{A1681BB8-1CC1-4513-9EBC-D567C3558E0F}"/>
              </a:ext>
            </a:extLst>
          </p:cNvPr>
          <p:cNvSpPr/>
          <p:nvPr/>
        </p:nvSpPr>
        <p:spPr>
          <a:xfrm>
            <a:off x="1752610" y="2231316"/>
            <a:ext cx="1124021" cy="381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Home</a:t>
            </a:r>
            <a:endParaRPr lang="en-IN" dirty="0"/>
          </a:p>
        </p:txBody>
      </p:sp>
      <p:cxnSp>
        <p:nvCxnSpPr>
          <p:cNvPr id="14" name="Straight Connector 13">
            <a:extLst>
              <a:ext uri="{FF2B5EF4-FFF2-40B4-BE49-F238E27FC236}">
                <a16:creationId xmlns:a16="http://schemas.microsoft.com/office/drawing/2014/main" id="{F4480AD8-6CC5-4B0C-94B6-45172108440C}"/>
              </a:ext>
            </a:extLst>
          </p:cNvPr>
          <p:cNvCxnSpPr>
            <a:cxnSpLocks/>
          </p:cNvCxnSpPr>
          <p:nvPr/>
        </p:nvCxnSpPr>
        <p:spPr>
          <a:xfrm>
            <a:off x="942967" y="2963883"/>
            <a:ext cx="5076833" cy="8492"/>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58A22F3-73B3-4581-A162-044D3A6D5BF2}"/>
              </a:ext>
            </a:extLst>
          </p:cNvPr>
          <p:cNvCxnSpPr>
            <a:stCxn id="7" idx="2"/>
          </p:cNvCxnSpPr>
          <p:nvPr/>
        </p:nvCxnSpPr>
        <p:spPr>
          <a:xfrm flipH="1">
            <a:off x="2314620" y="2612316"/>
            <a:ext cx="1" cy="314306"/>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2FF174-A8C3-41B4-8832-D6F4DE1665B9}"/>
              </a:ext>
            </a:extLst>
          </p:cNvPr>
          <p:cNvSpPr>
            <a:spLocks noGrp="1"/>
          </p:cNvSpPr>
          <p:nvPr>
            <p:ph type="title"/>
          </p:nvPr>
        </p:nvSpPr>
        <p:spPr/>
        <p:txBody>
          <a:bodyPr/>
          <a:lstStyle/>
          <a:p>
            <a:pPr algn="ctr"/>
            <a:r>
              <a:rPr lang="en-US" dirty="0">
                <a:solidFill>
                  <a:srgbClr val="0000FF"/>
                </a:solidFill>
              </a:rPr>
              <a:t>Use Case Diagram</a:t>
            </a:r>
            <a:endParaRPr lang="en-IN" dirty="0">
              <a:solidFill>
                <a:srgbClr val="0000FF"/>
              </a:solidFill>
            </a:endParaRPr>
          </a:p>
        </p:txBody>
      </p:sp>
      <p:sp>
        <p:nvSpPr>
          <p:cNvPr id="16" name="Text Placeholder 15">
            <a:extLst>
              <a:ext uri="{FF2B5EF4-FFF2-40B4-BE49-F238E27FC236}">
                <a16:creationId xmlns:a16="http://schemas.microsoft.com/office/drawing/2014/main" id="{DBC57512-1174-4B4C-A353-530CA212DBFB}"/>
              </a:ext>
            </a:extLst>
          </p:cNvPr>
          <p:cNvSpPr>
            <a:spLocks noGrp="1"/>
          </p:cNvSpPr>
          <p:nvPr>
            <p:ph type="body" idx="1"/>
          </p:nvPr>
        </p:nvSpPr>
        <p:spPr>
          <a:xfrm>
            <a:off x="430530" y="1828800"/>
            <a:ext cx="8331198" cy="2769989"/>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r>
              <a:rPr lang="en-US" b="1" dirty="0"/>
              <a:t>U</a:t>
            </a:r>
            <a:r>
              <a:rPr lang="en-IN" b="1" dirty="0"/>
              <a:t>ser                                                                                                                                      Admin</a:t>
            </a:r>
          </a:p>
        </p:txBody>
      </p:sp>
      <p:sp>
        <p:nvSpPr>
          <p:cNvPr id="2" name="Footer Placeholder 1">
            <a:extLst>
              <a:ext uri="{FF2B5EF4-FFF2-40B4-BE49-F238E27FC236}">
                <a16:creationId xmlns:a16="http://schemas.microsoft.com/office/drawing/2014/main" id="{123B5EC6-EBED-4D14-A2FC-E30832B3E87D}"/>
              </a:ext>
            </a:extLst>
          </p:cNvPr>
          <p:cNvSpPr>
            <a:spLocks noGrp="1"/>
          </p:cNvSpPr>
          <p:nvPr>
            <p:ph type="ftr" sz="quarter" idx="5"/>
          </p:nvPr>
        </p:nvSpPr>
        <p:spPr>
          <a:xfrm>
            <a:off x="382270" y="6458416"/>
            <a:ext cx="3950970" cy="179536"/>
          </a:xfrm>
        </p:spPr>
        <p:txBody>
          <a:bodyPr/>
          <a:lstStyle/>
          <a:p>
            <a:pPr marL="12700">
              <a:lnSpc>
                <a:spcPts val="1425"/>
              </a:lnSpc>
            </a:pPr>
            <a:r>
              <a:rPr lang="en-US" dirty="0"/>
              <a:t> </a:t>
            </a:r>
            <a:r>
              <a:rPr lang="en-US" spc="-5" dirty="0"/>
              <a:t>Dept </a:t>
            </a:r>
            <a:r>
              <a:rPr lang="en-US" dirty="0"/>
              <a:t>of </a:t>
            </a:r>
            <a:r>
              <a:rPr lang="en-US" spc="-5" dirty="0"/>
              <a:t>CSE, SBJITMR,</a:t>
            </a:r>
            <a:r>
              <a:rPr lang="en-US" spc="-10" dirty="0"/>
              <a:t> </a:t>
            </a:r>
            <a:r>
              <a:rPr lang="en-US" dirty="0"/>
              <a:t>Nagpur</a:t>
            </a:r>
          </a:p>
        </p:txBody>
      </p:sp>
      <p:sp>
        <p:nvSpPr>
          <p:cNvPr id="3" name="Slide Number Placeholder 2">
            <a:extLst>
              <a:ext uri="{FF2B5EF4-FFF2-40B4-BE49-F238E27FC236}">
                <a16:creationId xmlns:a16="http://schemas.microsoft.com/office/drawing/2014/main" id="{59FC7E43-E3D1-4678-AF40-B6CB10E70313}"/>
              </a:ext>
            </a:extLst>
          </p:cNvPr>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7</a:t>
            </a:fld>
            <a:endParaRPr lang="en-IN" dirty="0"/>
          </a:p>
        </p:txBody>
      </p:sp>
      <p:sp>
        <p:nvSpPr>
          <p:cNvPr id="7" name="Rectangle 6">
            <a:extLst>
              <a:ext uri="{FF2B5EF4-FFF2-40B4-BE49-F238E27FC236}">
                <a16:creationId xmlns:a16="http://schemas.microsoft.com/office/drawing/2014/main" id="{7A590208-0339-47C5-9BD8-F86A5CADA470}"/>
              </a:ext>
            </a:extLst>
          </p:cNvPr>
          <p:cNvSpPr/>
          <p:nvPr/>
        </p:nvSpPr>
        <p:spPr>
          <a:xfrm>
            <a:off x="1828799" y="952500"/>
            <a:ext cx="5486400" cy="495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Rounded Corners 7">
            <a:extLst>
              <a:ext uri="{FF2B5EF4-FFF2-40B4-BE49-F238E27FC236}">
                <a16:creationId xmlns:a16="http://schemas.microsoft.com/office/drawing/2014/main" id="{A6548957-B66F-4E3D-8A16-064BA7A878F4}"/>
              </a:ext>
            </a:extLst>
          </p:cNvPr>
          <p:cNvSpPr/>
          <p:nvPr/>
        </p:nvSpPr>
        <p:spPr>
          <a:xfrm>
            <a:off x="3145154" y="1134640"/>
            <a:ext cx="2807970" cy="533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Web Based Monitoring And Maintaining Organization</a:t>
            </a:r>
            <a:endParaRPr lang="en-IN" dirty="0"/>
          </a:p>
        </p:txBody>
      </p:sp>
      <p:sp>
        <p:nvSpPr>
          <p:cNvPr id="9" name="Oval 8">
            <a:extLst>
              <a:ext uri="{FF2B5EF4-FFF2-40B4-BE49-F238E27FC236}">
                <a16:creationId xmlns:a16="http://schemas.microsoft.com/office/drawing/2014/main" id="{F1456131-7225-4C0B-B614-06F2B8E26B59}"/>
              </a:ext>
            </a:extLst>
          </p:cNvPr>
          <p:cNvSpPr/>
          <p:nvPr/>
        </p:nvSpPr>
        <p:spPr>
          <a:xfrm>
            <a:off x="3825239" y="1837358"/>
            <a:ext cx="1447800" cy="609600"/>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or Admin</a:t>
            </a:r>
            <a:endParaRPr lang="en-IN" dirty="0">
              <a:solidFill>
                <a:schemeClr val="tx1"/>
              </a:solidFill>
            </a:endParaRPr>
          </a:p>
        </p:txBody>
      </p:sp>
      <p:sp>
        <p:nvSpPr>
          <p:cNvPr id="10" name="Oval 9">
            <a:extLst>
              <a:ext uri="{FF2B5EF4-FFF2-40B4-BE49-F238E27FC236}">
                <a16:creationId xmlns:a16="http://schemas.microsoft.com/office/drawing/2014/main" id="{FCCB4B18-86E1-4749-8BAE-8C4AD894F656}"/>
              </a:ext>
            </a:extLst>
          </p:cNvPr>
          <p:cNvSpPr/>
          <p:nvPr/>
        </p:nvSpPr>
        <p:spPr>
          <a:xfrm>
            <a:off x="3848099" y="2629832"/>
            <a:ext cx="1447800" cy="609600"/>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Home page</a:t>
            </a:r>
            <a:endParaRPr lang="en-IN" dirty="0">
              <a:solidFill>
                <a:schemeClr val="tx1"/>
              </a:solidFill>
            </a:endParaRPr>
          </a:p>
        </p:txBody>
      </p:sp>
      <p:sp>
        <p:nvSpPr>
          <p:cNvPr id="11" name="Oval 10">
            <a:extLst>
              <a:ext uri="{FF2B5EF4-FFF2-40B4-BE49-F238E27FC236}">
                <a16:creationId xmlns:a16="http://schemas.microsoft.com/office/drawing/2014/main" id="{6365A483-8A41-4C27-BB7C-F61C606B8CDD}"/>
              </a:ext>
            </a:extLst>
          </p:cNvPr>
          <p:cNvSpPr/>
          <p:nvPr/>
        </p:nvSpPr>
        <p:spPr>
          <a:xfrm>
            <a:off x="3713796" y="3431831"/>
            <a:ext cx="1670685" cy="609600"/>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Collection</a:t>
            </a:r>
            <a:endParaRPr lang="en-IN" dirty="0">
              <a:solidFill>
                <a:schemeClr val="tx1"/>
              </a:solidFill>
            </a:endParaRPr>
          </a:p>
        </p:txBody>
      </p:sp>
      <p:sp>
        <p:nvSpPr>
          <p:cNvPr id="12" name="Oval 11">
            <a:extLst>
              <a:ext uri="{FF2B5EF4-FFF2-40B4-BE49-F238E27FC236}">
                <a16:creationId xmlns:a16="http://schemas.microsoft.com/office/drawing/2014/main" id="{7200975A-BD12-4771-BBAA-F46486C1BE75}"/>
              </a:ext>
            </a:extLst>
          </p:cNvPr>
          <p:cNvSpPr/>
          <p:nvPr/>
        </p:nvSpPr>
        <p:spPr>
          <a:xfrm>
            <a:off x="3723321" y="4198330"/>
            <a:ext cx="1899286" cy="609600"/>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Registration Form</a:t>
            </a:r>
            <a:endParaRPr lang="en-IN" dirty="0">
              <a:solidFill>
                <a:schemeClr val="tx1"/>
              </a:solidFill>
            </a:endParaRPr>
          </a:p>
        </p:txBody>
      </p:sp>
      <p:sp>
        <p:nvSpPr>
          <p:cNvPr id="13" name="Oval 12">
            <a:extLst>
              <a:ext uri="{FF2B5EF4-FFF2-40B4-BE49-F238E27FC236}">
                <a16:creationId xmlns:a16="http://schemas.microsoft.com/office/drawing/2014/main" id="{36EAC1A3-F815-4E42-B8D8-B8F6AA6A3EE2}"/>
              </a:ext>
            </a:extLst>
          </p:cNvPr>
          <p:cNvSpPr/>
          <p:nvPr/>
        </p:nvSpPr>
        <p:spPr>
          <a:xfrm>
            <a:off x="3704271" y="5022562"/>
            <a:ext cx="1899286" cy="609600"/>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View Submission</a:t>
            </a:r>
            <a:endParaRPr lang="en-IN" dirty="0">
              <a:solidFill>
                <a:schemeClr val="tx1"/>
              </a:solidFill>
            </a:endParaRPr>
          </a:p>
        </p:txBody>
      </p:sp>
      <p:pic>
        <p:nvPicPr>
          <p:cNvPr id="14" name="Picture 13">
            <a:extLst>
              <a:ext uri="{FF2B5EF4-FFF2-40B4-BE49-F238E27FC236}">
                <a16:creationId xmlns:a16="http://schemas.microsoft.com/office/drawing/2014/main" id="{4F4AE012-91E7-4582-A78A-C73AB3A991AC}"/>
              </a:ext>
            </a:extLst>
          </p:cNvPr>
          <p:cNvPicPr>
            <a:picLocks noChangeAspect="1"/>
          </p:cNvPicPr>
          <p:nvPr/>
        </p:nvPicPr>
        <p:blipFill>
          <a:blip r:embed="rId2"/>
          <a:stretch>
            <a:fillRect/>
          </a:stretch>
        </p:blipFill>
        <p:spPr>
          <a:xfrm>
            <a:off x="7746727" y="2326113"/>
            <a:ext cx="1015001" cy="1826637"/>
          </a:xfrm>
          <a:prstGeom prst="rect">
            <a:avLst/>
          </a:prstGeom>
        </p:spPr>
      </p:pic>
      <p:pic>
        <p:nvPicPr>
          <p:cNvPr id="15" name="Picture 14">
            <a:extLst>
              <a:ext uri="{FF2B5EF4-FFF2-40B4-BE49-F238E27FC236}">
                <a16:creationId xmlns:a16="http://schemas.microsoft.com/office/drawing/2014/main" id="{C2D91555-01CC-4CD9-8261-668FE92C938F}"/>
              </a:ext>
            </a:extLst>
          </p:cNvPr>
          <p:cNvPicPr>
            <a:picLocks noChangeAspect="1"/>
          </p:cNvPicPr>
          <p:nvPr/>
        </p:nvPicPr>
        <p:blipFill>
          <a:blip r:embed="rId2"/>
          <a:stretch>
            <a:fillRect/>
          </a:stretch>
        </p:blipFill>
        <p:spPr>
          <a:xfrm>
            <a:off x="300085" y="2326113"/>
            <a:ext cx="1015001" cy="1826637"/>
          </a:xfrm>
          <a:prstGeom prst="rect">
            <a:avLst/>
          </a:prstGeom>
        </p:spPr>
      </p:pic>
      <p:cxnSp>
        <p:nvCxnSpPr>
          <p:cNvPr id="18" name="Straight Arrow Connector 17">
            <a:extLst>
              <a:ext uri="{FF2B5EF4-FFF2-40B4-BE49-F238E27FC236}">
                <a16:creationId xmlns:a16="http://schemas.microsoft.com/office/drawing/2014/main" id="{F5723DCB-76C4-46EB-A8C0-4290F8CEF9B1}"/>
              </a:ext>
            </a:extLst>
          </p:cNvPr>
          <p:cNvCxnSpPr/>
          <p:nvPr/>
        </p:nvCxnSpPr>
        <p:spPr>
          <a:xfrm flipV="1">
            <a:off x="1524000" y="2231627"/>
            <a:ext cx="2199321" cy="898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492B69A-5CC4-40A1-99C8-FC8BFA2B3576}"/>
              </a:ext>
            </a:extLst>
          </p:cNvPr>
          <p:cNvCxnSpPr/>
          <p:nvPr/>
        </p:nvCxnSpPr>
        <p:spPr>
          <a:xfrm flipV="1">
            <a:off x="1524000" y="2934632"/>
            <a:ext cx="2199321" cy="2238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69129C49-3AEA-4C42-A306-4230CFE31D44}"/>
              </a:ext>
            </a:extLst>
          </p:cNvPr>
          <p:cNvCxnSpPr/>
          <p:nvPr/>
        </p:nvCxnSpPr>
        <p:spPr>
          <a:xfrm>
            <a:off x="1524000" y="3169073"/>
            <a:ext cx="2057400" cy="12961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4DA1A013-79F0-4A65-81D9-86CACC2FC9BA}"/>
              </a:ext>
            </a:extLst>
          </p:cNvPr>
          <p:cNvCxnSpPr/>
          <p:nvPr/>
        </p:nvCxnSpPr>
        <p:spPr>
          <a:xfrm flipH="1" flipV="1">
            <a:off x="5384481" y="2231627"/>
            <a:ext cx="2159319" cy="10078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64D598D3-19DE-49DE-A645-2F0A3E748075}"/>
              </a:ext>
            </a:extLst>
          </p:cNvPr>
          <p:cNvCxnSpPr/>
          <p:nvPr/>
        </p:nvCxnSpPr>
        <p:spPr>
          <a:xfrm flipH="1" flipV="1">
            <a:off x="5486400" y="2934632"/>
            <a:ext cx="1981200" cy="4181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1259AEFD-53C6-4D60-B3F1-F257636DD6F0}"/>
              </a:ext>
            </a:extLst>
          </p:cNvPr>
          <p:cNvCxnSpPr/>
          <p:nvPr/>
        </p:nvCxnSpPr>
        <p:spPr>
          <a:xfrm flipH="1">
            <a:off x="5600700" y="3396330"/>
            <a:ext cx="1839277" cy="2668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BAE8D2B0-20BD-458C-8D22-45CCEE006AA5}"/>
              </a:ext>
            </a:extLst>
          </p:cNvPr>
          <p:cNvCxnSpPr/>
          <p:nvPr/>
        </p:nvCxnSpPr>
        <p:spPr>
          <a:xfrm flipH="1">
            <a:off x="5816009" y="3396330"/>
            <a:ext cx="1629635" cy="1722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12781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1B0B2-E544-4B58-8BBC-A689303BEE8E}"/>
              </a:ext>
            </a:extLst>
          </p:cNvPr>
          <p:cNvSpPr>
            <a:spLocks noGrp="1"/>
          </p:cNvSpPr>
          <p:nvPr>
            <p:ph type="title"/>
          </p:nvPr>
        </p:nvSpPr>
        <p:spPr>
          <a:xfrm>
            <a:off x="670559" y="346709"/>
            <a:ext cx="7802880" cy="369332"/>
          </a:xfrm>
        </p:spPr>
        <p:txBody>
          <a:bodyPr/>
          <a:lstStyle/>
          <a:p>
            <a:pPr algn="ctr"/>
            <a:r>
              <a:rPr lang="en-US" dirty="0">
                <a:solidFill>
                  <a:srgbClr val="0000FF"/>
                </a:solidFill>
              </a:rPr>
              <a:t>Modules Description</a:t>
            </a:r>
            <a:endParaRPr lang="en-IN" dirty="0">
              <a:solidFill>
                <a:srgbClr val="0000FF"/>
              </a:solidFill>
            </a:endParaRPr>
          </a:p>
        </p:txBody>
      </p:sp>
      <p:sp>
        <p:nvSpPr>
          <p:cNvPr id="3" name="Text Placeholder 2">
            <a:extLst>
              <a:ext uri="{FF2B5EF4-FFF2-40B4-BE49-F238E27FC236}">
                <a16:creationId xmlns:a16="http://schemas.microsoft.com/office/drawing/2014/main" id="{5A8644A9-3A48-4D08-B0C8-32FDE9041EA3}"/>
              </a:ext>
            </a:extLst>
          </p:cNvPr>
          <p:cNvSpPr>
            <a:spLocks noGrp="1"/>
          </p:cNvSpPr>
          <p:nvPr>
            <p:ph type="body" idx="1"/>
          </p:nvPr>
        </p:nvSpPr>
        <p:spPr>
          <a:xfrm>
            <a:off x="597535" y="1219200"/>
            <a:ext cx="7471409" cy="4016484"/>
          </a:xfrm>
        </p:spPr>
        <p:txBody>
          <a:bodyPr/>
          <a:lstStyle/>
          <a:p>
            <a:pPr marL="285750" indent="-285750">
              <a:buFont typeface="Arial" panose="020B0604020202020204" pitchFamily="34" charset="0"/>
              <a:buChar char="•"/>
            </a:pPr>
            <a:r>
              <a:rPr lang="en-US" dirty="0"/>
              <a:t>Creating Web Based Monitoring and Maintaining an organization</a:t>
            </a:r>
          </a:p>
          <a:p>
            <a:endParaRPr lang="en-US" dirty="0"/>
          </a:p>
          <a:p>
            <a:pPr marL="342900" indent="-342900">
              <a:buFont typeface="+mj-lt"/>
              <a:buAutoNum type="arabicPeriod"/>
            </a:pPr>
            <a:r>
              <a:rPr lang="en-US" b="1" dirty="0"/>
              <a:t>Admin Module </a:t>
            </a:r>
            <a:r>
              <a:rPr lang="en-US" dirty="0"/>
              <a:t>:</a:t>
            </a:r>
          </a:p>
          <a:p>
            <a:pPr>
              <a:lnSpc>
                <a:spcPct val="150000"/>
              </a:lnSpc>
            </a:pPr>
            <a:r>
              <a:rPr lang="en-US" dirty="0"/>
              <a:t>In this Module we first land up on home page, where we get to know about the NGO like which sections are included </a:t>
            </a:r>
            <a:r>
              <a:rPr lang="en-US" dirty="0" err="1"/>
              <a:t>i.e</a:t>
            </a:r>
            <a:r>
              <a:rPr lang="en-US" dirty="0"/>
              <a:t> which age group people are their. Then we see in which other cities this charity is operating and what are the facilities provided like basic education, health care etc. Then we have shown block of testimonials, where we have provided some experiences of volunteers</a:t>
            </a:r>
          </a:p>
          <a:p>
            <a:pPr>
              <a:lnSpc>
                <a:spcPct val="150000"/>
              </a:lnSpc>
            </a:pPr>
            <a:r>
              <a:rPr lang="en-US" dirty="0"/>
              <a:t>Then on next page </a:t>
            </a:r>
            <a:r>
              <a:rPr lang="en-US" dirty="0" err="1"/>
              <a:t>i.e</a:t>
            </a:r>
            <a:r>
              <a:rPr lang="en-US" dirty="0"/>
              <a:t> contact page we have provided all the contact details of </a:t>
            </a:r>
            <a:r>
              <a:rPr lang="en-US" dirty="0" err="1"/>
              <a:t>ngo</a:t>
            </a:r>
            <a:r>
              <a:rPr lang="en-US" dirty="0"/>
              <a:t> in case they are willing to join the charity along with a registration form. </a:t>
            </a:r>
          </a:p>
          <a:p>
            <a:endParaRPr lang="en-IN" dirty="0"/>
          </a:p>
        </p:txBody>
      </p:sp>
      <p:sp>
        <p:nvSpPr>
          <p:cNvPr id="4" name="Footer Placeholder 3">
            <a:extLst>
              <a:ext uri="{FF2B5EF4-FFF2-40B4-BE49-F238E27FC236}">
                <a16:creationId xmlns:a16="http://schemas.microsoft.com/office/drawing/2014/main" id="{FBB71E92-A7D8-4C6E-A246-ADE38321F2BB}"/>
              </a:ext>
            </a:extLst>
          </p:cNvPr>
          <p:cNvSpPr>
            <a:spLocks noGrp="1"/>
          </p:cNvSpPr>
          <p:nvPr>
            <p:ph type="ftr" sz="quarter" idx="5"/>
          </p:nvPr>
        </p:nvSpPr>
        <p:spPr/>
        <p:txBody>
          <a:bodyPr/>
          <a:lstStyle/>
          <a:p>
            <a:pPr marL="12700">
              <a:lnSpc>
                <a:spcPts val="1425"/>
              </a:lnSpc>
            </a:pPr>
            <a:r>
              <a:rPr lang="en-US" spc="-5"/>
              <a:t>By </a:t>
            </a:r>
            <a:r>
              <a:rPr lang="en-US"/>
              <a:t>Mr </a:t>
            </a:r>
            <a:r>
              <a:rPr lang="en-US" spc="-5"/>
              <a:t>Nisarg </a:t>
            </a:r>
            <a:r>
              <a:rPr lang="en-US"/>
              <a:t>Gandhewar </a:t>
            </a:r>
            <a:r>
              <a:rPr lang="en-US" spc="-5"/>
              <a:t>Dept </a:t>
            </a:r>
            <a:r>
              <a:rPr lang="en-US"/>
              <a:t>of </a:t>
            </a:r>
            <a:r>
              <a:rPr lang="en-US" spc="-5"/>
              <a:t>CSE, SBJITMR,</a:t>
            </a:r>
            <a:r>
              <a:rPr lang="en-US" spc="-10"/>
              <a:t> </a:t>
            </a:r>
            <a:r>
              <a:rPr lang="en-US"/>
              <a:t>Nagpur</a:t>
            </a:r>
            <a:endParaRPr lang="en-US" dirty="0"/>
          </a:p>
        </p:txBody>
      </p:sp>
      <p:sp>
        <p:nvSpPr>
          <p:cNvPr id="5" name="Slide Number Placeholder 4">
            <a:extLst>
              <a:ext uri="{FF2B5EF4-FFF2-40B4-BE49-F238E27FC236}">
                <a16:creationId xmlns:a16="http://schemas.microsoft.com/office/drawing/2014/main" id="{60200777-D825-4CBC-924A-062BF982C11F}"/>
              </a:ext>
            </a:extLst>
          </p:cNvPr>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8</a:t>
            </a:fld>
            <a:endParaRPr lang="en-IN" dirty="0"/>
          </a:p>
        </p:txBody>
      </p:sp>
    </p:spTree>
    <p:extLst>
      <p:ext uri="{BB962C8B-B14F-4D97-AF65-F5344CB8AC3E}">
        <p14:creationId xmlns:p14="http://schemas.microsoft.com/office/powerpoint/2010/main" val="3118516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1E128-E6C5-4A06-A0BB-0BAA0BA34C10}"/>
              </a:ext>
            </a:extLst>
          </p:cNvPr>
          <p:cNvSpPr>
            <a:spLocks noGrp="1"/>
          </p:cNvSpPr>
          <p:nvPr>
            <p:ph type="title"/>
          </p:nvPr>
        </p:nvSpPr>
        <p:spPr>
          <a:xfrm>
            <a:off x="670560" y="381000"/>
            <a:ext cx="7802880" cy="369332"/>
          </a:xfrm>
        </p:spPr>
        <p:txBody>
          <a:bodyPr/>
          <a:lstStyle/>
          <a:p>
            <a:pPr algn="ctr"/>
            <a:r>
              <a:rPr lang="en-US" dirty="0">
                <a:solidFill>
                  <a:srgbClr val="0000FF"/>
                </a:solidFill>
              </a:rPr>
              <a:t>Modules Description</a:t>
            </a:r>
            <a:endParaRPr lang="en-IN" dirty="0"/>
          </a:p>
        </p:txBody>
      </p:sp>
      <p:sp>
        <p:nvSpPr>
          <p:cNvPr id="3" name="Text Placeholder 2">
            <a:extLst>
              <a:ext uri="{FF2B5EF4-FFF2-40B4-BE49-F238E27FC236}">
                <a16:creationId xmlns:a16="http://schemas.microsoft.com/office/drawing/2014/main" id="{97FF2721-FDD5-46FF-8D58-DDE097BE31B2}"/>
              </a:ext>
            </a:extLst>
          </p:cNvPr>
          <p:cNvSpPr>
            <a:spLocks noGrp="1"/>
          </p:cNvSpPr>
          <p:nvPr>
            <p:ph type="body" idx="1"/>
          </p:nvPr>
        </p:nvSpPr>
        <p:spPr>
          <a:xfrm>
            <a:off x="762000" y="1371600"/>
            <a:ext cx="7471409" cy="2631490"/>
          </a:xfrm>
        </p:spPr>
        <p:txBody>
          <a:bodyPr/>
          <a:lstStyle/>
          <a:p>
            <a:r>
              <a:rPr lang="en-US" b="1" dirty="0"/>
              <a:t>2. User Module:</a:t>
            </a:r>
          </a:p>
          <a:p>
            <a:pPr>
              <a:lnSpc>
                <a:spcPct val="150000"/>
              </a:lnSpc>
            </a:pPr>
            <a:r>
              <a:rPr lang="en-US" dirty="0"/>
              <a:t>In this module user will directly land up on home where they will get all the </a:t>
            </a:r>
          </a:p>
          <a:p>
            <a:pPr>
              <a:lnSpc>
                <a:spcPct val="150000"/>
              </a:lnSpc>
            </a:pPr>
            <a:r>
              <a:rPr lang="en-US" dirty="0"/>
              <a:t>information related to organization. Then they will get an option to visit on another page </a:t>
            </a:r>
            <a:r>
              <a:rPr lang="en-US" dirty="0" err="1"/>
              <a:t>i.e</a:t>
            </a:r>
            <a:r>
              <a:rPr lang="en-US" dirty="0"/>
              <a:t> contact page. In that page they can visit the location provided</a:t>
            </a:r>
          </a:p>
          <a:p>
            <a:pPr>
              <a:lnSpc>
                <a:spcPct val="150000"/>
              </a:lnSpc>
            </a:pPr>
            <a:r>
              <a:rPr lang="en-US" dirty="0"/>
              <a:t>and can fill the registration form to join the charity as a volunteer and submit the form</a:t>
            </a:r>
          </a:p>
          <a:p>
            <a:endParaRPr lang="en-US" dirty="0"/>
          </a:p>
        </p:txBody>
      </p:sp>
      <p:sp>
        <p:nvSpPr>
          <p:cNvPr id="4" name="Footer Placeholder 3">
            <a:extLst>
              <a:ext uri="{FF2B5EF4-FFF2-40B4-BE49-F238E27FC236}">
                <a16:creationId xmlns:a16="http://schemas.microsoft.com/office/drawing/2014/main" id="{169D0BB2-A788-4C93-B3C7-0C612491CD12}"/>
              </a:ext>
            </a:extLst>
          </p:cNvPr>
          <p:cNvSpPr>
            <a:spLocks noGrp="1"/>
          </p:cNvSpPr>
          <p:nvPr>
            <p:ph type="ftr" sz="quarter" idx="5"/>
          </p:nvPr>
        </p:nvSpPr>
        <p:spPr>
          <a:xfrm>
            <a:off x="382270" y="6458416"/>
            <a:ext cx="3950970" cy="179536"/>
          </a:xfrm>
        </p:spPr>
        <p:txBody>
          <a:bodyPr/>
          <a:lstStyle/>
          <a:p>
            <a:pPr marL="12700">
              <a:lnSpc>
                <a:spcPts val="1425"/>
              </a:lnSpc>
            </a:pPr>
            <a:r>
              <a:rPr lang="en-US" dirty="0"/>
              <a:t> </a:t>
            </a:r>
            <a:r>
              <a:rPr lang="en-US" spc="-5" dirty="0"/>
              <a:t>Dept </a:t>
            </a:r>
            <a:r>
              <a:rPr lang="en-US" dirty="0"/>
              <a:t>of </a:t>
            </a:r>
            <a:r>
              <a:rPr lang="en-US" spc="-5" dirty="0"/>
              <a:t>CSE, SBJITMR,</a:t>
            </a:r>
            <a:r>
              <a:rPr lang="en-US" spc="-10" dirty="0"/>
              <a:t> </a:t>
            </a:r>
            <a:r>
              <a:rPr lang="en-US" dirty="0"/>
              <a:t>Nagpur</a:t>
            </a:r>
          </a:p>
        </p:txBody>
      </p:sp>
      <p:sp>
        <p:nvSpPr>
          <p:cNvPr id="5" name="Slide Number Placeholder 4">
            <a:extLst>
              <a:ext uri="{FF2B5EF4-FFF2-40B4-BE49-F238E27FC236}">
                <a16:creationId xmlns:a16="http://schemas.microsoft.com/office/drawing/2014/main" id="{0C62456F-7245-44AC-83AB-FDFAD1B795B4}"/>
              </a:ext>
            </a:extLst>
          </p:cNvPr>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9</a:t>
            </a:fld>
            <a:endParaRPr lang="en-IN" dirty="0"/>
          </a:p>
        </p:txBody>
      </p:sp>
    </p:spTree>
    <p:extLst>
      <p:ext uri="{BB962C8B-B14F-4D97-AF65-F5344CB8AC3E}">
        <p14:creationId xmlns:p14="http://schemas.microsoft.com/office/powerpoint/2010/main" val="518597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1283</TotalTime>
  <Words>1375</Words>
  <Application>Microsoft Office PowerPoint</Application>
  <PresentationFormat>On-screen Show (4:3)</PresentationFormat>
  <Paragraphs>186</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Cambria</vt:lpstr>
      <vt:lpstr>DejaVu Sans</vt:lpstr>
      <vt:lpstr>Perpetua</vt:lpstr>
      <vt:lpstr>Times New Roman</vt:lpstr>
      <vt:lpstr>Office Theme</vt:lpstr>
      <vt:lpstr>Project Seminar on   Web Based Monitoring And Maintaining An Organization </vt:lpstr>
      <vt:lpstr>PowerPoint Presentation</vt:lpstr>
      <vt:lpstr>PowerPoint Presentation</vt:lpstr>
      <vt:lpstr>PowerPoint Presentation</vt:lpstr>
      <vt:lpstr>PowerPoint Presentation</vt:lpstr>
      <vt:lpstr>PowerPoint Presentation</vt:lpstr>
      <vt:lpstr>Use Case Diagram</vt:lpstr>
      <vt:lpstr>Modules Description</vt:lpstr>
      <vt:lpstr>Modules Description</vt:lpstr>
      <vt:lpstr>PowerPoint Presentation</vt:lpstr>
      <vt:lpstr>Screen Shots </vt:lpstr>
      <vt:lpstr>Screen Shots</vt:lpstr>
      <vt:lpstr>Screen Shots</vt:lpstr>
      <vt:lpstr>Screen Shots</vt:lpstr>
      <vt:lpstr>Screen Shots</vt:lpstr>
      <vt:lpstr>Screen Shots</vt:lpstr>
      <vt:lpstr>Screen Shots</vt:lpstr>
      <vt:lpstr>Screen Shots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Kalash Ahir</dc:creator>
  <cp:lastModifiedBy>Dell</cp:lastModifiedBy>
  <cp:revision>156</cp:revision>
  <dcterms:created xsi:type="dcterms:W3CDTF">2021-03-08T15:20:31Z</dcterms:created>
  <dcterms:modified xsi:type="dcterms:W3CDTF">2021-06-23T07:38:01Z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2017-11-07T00:00:00Z</vt:filetime>
  </property>
  <property fmtid="{D5CDD505-2E9C-101B-9397-08002B2CF9AE}" pid="3" name="Creator">
    <vt:lpwstr>Impress</vt:lpwstr>
  </property>
  <property fmtid="{D5CDD505-2E9C-101B-9397-08002B2CF9AE}" pid="4" name="LastSaved">
    <vt:filetime>2021-03-08T00:00:00Z</vt:filetime>
  </property>
</Properties>
</file>