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80" r:id="rId8"/>
    <p:sldId id="262" r:id="rId9"/>
    <p:sldId id="263" r:id="rId10"/>
    <p:sldId id="265" r:id="rId11"/>
    <p:sldId id="278" r:id="rId12"/>
    <p:sldId id="279" r:id="rId13"/>
    <p:sldId id="272" r:id="rId14"/>
    <p:sldId id="273" r:id="rId15"/>
    <p:sldId id="274" r:id="rId16"/>
    <p:sldId id="275" r:id="rId17"/>
    <p:sldId id="276" r:id="rId18"/>
    <p:sldId id="27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p:restoredTop sz="94699"/>
  </p:normalViewPr>
  <p:slideViewPr>
    <p:cSldViewPr snapToGrid="0" snapToObjects="1">
      <p:cViewPr>
        <p:scale>
          <a:sx n="82" d="100"/>
          <a:sy n="82" d="100"/>
        </p:scale>
        <p:origin x="480" y="41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28-Jul-19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28-Jul-19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28-Jul-19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28-Jul-19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28-Jul-19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28-Jul-19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28-Jul-19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28-Jul-19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28-Jul-19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28-Jul-19</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28-Jul-19</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28-Jul-19</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www.cityrealty.com/nyc/apartments-for-rent" TargetMode="Externa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www.cityrealty.com/nyc/apartments-for-rent" TargetMode="Externa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8" Type="http://schemas.openxmlformats.org/officeDocument/2006/relationships/hyperlink" Target="https://www.cityrealty.com/nyc/apartments-for-sale" TargetMode="External"/><Relationship Id="rId3" Type="http://schemas.openxmlformats.org/officeDocument/2006/relationships/hyperlink" Target="https://www.cityrealty.com/nyc/chelsea/the-getty-501-west-24th-street/65268" TargetMode="External"/><Relationship Id="rId7" Type="http://schemas.openxmlformats.org/officeDocument/2006/relationships/hyperlink" Target="https://www.cityrealty.com/nyc/upper-east-side" TargetMode="External"/><Relationship Id="rId2" Type="http://schemas.openxmlformats.org/officeDocument/2006/relationships/hyperlink" Target="https://www.cityrealty.com/nyc/market-insight/market-reports-research/monthly-market-reports/june-monthly-market-report/18442" TargetMode="External"/><Relationship Id="rId1" Type="http://schemas.openxmlformats.org/officeDocument/2006/relationships/slideLayout" Target="../slideLayouts/slideLayout2.xml"/><Relationship Id="rId6" Type="http://schemas.openxmlformats.org/officeDocument/2006/relationships/hyperlink" Target="https://www.cityrealty.com/nyc/downtown" TargetMode="External"/><Relationship Id="rId5" Type="http://schemas.openxmlformats.org/officeDocument/2006/relationships/hyperlink" Target="https://www.cityrealty.com/nyc/brooklyn-heights" TargetMode="External"/><Relationship Id="rId4" Type="http://schemas.openxmlformats.org/officeDocument/2006/relationships/hyperlink" Target="https://www.cityrealty.com/nyc/dumb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cityrealty.com/nyc/apartments-for-rent" TargetMode="External"/><Relationship Id="rId1" Type="http://schemas.openxmlformats.org/officeDocument/2006/relationships/slideLayout" Target="../slideLayouts/slideLayout8.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cityrealty.com/nyc/apartments-for-rent" TargetMode="External"/><Relationship Id="rId1" Type="http://schemas.openxmlformats.org/officeDocument/2006/relationships/slideLayout" Target="../slideLayouts/slideLayout8.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cityrealty.com/nyc/apartments-for-rent" TargetMode="External"/><Relationship Id="rId1" Type="http://schemas.openxmlformats.org/officeDocument/2006/relationships/slideLayout" Target="../slideLayouts/slideLayout9.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cityrealty.com/nyc/apartments-for-rent" TargetMode="Externa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FB052-1CAB-CE47-BABC-37C035795F64}"/>
              </a:ext>
            </a:extLst>
          </p:cNvPr>
          <p:cNvSpPr>
            <a:spLocks noGrp="1"/>
          </p:cNvSpPr>
          <p:nvPr>
            <p:ph type="ctrTitle"/>
          </p:nvPr>
        </p:nvSpPr>
        <p:spPr>
          <a:xfrm>
            <a:off x="1600200" y="1554480"/>
            <a:ext cx="8991600" cy="2478184"/>
          </a:xfrm>
        </p:spPr>
        <p:txBody>
          <a:bodyPr>
            <a:normAutofit/>
          </a:bodyPr>
          <a:lstStyle/>
          <a:p>
            <a:r>
              <a:rPr lang="en-US" dirty="0"/>
              <a:t>Exploring </a:t>
            </a:r>
            <a:r>
              <a:rPr lang="en-US" dirty="0" smtClean="0"/>
              <a:t>the cityreality </a:t>
            </a:r>
            <a:r>
              <a:rPr lang="en-US" dirty="0"/>
              <a:t>of </a:t>
            </a:r>
            <a:r>
              <a:rPr lang="en-US" dirty="0" smtClean="0"/>
              <a:t>New York</a:t>
            </a:r>
            <a:r>
              <a:rPr lang="en-US" dirty="0" smtClean="0"/>
              <a:t> </a:t>
            </a:r>
            <a:r>
              <a:rPr lang="en-US" dirty="0"/>
              <a:t>to Create a </a:t>
            </a:r>
            <a:r>
              <a:rPr lang="en-US" dirty="0" smtClean="0"/>
              <a:t>price</a:t>
            </a:r>
            <a:endParaRPr lang="en-US" dirty="0"/>
          </a:p>
        </p:txBody>
      </p:sp>
      <p:sp>
        <p:nvSpPr>
          <p:cNvPr id="3" name="Subtitle 2">
            <a:extLst>
              <a:ext uri="{FF2B5EF4-FFF2-40B4-BE49-F238E27FC236}">
                <a16:creationId xmlns:a16="http://schemas.microsoft.com/office/drawing/2014/main" id="{388664E9-1DAA-6D40-86A7-45FC3E627DA3}"/>
              </a:ext>
            </a:extLst>
          </p:cNvPr>
          <p:cNvSpPr>
            <a:spLocks noGrp="1"/>
          </p:cNvSpPr>
          <p:nvPr>
            <p:ph type="subTitle" idx="1"/>
          </p:nvPr>
        </p:nvSpPr>
        <p:spPr/>
        <p:txBody>
          <a:bodyPr/>
          <a:lstStyle/>
          <a:p>
            <a:r>
              <a:rPr lang="en-US" dirty="0"/>
              <a:t>Coursera Applied Data Science Capstone Project</a:t>
            </a:r>
          </a:p>
          <a:p>
            <a:r>
              <a:rPr lang="en-US" dirty="0" smtClean="0"/>
              <a:t>July</a:t>
            </a:r>
            <a:r>
              <a:rPr lang="en-US" dirty="0" smtClean="0"/>
              <a:t> 28, </a:t>
            </a:r>
            <a:r>
              <a:rPr lang="en-US" dirty="0"/>
              <a:t>2019</a:t>
            </a:r>
          </a:p>
        </p:txBody>
      </p:sp>
    </p:spTree>
    <p:extLst>
      <p:ext uri="{BB962C8B-B14F-4D97-AF65-F5344CB8AC3E}">
        <p14:creationId xmlns:p14="http://schemas.microsoft.com/office/powerpoint/2010/main" val="879358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0D8C6-FE50-394F-9DAC-87095CBB7FE9}"/>
              </a:ext>
            </a:extLst>
          </p:cNvPr>
          <p:cNvSpPr>
            <a:spLocks noGrp="1"/>
          </p:cNvSpPr>
          <p:nvPr>
            <p:ph type="title"/>
          </p:nvPr>
        </p:nvSpPr>
        <p:spPr/>
        <p:txBody>
          <a:bodyPr/>
          <a:lstStyle/>
          <a:p>
            <a:r>
              <a:rPr lang="en-US" b="1" dirty="0">
                <a:hlinkClick r:id="rId2"/>
              </a:rPr>
              <a:t>Midtown</a:t>
            </a:r>
            <a:endParaRPr lang="en-US" dirty="0"/>
          </a:p>
        </p:txBody>
      </p:sp>
      <p:sp>
        <p:nvSpPr>
          <p:cNvPr id="4" name="Text Placeholder 3">
            <a:extLst>
              <a:ext uri="{FF2B5EF4-FFF2-40B4-BE49-F238E27FC236}">
                <a16:creationId xmlns:a16="http://schemas.microsoft.com/office/drawing/2014/main" id="{6170184F-344B-C04A-9508-13E7E06C6A89}"/>
              </a:ext>
            </a:extLst>
          </p:cNvPr>
          <p:cNvSpPr>
            <a:spLocks noGrp="1"/>
          </p:cNvSpPr>
          <p:nvPr>
            <p:ph type="body" sz="half" idx="2"/>
          </p:nvPr>
        </p:nvSpPr>
        <p:spPr/>
        <p:txBody>
          <a:bodyPr/>
          <a:lstStyle/>
          <a:p>
            <a:r>
              <a:rPr lang="en-US" dirty="0"/>
              <a:t>If you were near the Eiffel Tower and are in the mood for French food, you have over 30 options around you within a short walk of the Tower. Besides the two restaurants that are within the Eiffel Tower complex, you can also head over to Le </a:t>
            </a:r>
            <a:r>
              <a:rPr lang="en-US" dirty="0" err="1"/>
              <a:t>Casse</a:t>
            </a:r>
            <a:r>
              <a:rPr lang="en-US" dirty="0"/>
              <a:t> </a:t>
            </a:r>
            <a:r>
              <a:rPr lang="en-US" dirty="0" err="1"/>
              <a:t>Noix</a:t>
            </a:r>
            <a:r>
              <a:rPr lang="en-US" dirty="0"/>
              <a:t> or </a:t>
            </a:r>
            <a:r>
              <a:rPr lang="en-US" dirty="0" err="1"/>
              <a:t>Pottoka</a:t>
            </a:r>
            <a:r>
              <a:rPr lang="en-US" dirty="0"/>
              <a:t>.</a:t>
            </a:r>
          </a:p>
          <a:p>
            <a:r>
              <a:rPr lang="en-US" dirty="0"/>
              <a:t> </a:t>
            </a:r>
          </a:p>
          <a:p>
            <a:endParaRPr lang="en-US" dirty="0"/>
          </a:p>
        </p:txBody>
      </p:sp>
      <p:sp>
        <p:nvSpPr>
          <p:cNvPr id="3" name="Picture Placeholder 2"/>
          <p:cNvSpPr>
            <a:spLocks noGrp="1"/>
          </p:cNvSpPr>
          <p:nvPr>
            <p:ph type="pic" idx="1"/>
          </p:nvPr>
        </p:nvSpPr>
        <p:spPr/>
      </p:sp>
      <p:pic>
        <p:nvPicPr>
          <p:cNvPr id="5122" name="Picture 2" descr="https://ds4.cityrealty.com/img/ceea988483384258916d9a50ebf6cf1d688e049f+1004++0+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8" y="0"/>
            <a:ext cx="609600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0292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0D8C6-FE50-394F-9DAC-87095CBB7FE9}"/>
              </a:ext>
            </a:extLst>
          </p:cNvPr>
          <p:cNvSpPr>
            <a:spLocks noGrp="1"/>
          </p:cNvSpPr>
          <p:nvPr>
            <p:ph type="title"/>
          </p:nvPr>
        </p:nvSpPr>
        <p:spPr/>
        <p:txBody>
          <a:bodyPr/>
          <a:lstStyle/>
          <a:p>
            <a:r>
              <a:rPr lang="en-US" b="1" dirty="0">
                <a:hlinkClick r:id="rId2"/>
              </a:rPr>
              <a:t>Upper Manhattan</a:t>
            </a:r>
            <a:endParaRPr lang="en-US" dirty="0"/>
          </a:p>
        </p:txBody>
      </p:sp>
      <p:sp>
        <p:nvSpPr>
          <p:cNvPr id="4" name="Text Placeholder 3">
            <a:extLst>
              <a:ext uri="{FF2B5EF4-FFF2-40B4-BE49-F238E27FC236}">
                <a16:creationId xmlns:a16="http://schemas.microsoft.com/office/drawing/2014/main" id="{6170184F-344B-C04A-9508-13E7E06C6A89}"/>
              </a:ext>
            </a:extLst>
          </p:cNvPr>
          <p:cNvSpPr>
            <a:spLocks noGrp="1"/>
          </p:cNvSpPr>
          <p:nvPr>
            <p:ph type="body" sz="half" idx="2"/>
          </p:nvPr>
        </p:nvSpPr>
        <p:spPr/>
        <p:txBody>
          <a:bodyPr/>
          <a:lstStyle/>
          <a:p>
            <a:r>
              <a:rPr lang="en-US" dirty="0"/>
              <a:t>If you were near the Eiffel Tower and are in the mood for French food, you have over 30 options around you within a short walk of the Tower. Besides the two restaurants that are within the Eiffel Tower complex, you can also head over to Le </a:t>
            </a:r>
            <a:r>
              <a:rPr lang="en-US" dirty="0" err="1"/>
              <a:t>Casse</a:t>
            </a:r>
            <a:r>
              <a:rPr lang="en-US" dirty="0"/>
              <a:t> </a:t>
            </a:r>
            <a:r>
              <a:rPr lang="en-US" dirty="0" err="1"/>
              <a:t>Noix</a:t>
            </a:r>
            <a:r>
              <a:rPr lang="en-US" dirty="0"/>
              <a:t> or </a:t>
            </a:r>
            <a:r>
              <a:rPr lang="en-US" dirty="0" err="1"/>
              <a:t>Pottoka</a:t>
            </a:r>
            <a:r>
              <a:rPr lang="en-US" dirty="0"/>
              <a:t>.</a:t>
            </a:r>
          </a:p>
          <a:p>
            <a:r>
              <a:rPr lang="en-US" dirty="0"/>
              <a:t> </a:t>
            </a:r>
          </a:p>
          <a:p>
            <a:endParaRPr lang="en-US" dirty="0"/>
          </a:p>
        </p:txBody>
      </p:sp>
      <p:pic>
        <p:nvPicPr>
          <p:cNvPr id="7170" name="Picture 2" descr="C:\Users\kalas\Desktop\Average NYC Condo Prices by Neighborhood for June 2018 _ CityRealty_files\90d31e5150316a017cbe70ac023dd1f20dd296ba+1004++0+60"/>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24963" r="24963"/>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0814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0D8C6-FE50-394F-9DAC-87095CBB7FE9}"/>
              </a:ext>
            </a:extLst>
          </p:cNvPr>
          <p:cNvSpPr>
            <a:spLocks noGrp="1"/>
          </p:cNvSpPr>
          <p:nvPr>
            <p:ph type="title"/>
          </p:nvPr>
        </p:nvSpPr>
        <p:spPr/>
        <p:txBody>
          <a:bodyPr/>
          <a:lstStyle/>
          <a:p>
            <a:r>
              <a:rPr lang="en-US" b="1" dirty="0"/>
              <a:t>Upper </a:t>
            </a:r>
            <a:r>
              <a:rPr lang="en-US" b="1" dirty="0" smtClean="0"/>
              <a:t>west side</a:t>
            </a:r>
            <a:endParaRPr lang="en-US" dirty="0"/>
          </a:p>
        </p:txBody>
      </p:sp>
      <p:sp>
        <p:nvSpPr>
          <p:cNvPr id="4" name="Text Placeholder 3">
            <a:extLst>
              <a:ext uri="{FF2B5EF4-FFF2-40B4-BE49-F238E27FC236}">
                <a16:creationId xmlns:a16="http://schemas.microsoft.com/office/drawing/2014/main" id="{6170184F-344B-C04A-9508-13E7E06C6A89}"/>
              </a:ext>
            </a:extLst>
          </p:cNvPr>
          <p:cNvSpPr>
            <a:spLocks noGrp="1"/>
          </p:cNvSpPr>
          <p:nvPr>
            <p:ph type="body" sz="half" idx="2"/>
          </p:nvPr>
        </p:nvSpPr>
        <p:spPr/>
        <p:txBody>
          <a:bodyPr/>
          <a:lstStyle/>
          <a:p>
            <a:r>
              <a:rPr lang="en-US" dirty="0"/>
              <a:t>If you were near the Eiffel Tower and are in the mood for French food, you have over 30 options around you within a short walk of the Tower. Besides the two restaurants that are within the Eiffel Tower complex, you can also head over to Le </a:t>
            </a:r>
            <a:r>
              <a:rPr lang="en-US" dirty="0" err="1"/>
              <a:t>Casse</a:t>
            </a:r>
            <a:r>
              <a:rPr lang="en-US" dirty="0"/>
              <a:t> </a:t>
            </a:r>
            <a:r>
              <a:rPr lang="en-US" dirty="0" err="1"/>
              <a:t>Noix</a:t>
            </a:r>
            <a:r>
              <a:rPr lang="en-US" dirty="0"/>
              <a:t> or </a:t>
            </a:r>
            <a:r>
              <a:rPr lang="en-US" dirty="0" err="1"/>
              <a:t>Pottoka</a:t>
            </a:r>
            <a:r>
              <a:rPr lang="en-US" dirty="0"/>
              <a:t>.</a:t>
            </a:r>
          </a:p>
          <a:p>
            <a:r>
              <a:rPr lang="en-US" dirty="0"/>
              <a:t> </a:t>
            </a:r>
          </a:p>
          <a:p>
            <a:endParaRPr lang="en-US" dirty="0"/>
          </a:p>
        </p:txBody>
      </p:sp>
      <p:pic>
        <p:nvPicPr>
          <p:cNvPr id="8194" name="Picture 2" descr="C:\Users\kalas\Desktop\Average NYC Condo Prices by Neighborhood for June 2018 _ CityRealty_files\84c37c0f8aad27d17fd9466555808c75eee89044+1004++0+60"/>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24963" r="24963"/>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6094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FA9BF9-158F-4042-B8AA-23CA55571155}"/>
              </a:ext>
            </a:extLst>
          </p:cNvPr>
          <p:cNvSpPr>
            <a:spLocks noGrp="1"/>
          </p:cNvSpPr>
          <p:nvPr>
            <p:ph type="title" orient="vert"/>
          </p:nvPr>
        </p:nvSpPr>
        <p:spPr>
          <a:xfrm>
            <a:off x="10465376" y="937256"/>
            <a:ext cx="1298608" cy="4983480"/>
          </a:xfrm>
        </p:spPr>
        <p:txBody>
          <a:bodyPr/>
          <a:lstStyle/>
          <a:p>
            <a:r>
              <a:rPr lang="en-US" dirty="0"/>
              <a:t>Day 1</a:t>
            </a:r>
          </a:p>
        </p:txBody>
      </p:sp>
      <p:sp>
        <p:nvSpPr>
          <p:cNvPr id="3" name="Vertical Text Placeholder 2">
            <a:extLst>
              <a:ext uri="{FF2B5EF4-FFF2-40B4-BE49-F238E27FC236}">
                <a16:creationId xmlns:a16="http://schemas.microsoft.com/office/drawing/2014/main" id="{F618934E-CE80-1047-BE81-4D2B49BFB64B}"/>
              </a:ext>
            </a:extLst>
          </p:cNvPr>
          <p:cNvSpPr>
            <a:spLocks noGrp="1"/>
          </p:cNvSpPr>
          <p:nvPr>
            <p:ph type="body" orient="vert" idx="1"/>
          </p:nvPr>
        </p:nvSpPr>
        <p:spPr>
          <a:xfrm rot="16200000">
            <a:off x="2770927" y="-1405652"/>
            <a:ext cx="4983478" cy="9669297"/>
          </a:xfrm>
        </p:spPr>
        <p:txBody>
          <a:bodyPr/>
          <a:lstStyle/>
          <a:p>
            <a:pPr lvl="0"/>
            <a:r>
              <a:rPr lang="en-US" dirty="0"/>
              <a:t>Head over to the 7</a:t>
            </a:r>
            <a:r>
              <a:rPr lang="en-US" baseline="30000" dirty="0"/>
              <a:t>th</a:t>
            </a:r>
            <a:r>
              <a:rPr lang="en-US" dirty="0"/>
              <a:t> Arrondissement for a full day of exploring! Up first, the famous </a:t>
            </a:r>
            <a:r>
              <a:rPr lang="en-US" b="1" dirty="0"/>
              <a:t>Eiffel Tower</a:t>
            </a:r>
            <a:r>
              <a:rPr lang="en-US" dirty="0"/>
              <a:t>, along the River Seine. You can choose to make your way to the top or take pictures around the surrounding garden and plaza.</a:t>
            </a:r>
          </a:p>
          <a:p>
            <a:pPr lvl="0"/>
            <a:r>
              <a:rPr lang="en-US" dirty="0"/>
              <a:t>Have yourself a picnic on the green gardens surrounding the Eiffel Tower. You can visit the nearby </a:t>
            </a:r>
            <a:r>
              <a:rPr lang="en-US" b="1" dirty="0"/>
              <a:t>Marché de Saxe Farmers Market</a:t>
            </a:r>
            <a:r>
              <a:rPr lang="en-US" dirty="0"/>
              <a:t> to pick up farm grown picnic food.</a:t>
            </a:r>
          </a:p>
          <a:p>
            <a:pPr lvl="0"/>
            <a:r>
              <a:rPr lang="en-US" dirty="0"/>
              <a:t>Sit down for some afternoon tea at the nearby </a:t>
            </a:r>
            <a:r>
              <a:rPr lang="en-US" b="1" dirty="0"/>
              <a:t>Aux </a:t>
            </a:r>
            <a:r>
              <a:rPr lang="en-US" b="1" dirty="0" err="1"/>
              <a:t>Cerises</a:t>
            </a:r>
            <a:r>
              <a:rPr lang="en-US" b="1" dirty="0"/>
              <a:t> Tea Room</a:t>
            </a:r>
            <a:r>
              <a:rPr lang="en-US" dirty="0"/>
              <a:t>.</a:t>
            </a:r>
          </a:p>
          <a:p>
            <a:pPr lvl="0"/>
            <a:r>
              <a:rPr lang="en-US" dirty="0"/>
              <a:t>Learn more about France’s military history by visiting </a:t>
            </a:r>
            <a:r>
              <a:rPr lang="en-US" b="1" dirty="0"/>
              <a:t>Les Invalides </a:t>
            </a:r>
            <a:r>
              <a:rPr lang="en-US" dirty="0"/>
              <a:t>complex, which features museums and monuments.</a:t>
            </a:r>
          </a:p>
          <a:p>
            <a:pPr lvl="0"/>
            <a:r>
              <a:rPr lang="en-US" dirty="0"/>
              <a:t>There are many local French restaurants to try out, including more than 30 within walking distance from the Eiffel Tower. Some of the closest restaurants include </a:t>
            </a:r>
            <a:r>
              <a:rPr lang="en-US" b="1" dirty="0"/>
              <a:t>Le Jules Verne</a:t>
            </a:r>
            <a:r>
              <a:rPr lang="en-US" dirty="0"/>
              <a:t> and </a:t>
            </a:r>
            <a:r>
              <a:rPr lang="en-US" b="1" dirty="0"/>
              <a:t>Restaurant 58 Tour Eiffel</a:t>
            </a:r>
            <a:r>
              <a:rPr lang="en-US" dirty="0"/>
              <a:t>.</a:t>
            </a:r>
          </a:p>
          <a:p>
            <a:pPr lvl="0"/>
            <a:r>
              <a:rPr lang="en-US" dirty="0"/>
              <a:t>After dinner, stroll around the Seine as you wait for the Eiffel Tower to light up in the night sky. Perhaps stop by for dessert at </a:t>
            </a:r>
            <a:r>
              <a:rPr lang="en-US" b="1" dirty="0"/>
              <a:t>Boulangerie </a:t>
            </a:r>
            <a:r>
              <a:rPr lang="en-US" b="1" dirty="0" err="1"/>
              <a:t>Desgranges</a:t>
            </a:r>
            <a:r>
              <a:rPr lang="en-US" b="1" dirty="0"/>
              <a:t> </a:t>
            </a:r>
            <a:r>
              <a:rPr lang="en-US" dirty="0"/>
              <a:t>across the river.</a:t>
            </a:r>
          </a:p>
        </p:txBody>
      </p:sp>
    </p:spTree>
    <p:extLst>
      <p:ext uri="{BB962C8B-B14F-4D97-AF65-F5344CB8AC3E}">
        <p14:creationId xmlns:p14="http://schemas.microsoft.com/office/powerpoint/2010/main" val="1354897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FA9BF9-158F-4042-B8AA-23CA55571155}"/>
              </a:ext>
            </a:extLst>
          </p:cNvPr>
          <p:cNvSpPr>
            <a:spLocks noGrp="1"/>
          </p:cNvSpPr>
          <p:nvPr>
            <p:ph type="title" orient="vert"/>
          </p:nvPr>
        </p:nvSpPr>
        <p:spPr>
          <a:xfrm>
            <a:off x="10465376" y="937256"/>
            <a:ext cx="1298608" cy="4983480"/>
          </a:xfrm>
        </p:spPr>
        <p:txBody>
          <a:bodyPr/>
          <a:lstStyle/>
          <a:p>
            <a:r>
              <a:rPr lang="en-US" dirty="0"/>
              <a:t>Day 2</a:t>
            </a:r>
          </a:p>
        </p:txBody>
      </p:sp>
      <p:sp>
        <p:nvSpPr>
          <p:cNvPr id="3" name="Vertical Text Placeholder 2">
            <a:extLst>
              <a:ext uri="{FF2B5EF4-FFF2-40B4-BE49-F238E27FC236}">
                <a16:creationId xmlns:a16="http://schemas.microsoft.com/office/drawing/2014/main" id="{F618934E-CE80-1047-BE81-4D2B49BFB64B}"/>
              </a:ext>
            </a:extLst>
          </p:cNvPr>
          <p:cNvSpPr>
            <a:spLocks noGrp="1"/>
          </p:cNvSpPr>
          <p:nvPr>
            <p:ph type="body" orient="vert" idx="1"/>
          </p:nvPr>
        </p:nvSpPr>
        <p:spPr>
          <a:xfrm rot="16200000">
            <a:off x="2770927" y="-1405652"/>
            <a:ext cx="4983478" cy="9669297"/>
          </a:xfrm>
        </p:spPr>
        <p:txBody>
          <a:bodyPr>
            <a:normAutofit lnSpcReduction="10000"/>
          </a:bodyPr>
          <a:lstStyle/>
          <a:p>
            <a:pPr lvl="0"/>
            <a:r>
              <a:rPr lang="en-US" dirty="0"/>
              <a:t>Start your day at the west end of the Champs-Élysées at the famous landmark, the </a:t>
            </a:r>
            <a:r>
              <a:rPr lang="en-US" b="1" dirty="0"/>
              <a:t>Arc de </a:t>
            </a:r>
            <a:r>
              <a:rPr lang="en-US" b="1" dirty="0" err="1"/>
              <a:t>Triomphe</a:t>
            </a:r>
            <a:r>
              <a:rPr lang="en-US" dirty="0"/>
              <a:t>. Built 1836 to honor those who died during the French Revolution and the Napoleonic Wars, this is perhaps Paris’s most well-known landmark after the Eiffel Tower. </a:t>
            </a:r>
          </a:p>
          <a:p>
            <a:pPr lvl="0"/>
            <a:r>
              <a:rPr lang="en-US" dirty="0"/>
              <a:t>Stroll down the most famous street in the world, the Champs-Élysées. Browse the many boutiques and luxury stores that line its sides as you head east.</a:t>
            </a:r>
          </a:p>
          <a:p>
            <a:pPr lvl="0"/>
            <a:r>
              <a:rPr lang="en-US" dirty="0"/>
              <a:t>Make a stop at the </a:t>
            </a:r>
            <a:r>
              <a:rPr lang="en-US" b="1" dirty="0"/>
              <a:t>The Grand Palais</a:t>
            </a:r>
            <a:r>
              <a:rPr lang="en-US" dirty="0"/>
              <a:t> and admire its architecture.</a:t>
            </a:r>
          </a:p>
          <a:p>
            <a:pPr lvl="0"/>
            <a:r>
              <a:rPr lang="en-US" dirty="0"/>
              <a:t>Stop by the </a:t>
            </a:r>
            <a:r>
              <a:rPr lang="en-US" b="1" dirty="0" err="1"/>
              <a:t>Ladurée</a:t>
            </a:r>
            <a:r>
              <a:rPr lang="en-US" b="1" dirty="0"/>
              <a:t> Paris Royale </a:t>
            </a:r>
            <a:r>
              <a:rPr lang="en-US" dirty="0"/>
              <a:t>bakery for a quick lunch or picnic items. Looking for something more substantial? Le Dalí is a nearby French restaurant.</a:t>
            </a:r>
          </a:p>
          <a:p>
            <a:pPr lvl="0"/>
            <a:r>
              <a:rPr lang="en-US" dirty="0"/>
              <a:t>Enjoy the weather and the slow Parisian lifestyle by grabbing a bench at the </a:t>
            </a:r>
            <a:r>
              <a:rPr lang="en-US" b="1" dirty="0"/>
              <a:t>Tuileries Garden </a:t>
            </a:r>
            <a:r>
              <a:rPr lang="en-US" dirty="0"/>
              <a:t>for some people watching.</a:t>
            </a:r>
          </a:p>
          <a:p>
            <a:pPr lvl="0"/>
            <a:r>
              <a:rPr lang="en-US" dirty="0"/>
              <a:t>Cross the river to the </a:t>
            </a:r>
            <a:r>
              <a:rPr lang="en-US" b="1" dirty="0" err="1"/>
              <a:t>Musée</a:t>
            </a:r>
            <a:r>
              <a:rPr lang="en-US" b="1" dirty="0"/>
              <a:t> d’Orsay</a:t>
            </a:r>
            <a:r>
              <a:rPr lang="en-US" dirty="0"/>
              <a:t>, where you can spend the late afternoon among famous French artworks.</a:t>
            </a:r>
          </a:p>
          <a:p>
            <a:pPr lvl="0"/>
            <a:r>
              <a:rPr lang="en-US" dirty="0"/>
              <a:t>For dinner, the French restaurants </a:t>
            </a:r>
            <a:r>
              <a:rPr lang="en-US" b="1" dirty="0" err="1"/>
              <a:t>L'Atelier</a:t>
            </a:r>
            <a:r>
              <a:rPr lang="en-US" b="1" dirty="0"/>
              <a:t> de Joël </a:t>
            </a:r>
            <a:r>
              <a:rPr lang="en-US" b="1" dirty="0" err="1"/>
              <a:t>Robuchon</a:t>
            </a:r>
            <a:r>
              <a:rPr lang="en-US" dirty="0"/>
              <a:t> or </a:t>
            </a:r>
            <a:r>
              <a:rPr lang="en-US" b="1" dirty="0"/>
              <a:t>Guy Savoy</a:t>
            </a:r>
            <a:r>
              <a:rPr lang="en-US" dirty="0"/>
              <a:t> are close by. The bistro </a:t>
            </a:r>
            <a:r>
              <a:rPr lang="en-US" b="1" dirty="0" err="1"/>
              <a:t>L'Avant-Comptoir</a:t>
            </a:r>
            <a:r>
              <a:rPr lang="en-US" b="1" dirty="0"/>
              <a:t> des </a:t>
            </a:r>
            <a:r>
              <a:rPr lang="en-US" b="1" dirty="0" err="1"/>
              <a:t>Cochons</a:t>
            </a:r>
            <a:r>
              <a:rPr lang="en-US" b="1" dirty="0"/>
              <a:t> </a:t>
            </a:r>
            <a:r>
              <a:rPr lang="en-US" dirty="0"/>
              <a:t>is also close by.</a:t>
            </a:r>
          </a:p>
          <a:p>
            <a:pPr lvl="0"/>
            <a:r>
              <a:rPr lang="en-US" dirty="0"/>
              <a:t>For a nightcap, </a:t>
            </a:r>
            <a:r>
              <a:rPr lang="en-US" b="1" dirty="0"/>
              <a:t>Prescription Cocktail Club </a:t>
            </a:r>
            <a:r>
              <a:rPr lang="en-US" dirty="0"/>
              <a:t>and </a:t>
            </a:r>
            <a:r>
              <a:rPr lang="en-US" b="1" dirty="0"/>
              <a:t>Chez Nous </a:t>
            </a:r>
            <a:r>
              <a:rPr lang="en-US" dirty="0"/>
              <a:t>wine bar are not too far away.</a:t>
            </a:r>
          </a:p>
        </p:txBody>
      </p:sp>
    </p:spTree>
    <p:extLst>
      <p:ext uri="{BB962C8B-B14F-4D97-AF65-F5344CB8AC3E}">
        <p14:creationId xmlns:p14="http://schemas.microsoft.com/office/powerpoint/2010/main" val="2455423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FA9BF9-158F-4042-B8AA-23CA55571155}"/>
              </a:ext>
            </a:extLst>
          </p:cNvPr>
          <p:cNvSpPr>
            <a:spLocks noGrp="1"/>
          </p:cNvSpPr>
          <p:nvPr>
            <p:ph type="title" orient="vert"/>
          </p:nvPr>
        </p:nvSpPr>
        <p:spPr>
          <a:xfrm>
            <a:off x="10465376" y="937256"/>
            <a:ext cx="1298608" cy="4983480"/>
          </a:xfrm>
        </p:spPr>
        <p:txBody>
          <a:bodyPr/>
          <a:lstStyle/>
          <a:p>
            <a:r>
              <a:rPr lang="en-US" dirty="0"/>
              <a:t>Day 3</a:t>
            </a:r>
          </a:p>
        </p:txBody>
      </p:sp>
      <p:sp>
        <p:nvSpPr>
          <p:cNvPr id="3" name="Vertical Text Placeholder 2">
            <a:extLst>
              <a:ext uri="{FF2B5EF4-FFF2-40B4-BE49-F238E27FC236}">
                <a16:creationId xmlns:a16="http://schemas.microsoft.com/office/drawing/2014/main" id="{F618934E-CE80-1047-BE81-4D2B49BFB64B}"/>
              </a:ext>
            </a:extLst>
          </p:cNvPr>
          <p:cNvSpPr>
            <a:spLocks noGrp="1"/>
          </p:cNvSpPr>
          <p:nvPr>
            <p:ph type="body" orient="vert" idx="1"/>
          </p:nvPr>
        </p:nvSpPr>
        <p:spPr>
          <a:xfrm rot="16200000">
            <a:off x="2770927" y="-1405652"/>
            <a:ext cx="4983478" cy="9669297"/>
          </a:xfrm>
        </p:spPr>
        <p:txBody>
          <a:bodyPr/>
          <a:lstStyle/>
          <a:p>
            <a:pPr lvl="0"/>
            <a:r>
              <a:rPr lang="en-US" dirty="0"/>
              <a:t>Go early to </a:t>
            </a:r>
            <a:r>
              <a:rPr lang="en-US" b="1" dirty="0"/>
              <a:t>Le </a:t>
            </a:r>
            <a:r>
              <a:rPr lang="en-US" b="1" dirty="0" err="1"/>
              <a:t>Lourve</a:t>
            </a:r>
            <a:r>
              <a:rPr lang="en-US" dirty="0"/>
              <a:t> to beat the crowds and get the museum to yourself. Be sure to say hi to the Mona Lisa.</a:t>
            </a:r>
          </a:p>
          <a:p>
            <a:pPr lvl="0"/>
            <a:r>
              <a:rPr lang="en-US" dirty="0"/>
              <a:t>Sample some French cheese at </a:t>
            </a:r>
            <a:r>
              <a:rPr lang="en-US" b="1" dirty="0"/>
              <a:t>Fromagerie </a:t>
            </a:r>
            <a:r>
              <a:rPr lang="en-US" b="1" dirty="0" err="1"/>
              <a:t>Barthélemy</a:t>
            </a:r>
            <a:r>
              <a:rPr lang="en-US" b="1" dirty="0"/>
              <a:t> </a:t>
            </a:r>
            <a:r>
              <a:rPr lang="en-US" dirty="0"/>
              <a:t>and pick up some items for a picnic lunch at the </a:t>
            </a:r>
            <a:r>
              <a:rPr lang="en-US" b="1" dirty="0"/>
              <a:t>Palais du Luxembourg </a:t>
            </a:r>
            <a:r>
              <a:rPr lang="en-US" dirty="0"/>
              <a:t>and its surrounding gardens.</a:t>
            </a:r>
          </a:p>
          <a:p>
            <a:pPr lvl="0"/>
            <a:r>
              <a:rPr lang="en-US" dirty="0"/>
              <a:t>The </a:t>
            </a:r>
            <a:r>
              <a:rPr lang="en-US" b="1" dirty="0"/>
              <a:t>Pantheon</a:t>
            </a:r>
            <a:r>
              <a:rPr lang="en-US" dirty="0"/>
              <a:t> is a short walk away from the Garden and is a mausoleum containing the remains of distinguished French citizens.</a:t>
            </a:r>
          </a:p>
          <a:p>
            <a:pPr lvl="0"/>
            <a:r>
              <a:rPr lang="en-US" dirty="0"/>
              <a:t>Craving some seafood? </a:t>
            </a:r>
            <a:r>
              <a:rPr lang="en-US" b="1" dirty="0" err="1"/>
              <a:t>L'Avant</a:t>
            </a:r>
            <a:r>
              <a:rPr lang="en-US" b="1" dirty="0"/>
              <a:t> </a:t>
            </a:r>
            <a:r>
              <a:rPr lang="en-US" b="1" dirty="0" err="1"/>
              <a:t>Comptoir</a:t>
            </a:r>
            <a:r>
              <a:rPr lang="en-US" b="1" dirty="0"/>
              <a:t> de la Mer </a:t>
            </a:r>
            <a:r>
              <a:rPr lang="en-US" dirty="0"/>
              <a:t>has you covered. How about some Italian? Head over to </a:t>
            </a:r>
            <a:r>
              <a:rPr lang="en-US" b="1" dirty="0" err="1"/>
              <a:t>Oenosteria</a:t>
            </a:r>
            <a:r>
              <a:rPr lang="en-US" b="1" dirty="0"/>
              <a:t>.</a:t>
            </a:r>
            <a:endParaRPr lang="en-US" dirty="0"/>
          </a:p>
          <a:p>
            <a:pPr lvl="0"/>
            <a:r>
              <a:rPr lang="en-US" dirty="0"/>
              <a:t>End the night by visiting the Latin Quarters for some drinks at a local bar. Crowd favorites include </a:t>
            </a:r>
            <a:r>
              <a:rPr lang="en-US" b="1" dirty="0"/>
              <a:t>Castor Club</a:t>
            </a:r>
            <a:r>
              <a:rPr lang="en-US" dirty="0"/>
              <a:t> or wine bar </a:t>
            </a:r>
            <a:r>
              <a:rPr lang="en-US" b="1" dirty="0" err="1"/>
              <a:t>L'Avant</a:t>
            </a:r>
            <a:r>
              <a:rPr lang="en-US" b="1" dirty="0"/>
              <a:t> </a:t>
            </a:r>
            <a:r>
              <a:rPr lang="en-US" b="1" dirty="0" err="1"/>
              <a:t>Comptoir</a:t>
            </a:r>
            <a:r>
              <a:rPr lang="en-US" dirty="0"/>
              <a:t>.</a:t>
            </a:r>
          </a:p>
          <a:p>
            <a:pPr lvl="0"/>
            <a:r>
              <a:rPr lang="en-US" dirty="0"/>
              <a:t>Alternatively, enjoy an indie film at </a:t>
            </a:r>
            <a:r>
              <a:rPr lang="en-US" b="1" dirty="0"/>
              <a:t>La </a:t>
            </a:r>
            <a:r>
              <a:rPr lang="en-US" b="1" dirty="0" err="1"/>
              <a:t>Filmothèque</a:t>
            </a:r>
            <a:r>
              <a:rPr lang="en-US" b="1" dirty="0"/>
              <a:t> du Quartier Latin </a:t>
            </a:r>
            <a:r>
              <a:rPr lang="en-US" dirty="0"/>
              <a:t>or a performance at the </a:t>
            </a:r>
            <a:r>
              <a:rPr lang="en-US" b="1" dirty="0" err="1"/>
              <a:t>Odéon</a:t>
            </a:r>
            <a:r>
              <a:rPr lang="en-US" b="1" dirty="0"/>
              <a:t> – Théâtre de </a:t>
            </a:r>
            <a:r>
              <a:rPr lang="en-US" b="1" dirty="0" err="1"/>
              <a:t>l'Europe</a:t>
            </a:r>
            <a:r>
              <a:rPr lang="en-US" dirty="0"/>
              <a:t>.</a:t>
            </a:r>
          </a:p>
        </p:txBody>
      </p:sp>
    </p:spTree>
    <p:extLst>
      <p:ext uri="{BB962C8B-B14F-4D97-AF65-F5344CB8AC3E}">
        <p14:creationId xmlns:p14="http://schemas.microsoft.com/office/powerpoint/2010/main" val="605604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FA9BF9-158F-4042-B8AA-23CA55571155}"/>
              </a:ext>
            </a:extLst>
          </p:cNvPr>
          <p:cNvSpPr>
            <a:spLocks noGrp="1"/>
          </p:cNvSpPr>
          <p:nvPr>
            <p:ph type="title" orient="vert"/>
          </p:nvPr>
        </p:nvSpPr>
        <p:spPr>
          <a:xfrm>
            <a:off x="10465376" y="937256"/>
            <a:ext cx="1298608" cy="4983480"/>
          </a:xfrm>
        </p:spPr>
        <p:txBody>
          <a:bodyPr/>
          <a:lstStyle/>
          <a:p>
            <a:r>
              <a:rPr lang="en-US" dirty="0"/>
              <a:t>Day 4</a:t>
            </a:r>
          </a:p>
        </p:txBody>
      </p:sp>
      <p:sp>
        <p:nvSpPr>
          <p:cNvPr id="3" name="Vertical Text Placeholder 2">
            <a:extLst>
              <a:ext uri="{FF2B5EF4-FFF2-40B4-BE49-F238E27FC236}">
                <a16:creationId xmlns:a16="http://schemas.microsoft.com/office/drawing/2014/main" id="{F618934E-CE80-1047-BE81-4D2B49BFB64B}"/>
              </a:ext>
            </a:extLst>
          </p:cNvPr>
          <p:cNvSpPr>
            <a:spLocks noGrp="1"/>
          </p:cNvSpPr>
          <p:nvPr>
            <p:ph type="body" orient="vert" idx="1"/>
          </p:nvPr>
        </p:nvSpPr>
        <p:spPr>
          <a:xfrm rot="16200000">
            <a:off x="2770927" y="-1405652"/>
            <a:ext cx="4983478" cy="9669297"/>
          </a:xfrm>
        </p:spPr>
        <p:txBody>
          <a:bodyPr/>
          <a:lstStyle/>
          <a:p>
            <a:pPr lvl="0"/>
            <a:r>
              <a:rPr lang="en-US" dirty="0"/>
              <a:t>Begin the day along the Seine at </a:t>
            </a:r>
            <a:r>
              <a:rPr lang="en-US" b="1" dirty="0" err="1"/>
              <a:t>Cathédrale</a:t>
            </a:r>
            <a:r>
              <a:rPr lang="en-US" b="1" dirty="0"/>
              <a:t> Notre-Dame de Paris</a:t>
            </a:r>
            <a:r>
              <a:rPr lang="en-US" dirty="0"/>
              <a:t>, the famous cathedral known for its architecture.</a:t>
            </a:r>
          </a:p>
          <a:p>
            <a:pPr lvl="0"/>
            <a:r>
              <a:rPr lang="en-US" dirty="0"/>
              <a:t>If you’re still not tired of museums, the </a:t>
            </a:r>
            <a:r>
              <a:rPr lang="en-US" b="1" dirty="0"/>
              <a:t>Centre Pompidou </a:t>
            </a:r>
            <a:r>
              <a:rPr lang="en-US" dirty="0"/>
              <a:t>is a modern museum with interesting architecture.</a:t>
            </a:r>
          </a:p>
          <a:p>
            <a:pPr lvl="0"/>
            <a:r>
              <a:rPr lang="en-US" dirty="0"/>
              <a:t>Other close by landmarks include the small islands, </a:t>
            </a:r>
            <a:r>
              <a:rPr lang="en-US" b="1" dirty="0"/>
              <a:t>Île Saint-Louis</a:t>
            </a:r>
            <a:r>
              <a:rPr lang="en-US" dirty="0"/>
              <a:t> and </a:t>
            </a:r>
            <a:r>
              <a:rPr lang="en-US" b="1" dirty="0"/>
              <a:t>Île de la </a:t>
            </a:r>
            <a:r>
              <a:rPr lang="en-US" b="1" dirty="0" err="1"/>
              <a:t>Cité</a:t>
            </a:r>
            <a:r>
              <a:rPr lang="en-US" dirty="0"/>
              <a:t>, as well as </a:t>
            </a:r>
            <a:r>
              <a:rPr lang="en-US" b="1" dirty="0"/>
              <a:t>La </a:t>
            </a:r>
            <a:r>
              <a:rPr lang="en-US" b="1" dirty="0" err="1"/>
              <a:t>Conciergerie</a:t>
            </a:r>
            <a:r>
              <a:rPr lang="en-US" dirty="0"/>
              <a:t> and </a:t>
            </a:r>
            <a:r>
              <a:rPr lang="en-US" b="1" dirty="0"/>
              <a:t>Saint-Jacques Tower</a:t>
            </a:r>
            <a:endParaRPr lang="en-US" dirty="0"/>
          </a:p>
          <a:p>
            <a:pPr lvl="0"/>
            <a:r>
              <a:rPr lang="en-US" dirty="0"/>
              <a:t>Ready for another picnic by the Seine? Visit </a:t>
            </a:r>
            <a:r>
              <a:rPr lang="en-US" b="1" dirty="0"/>
              <a:t>Fromagerie Laurent Dubois </a:t>
            </a:r>
            <a:r>
              <a:rPr lang="en-US" dirty="0"/>
              <a:t>for food. Nearby restaurants include </a:t>
            </a:r>
            <a:r>
              <a:rPr lang="en-US" b="1" dirty="0"/>
              <a:t>Le Petit </a:t>
            </a:r>
            <a:r>
              <a:rPr lang="en-US" b="1" dirty="0" err="1"/>
              <a:t>Châtelet</a:t>
            </a:r>
            <a:r>
              <a:rPr lang="en-US" dirty="0"/>
              <a:t>, </a:t>
            </a:r>
            <a:r>
              <a:rPr lang="en-US" b="1" dirty="0" err="1"/>
              <a:t>Comme</a:t>
            </a:r>
            <a:r>
              <a:rPr lang="en-US" b="1" dirty="0"/>
              <a:t> chai Toi</a:t>
            </a:r>
            <a:r>
              <a:rPr lang="en-US" dirty="0"/>
              <a:t>, or </a:t>
            </a:r>
            <a:r>
              <a:rPr lang="en-US" b="1" dirty="0" err="1"/>
              <a:t>Anahuacalli</a:t>
            </a:r>
            <a:r>
              <a:rPr lang="en-US" b="1" dirty="0"/>
              <a:t>.</a:t>
            </a:r>
            <a:endParaRPr lang="en-US" dirty="0"/>
          </a:p>
          <a:p>
            <a:pPr lvl="0"/>
            <a:r>
              <a:rPr lang="en-US" dirty="0"/>
              <a:t>Make the trek across the Seine to catch a performance in the Bastille neighborhood. Venues include </a:t>
            </a:r>
            <a:r>
              <a:rPr lang="en-US" b="1" dirty="0"/>
              <a:t>Opéra Bastille </a:t>
            </a:r>
            <a:r>
              <a:rPr lang="en-US" dirty="0"/>
              <a:t>for opera or </a:t>
            </a:r>
            <a:r>
              <a:rPr lang="en-US" b="1" dirty="0"/>
              <a:t>Café de la </a:t>
            </a:r>
            <a:r>
              <a:rPr lang="en-US" b="1" dirty="0" err="1"/>
              <a:t>Danse</a:t>
            </a:r>
            <a:r>
              <a:rPr lang="en-US" dirty="0"/>
              <a:t> for modern music.</a:t>
            </a:r>
          </a:p>
          <a:p>
            <a:pPr lvl="0"/>
            <a:r>
              <a:rPr lang="en-US" dirty="0"/>
              <a:t>Food options near the venue include Gaspard de la Nuit (French), </a:t>
            </a:r>
            <a:r>
              <a:rPr lang="en-US" dirty="0" err="1"/>
              <a:t>Nove</a:t>
            </a:r>
            <a:r>
              <a:rPr lang="en-US" dirty="0"/>
              <a:t> (Italian), and Café Ginger (Asian fusion/Vegan) for dinner.</a:t>
            </a:r>
          </a:p>
          <a:p>
            <a:pPr lvl="0"/>
            <a:r>
              <a:rPr lang="en-US" b="1" dirty="0"/>
              <a:t>La Moustache Blanche</a:t>
            </a:r>
            <a:r>
              <a:rPr lang="en-US" dirty="0"/>
              <a:t> and </a:t>
            </a:r>
            <a:r>
              <a:rPr lang="en-US" b="1" dirty="0"/>
              <a:t>Berliner</a:t>
            </a:r>
            <a:r>
              <a:rPr lang="en-US" dirty="0"/>
              <a:t> </a:t>
            </a:r>
            <a:r>
              <a:rPr lang="en-US" b="1" dirty="0" err="1"/>
              <a:t>Wunderbar</a:t>
            </a:r>
            <a:r>
              <a:rPr lang="en-US" dirty="0"/>
              <a:t> are good options for drinks.</a:t>
            </a:r>
          </a:p>
        </p:txBody>
      </p:sp>
    </p:spTree>
    <p:extLst>
      <p:ext uri="{BB962C8B-B14F-4D97-AF65-F5344CB8AC3E}">
        <p14:creationId xmlns:p14="http://schemas.microsoft.com/office/powerpoint/2010/main" val="3737679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FA9BF9-158F-4042-B8AA-23CA55571155}"/>
              </a:ext>
            </a:extLst>
          </p:cNvPr>
          <p:cNvSpPr>
            <a:spLocks noGrp="1"/>
          </p:cNvSpPr>
          <p:nvPr>
            <p:ph type="title" orient="vert"/>
          </p:nvPr>
        </p:nvSpPr>
        <p:spPr>
          <a:xfrm>
            <a:off x="10465376" y="937256"/>
            <a:ext cx="1298608" cy="4983480"/>
          </a:xfrm>
        </p:spPr>
        <p:txBody>
          <a:bodyPr/>
          <a:lstStyle/>
          <a:p>
            <a:r>
              <a:rPr lang="en-US" dirty="0"/>
              <a:t>Day 5</a:t>
            </a:r>
          </a:p>
        </p:txBody>
      </p:sp>
      <p:sp>
        <p:nvSpPr>
          <p:cNvPr id="3" name="Vertical Text Placeholder 2">
            <a:extLst>
              <a:ext uri="{FF2B5EF4-FFF2-40B4-BE49-F238E27FC236}">
                <a16:creationId xmlns:a16="http://schemas.microsoft.com/office/drawing/2014/main" id="{F618934E-CE80-1047-BE81-4D2B49BFB64B}"/>
              </a:ext>
            </a:extLst>
          </p:cNvPr>
          <p:cNvSpPr>
            <a:spLocks noGrp="1"/>
          </p:cNvSpPr>
          <p:nvPr>
            <p:ph type="body" orient="vert" idx="1"/>
          </p:nvPr>
        </p:nvSpPr>
        <p:spPr>
          <a:xfrm rot="16200000">
            <a:off x="2770927" y="-1405652"/>
            <a:ext cx="4983478" cy="9669297"/>
          </a:xfrm>
        </p:spPr>
        <p:txBody>
          <a:bodyPr/>
          <a:lstStyle/>
          <a:p>
            <a:pPr lvl="0"/>
            <a:r>
              <a:rPr lang="en-US" dirty="0"/>
              <a:t>Make a day trip trek out to the Palace of Versailles and explore its grand architecture and lush gardens.</a:t>
            </a:r>
          </a:p>
          <a:p>
            <a:pPr lvl="0"/>
            <a:r>
              <a:rPr lang="en-US" dirty="0"/>
              <a:t>Disneyland Paris is another option to the far east of the city.</a:t>
            </a:r>
          </a:p>
          <a:p>
            <a:pPr lvl="0"/>
            <a:r>
              <a:rPr lang="en-US" dirty="0"/>
              <a:t>This can also be a catch up day to do any activities you weren’t able to squeeze in during the previous few days or to wander around Paris and find a new adventure!</a:t>
            </a:r>
          </a:p>
        </p:txBody>
      </p:sp>
    </p:spTree>
    <p:extLst>
      <p:ext uri="{BB962C8B-B14F-4D97-AF65-F5344CB8AC3E}">
        <p14:creationId xmlns:p14="http://schemas.microsoft.com/office/powerpoint/2010/main" val="3640082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84B62-DAD7-984B-9192-96B695CDE84A}"/>
              </a:ext>
            </a:extLst>
          </p:cNvPr>
          <p:cNvSpPr>
            <a:spLocks noGrp="1"/>
          </p:cNvSpPr>
          <p:nvPr>
            <p:ph type="title"/>
          </p:nvPr>
        </p:nvSpPr>
        <p:spPr>
          <a:xfrm>
            <a:off x="785217" y="2858251"/>
            <a:ext cx="4486656" cy="1141497"/>
          </a:xfrm>
        </p:spPr>
        <p:txBody>
          <a:bodyPr/>
          <a:lstStyle/>
          <a:p>
            <a:r>
              <a:rPr lang="en-US" dirty="0"/>
              <a:t>Conclusion</a:t>
            </a:r>
          </a:p>
        </p:txBody>
      </p:sp>
      <p:sp>
        <p:nvSpPr>
          <p:cNvPr id="3" name="Content Placeholder 2">
            <a:extLst>
              <a:ext uri="{FF2B5EF4-FFF2-40B4-BE49-F238E27FC236}">
                <a16:creationId xmlns:a16="http://schemas.microsoft.com/office/drawing/2014/main" id="{6E2EF74F-CCDF-CE42-B76F-1C7BF8773543}"/>
              </a:ext>
            </a:extLst>
          </p:cNvPr>
          <p:cNvSpPr>
            <a:spLocks noGrp="1"/>
          </p:cNvSpPr>
          <p:nvPr>
            <p:ph idx="1"/>
          </p:nvPr>
        </p:nvSpPr>
        <p:spPr/>
        <p:txBody>
          <a:bodyPr/>
          <a:lstStyle/>
          <a:p>
            <a:r>
              <a:rPr lang="en-US" dirty="0"/>
              <a:t>The itinerary I created made many assumptions on time, money, weather, and duration of stay. </a:t>
            </a:r>
          </a:p>
          <a:p>
            <a:r>
              <a:rPr lang="en-US" dirty="0"/>
              <a:t>I want to emphasize that itineraries are just general guild lines and travelers can choose to deviate if, say, they find the Louvre to be only an hour visit or that reading in the Jardin de Luxembourg should be an all-day activity accompanied by French cheese and wine. </a:t>
            </a:r>
          </a:p>
          <a:p>
            <a:r>
              <a:rPr lang="en-US" dirty="0"/>
              <a:t>I learned a lot about scraping data, visualizing it, and making maps that can provide guidance for creating a travel plan. </a:t>
            </a:r>
          </a:p>
          <a:p>
            <a:r>
              <a:rPr lang="en-US" dirty="0"/>
              <a:t>I hope to further explore venue tips, ratings, and distance between venues.</a:t>
            </a:r>
          </a:p>
          <a:p>
            <a:r>
              <a:rPr lang="en-US" dirty="0"/>
              <a:t>I can’t wait for my first trip to Paris!</a:t>
            </a:r>
          </a:p>
          <a:p>
            <a:endParaRPr lang="en-US" dirty="0"/>
          </a:p>
        </p:txBody>
      </p:sp>
    </p:spTree>
    <p:extLst>
      <p:ext uri="{BB962C8B-B14F-4D97-AF65-F5344CB8AC3E}">
        <p14:creationId xmlns:p14="http://schemas.microsoft.com/office/powerpoint/2010/main" val="1249057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C8E7A-04DC-574E-AF1F-83DA13E0954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D7ED9B3-6D13-AD4B-BB8A-5E8AAAE209A3}"/>
              </a:ext>
            </a:extLst>
          </p:cNvPr>
          <p:cNvSpPr>
            <a:spLocks noGrp="1"/>
          </p:cNvSpPr>
          <p:nvPr>
            <p:ph idx="1"/>
          </p:nvPr>
        </p:nvSpPr>
        <p:spPr>
          <a:xfrm>
            <a:off x="2231136" y="2638044"/>
            <a:ext cx="7729728" cy="3101983"/>
          </a:xfrm>
        </p:spPr>
        <p:txBody>
          <a:bodyPr>
            <a:normAutofit fontScale="92500" lnSpcReduction="10000"/>
          </a:bodyPr>
          <a:lstStyle/>
          <a:p>
            <a:r>
              <a:rPr lang="en-US" dirty="0"/>
              <a:t>In our latest </a:t>
            </a:r>
            <a:r>
              <a:rPr lang="en-US" dirty="0">
                <a:hlinkClick r:id="rId2"/>
              </a:rPr>
              <a:t>market report</a:t>
            </a:r>
            <a:r>
              <a:rPr lang="en-US" dirty="0"/>
              <a:t>, the average sales price in Manhattan rose substantially in the four weeks leading up to May 1, while the number of recorded sales was up slightly. And there were some notable sales last month, including the most expensive - a penthouse at the new Peter Marino-designed condo </a:t>
            </a:r>
            <a:r>
              <a:rPr lang="en-US" dirty="0">
                <a:hlinkClick r:id="rId3"/>
              </a:rPr>
              <a:t>The Getty</a:t>
            </a:r>
            <a:r>
              <a:rPr lang="en-US" dirty="0"/>
              <a:t>, just steps from the High Line, which sold for $59 million ($5,826/ft</a:t>
            </a:r>
            <a:r>
              <a:rPr lang="en-US" baseline="30000" dirty="0"/>
              <a:t>2</a:t>
            </a:r>
            <a:r>
              <a:rPr lang="en-US" dirty="0"/>
              <a:t>). </a:t>
            </a:r>
            <a:r>
              <a:rPr lang="en-US" dirty="0"/>
              <a:t/>
            </a:r>
            <a:br>
              <a:rPr lang="en-US" dirty="0"/>
            </a:br>
            <a:r>
              <a:rPr lang="en-US" dirty="0"/>
              <a:t/>
            </a:r>
            <a:br>
              <a:rPr lang="en-US" dirty="0"/>
            </a:br>
            <a:r>
              <a:rPr lang="en-US" dirty="0"/>
              <a:t>Here, as we near the end of June, we're taking a look at current listings and the average price for condos by neighborhood (excluding units in contract). In Brooklyn, neighborhoods with the highest averages include </a:t>
            </a:r>
            <a:r>
              <a:rPr lang="en-US" dirty="0">
                <a:hlinkClick r:id="rId4"/>
              </a:rPr>
              <a:t>DUMBO</a:t>
            </a:r>
            <a:r>
              <a:rPr lang="en-US" dirty="0"/>
              <a:t> and </a:t>
            </a:r>
            <a:r>
              <a:rPr lang="en-US" dirty="0">
                <a:hlinkClick r:id="rId5"/>
              </a:rPr>
              <a:t>Brooklyn Heights</a:t>
            </a:r>
            <a:r>
              <a:rPr lang="en-US" dirty="0"/>
              <a:t> while in Manhattan, some of the priciest neighborhoods are </a:t>
            </a:r>
            <a:r>
              <a:rPr lang="en-US" dirty="0">
                <a:hlinkClick r:id="rId6"/>
              </a:rPr>
              <a:t>downtown</a:t>
            </a:r>
            <a:r>
              <a:rPr lang="en-US" dirty="0"/>
              <a:t> and on the </a:t>
            </a:r>
            <a:r>
              <a:rPr lang="en-US" dirty="0">
                <a:hlinkClick r:id="rId7"/>
              </a:rPr>
              <a:t>Upper East Side</a:t>
            </a:r>
            <a:r>
              <a:rPr lang="en-US" dirty="0"/>
              <a:t>. Take a look to see average neighborhood condo prices but if you're ready to dive-in to your search, </a:t>
            </a:r>
            <a:r>
              <a:rPr lang="en-US" dirty="0">
                <a:hlinkClick r:id="rId8"/>
              </a:rPr>
              <a:t>start here</a:t>
            </a:r>
            <a:r>
              <a:rPr lang="en-US" dirty="0"/>
              <a:t>.</a:t>
            </a:r>
            <a:endParaRPr lang="en-US" dirty="0"/>
          </a:p>
        </p:txBody>
      </p:sp>
    </p:spTree>
    <p:extLst>
      <p:ext uri="{BB962C8B-B14F-4D97-AF65-F5344CB8AC3E}">
        <p14:creationId xmlns:p14="http://schemas.microsoft.com/office/powerpoint/2010/main" val="2974871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3D165-B99B-3249-ADE5-8023AC024FDB}"/>
              </a:ext>
            </a:extLst>
          </p:cNvPr>
          <p:cNvSpPr>
            <a:spLocks noGrp="1"/>
          </p:cNvSpPr>
          <p:nvPr>
            <p:ph type="title"/>
          </p:nvPr>
        </p:nvSpPr>
        <p:spPr/>
        <p:txBody>
          <a:bodyPr/>
          <a:lstStyle/>
          <a:p>
            <a:r>
              <a:rPr lang="en-US" dirty="0"/>
              <a:t>Data acquisition &amp; Cleaning</a:t>
            </a:r>
          </a:p>
        </p:txBody>
      </p:sp>
      <p:sp>
        <p:nvSpPr>
          <p:cNvPr id="3" name="Content Placeholder 2">
            <a:extLst>
              <a:ext uri="{FF2B5EF4-FFF2-40B4-BE49-F238E27FC236}">
                <a16:creationId xmlns:a16="http://schemas.microsoft.com/office/drawing/2014/main" id="{242319F2-4E69-4E47-BC9D-822845569C6C}"/>
              </a:ext>
            </a:extLst>
          </p:cNvPr>
          <p:cNvSpPr>
            <a:spLocks noGrp="1"/>
          </p:cNvSpPr>
          <p:nvPr>
            <p:ph idx="1"/>
          </p:nvPr>
        </p:nvSpPr>
        <p:spPr>
          <a:xfrm>
            <a:off x="2231136" y="2638044"/>
            <a:ext cx="7729728" cy="3101983"/>
          </a:xfrm>
        </p:spPr>
        <p:txBody>
          <a:bodyPr>
            <a:normAutofit lnSpcReduction="10000"/>
          </a:bodyPr>
          <a:lstStyle/>
          <a:p>
            <a:r>
              <a:rPr lang="en-US" dirty="0"/>
              <a:t>The following sources were used in this project</a:t>
            </a:r>
          </a:p>
          <a:p>
            <a:pPr lvl="1"/>
            <a:r>
              <a:rPr lang="en-US" dirty="0"/>
              <a:t>Wikipedia (for </a:t>
            </a:r>
            <a:r>
              <a:rPr lang="en-US" dirty="0" smtClean="0"/>
              <a:t>rooms</a:t>
            </a:r>
            <a:r>
              <a:rPr lang="en-US" dirty="0" smtClean="0"/>
              <a:t> </a:t>
            </a:r>
            <a:r>
              <a:rPr lang="en-US" dirty="0"/>
              <a:t>information)</a:t>
            </a:r>
          </a:p>
          <a:p>
            <a:pPr lvl="1"/>
            <a:r>
              <a:rPr lang="en-US" dirty="0"/>
              <a:t>Google Reviews, Architectural Digest, Lonely Planet (for top Paris landmarks)</a:t>
            </a:r>
          </a:p>
          <a:p>
            <a:pPr lvl="1"/>
            <a:r>
              <a:rPr lang="en-US" dirty="0"/>
              <a:t>Carto (for Paris location data to map out boundaries of arrondissement)</a:t>
            </a:r>
          </a:p>
          <a:p>
            <a:pPr lvl="1"/>
            <a:r>
              <a:rPr lang="en-US" dirty="0"/>
              <a:t>Foursquare (for venue information data and location)</a:t>
            </a:r>
          </a:p>
          <a:p>
            <a:r>
              <a:rPr lang="en-US" dirty="0"/>
              <a:t>The data was gathered using web-scraping, making calls to the Foursquare API, and downloading </a:t>
            </a:r>
            <a:r>
              <a:rPr lang="en-US" dirty="0" err="1"/>
              <a:t>geojson</a:t>
            </a:r>
            <a:r>
              <a:rPr lang="en-US" dirty="0"/>
              <a:t> files.</a:t>
            </a:r>
          </a:p>
          <a:p>
            <a:r>
              <a:rPr lang="en-US" dirty="0"/>
              <a:t>Minor data cleansing was done including adding simplified arrondissement column names, getting rid of duplicates, and deleting unnecessary columns.</a:t>
            </a:r>
          </a:p>
          <a:p>
            <a:pPr marL="228600" lvl="1" indent="0">
              <a:buNone/>
            </a:pPr>
            <a:endParaRPr lang="en-US" dirty="0"/>
          </a:p>
        </p:txBody>
      </p:sp>
    </p:spTree>
    <p:extLst>
      <p:ext uri="{BB962C8B-B14F-4D97-AF65-F5344CB8AC3E}">
        <p14:creationId xmlns:p14="http://schemas.microsoft.com/office/powerpoint/2010/main" val="4051915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4CB61-262F-5147-BECE-E36882A3BEDF}"/>
              </a:ext>
            </a:extLst>
          </p:cNvPr>
          <p:cNvSpPr>
            <a:spLocks noGrp="1"/>
          </p:cNvSpPr>
          <p:nvPr>
            <p:ph type="title"/>
          </p:nvPr>
        </p:nvSpPr>
        <p:spPr/>
        <p:txBody>
          <a:bodyPr/>
          <a:lstStyle/>
          <a:p>
            <a:r>
              <a:rPr lang="en-US" dirty="0"/>
              <a:t>Exploratory data analysis</a:t>
            </a:r>
          </a:p>
        </p:txBody>
      </p:sp>
      <p:sp>
        <p:nvSpPr>
          <p:cNvPr id="3" name="Content Placeholder 2">
            <a:extLst>
              <a:ext uri="{FF2B5EF4-FFF2-40B4-BE49-F238E27FC236}">
                <a16:creationId xmlns:a16="http://schemas.microsoft.com/office/drawing/2014/main" id="{672A67C4-FD34-6D44-904A-C57311B2BA38}"/>
              </a:ext>
            </a:extLst>
          </p:cNvPr>
          <p:cNvSpPr>
            <a:spLocks noGrp="1"/>
          </p:cNvSpPr>
          <p:nvPr>
            <p:ph idx="1"/>
          </p:nvPr>
        </p:nvSpPr>
        <p:spPr/>
        <p:txBody>
          <a:bodyPr/>
          <a:lstStyle/>
          <a:p>
            <a:r>
              <a:rPr lang="en-US" dirty="0"/>
              <a:t>The majority of our exploratory data analysis focused on using longitude and latitude information to make maps and other visuals in order to better understand where landmarks and other points of interests were located</a:t>
            </a:r>
          </a:p>
          <a:p>
            <a:r>
              <a:rPr lang="en-US" dirty="0"/>
              <a:t>We utilized choropleth maps, dot maps, and content tables</a:t>
            </a:r>
          </a:p>
        </p:txBody>
      </p:sp>
    </p:spTree>
    <p:extLst>
      <p:ext uri="{BB962C8B-B14F-4D97-AF65-F5344CB8AC3E}">
        <p14:creationId xmlns:p14="http://schemas.microsoft.com/office/powerpoint/2010/main" val="326677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E53D6-84DE-CD40-BB7A-C92F1F678251}"/>
              </a:ext>
            </a:extLst>
          </p:cNvPr>
          <p:cNvSpPr>
            <a:spLocks noGrp="1"/>
          </p:cNvSpPr>
          <p:nvPr>
            <p:ph type="title"/>
          </p:nvPr>
        </p:nvSpPr>
        <p:spPr>
          <a:xfrm>
            <a:off x="769620" y="1228055"/>
            <a:ext cx="4486656" cy="1141497"/>
          </a:xfrm>
        </p:spPr>
        <p:txBody>
          <a:bodyPr/>
          <a:lstStyle/>
          <a:p>
            <a:r>
              <a:rPr lang="en-US" dirty="0" smtClean="0"/>
              <a:t>Condo flats  </a:t>
            </a:r>
            <a:r>
              <a:rPr lang="en-US" dirty="0"/>
              <a:t>of </a:t>
            </a:r>
            <a:r>
              <a:rPr lang="en-US" dirty="0" smtClean="0"/>
              <a:t>newyork</a:t>
            </a:r>
            <a:endParaRPr lang="en-US" dirty="0"/>
          </a:p>
        </p:txBody>
      </p:sp>
      <p:sp>
        <p:nvSpPr>
          <p:cNvPr id="4" name="Text Placeholder 3">
            <a:extLst>
              <a:ext uri="{FF2B5EF4-FFF2-40B4-BE49-F238E27FC236}">
                <a16:creationId xmlns:a16="http://schemas.microsoft.com/office/drawing/2014/main" id="{D566B98F-91F0-4442-B145-E477508D2B56}"/>
              </a:ext>
            </a:extLst>
          </p:cNvPr>
          <p:cNvSpPr>
            <a:spLocks noGrp="1"/>
          </p:cNvSpPr>
          <p:nvPr>
            <p:ph type="body" sz="half" idx="2"/>
          </p:nvPr>
        </p:nvSpPr>
        <p:spPr>
          <a:xfrm>
            <a:off x="1115567" y="2674429"/>
            <a:ext cx="3809129" cy="3857000"/>
          </a:xfrm>
        </p:spPr>
        <p:txBody>
          <a:bodyPr>
            <a:normAutofit/>
          </a:bodyPr>
          <a:lstStyle/>
          <a:p>
            <a:r>
              <a:rPr lang="en-US" dirty="0"/>
              <a:t>The first exploratory data analysis performed a choropleth and boundary map of Paris to get a visual of how and where the arrondissements are located. </a:t>
            </a:r>
          </a:p>
          <a:p>
            <a:r>
              <a:rPr lang="en-US" dirty="0"/>
              <a:t>Then, we used 2005 Population information to shade each arrondissement, where darker red means higher population density and lighter red means lower population density.</a:t>
            </a:r>
          </a:p>
          <a:p>
            <a:endParaRPr lang="en-US" dirty="0"/>
          </a:p>
          <a:p>
            <a:r>
              <a:rPr lang="en-US" dirty="0"/>
              <a:t>Notice the arrondissements are ordered in a clockwise fashion starting from the center and spiraling outward</a:t>
            </a:r>
          </a:p>
          <a:p>
            <a:endParaRPr lang="en-US" dirty="0"/>
          </a:p>
        </p:txBody>
      </p:sp>
      <p:pic>
        <p:nvPicPr>
          <p:cNvPr id="6" name="Content Placeholder 5"/>
          <p:cNvPicPr>
            <a:picLocks noGrp="1" noChangeAspect="1"/>
          </p:cNvPicPr>
          <p:nvPr>
            <p:ph idx="1"/>
          </p:nvPr>
        </p:nvPicPr>
        <p:blipFill>
          <a:blip r:embed="rId2"/>
          <a:stretch>
            <a:fillRect/>
          </a:stretch>
        </p:blipFill>
        <p:spPr>
          <a:xfrm>
            <a:off x="6083559" y="1"/>
            <a:ext cx="6108441" cy="6858000"/>
          </a:xfrm>
          <a:prstGeom prst="rect">
            <a:avLst/>
          </a:prstGeom>
        </p:spPr>
      </p:pic>
    </p:spTree>
    <p:extLst>
      <p:ext uri="{BB962C8B-B14F-4D97-AF65-F5344CB8AC3E}">
        <p14:creationId xmlns:p14="http://schemas.microsoft.com/office/powerpoint/2010/main" val="3175766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CD3F51F-E0F2-41F0-9EAD-111C87DFF5F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91A102-6DA8-BA44-8311-269367CF2450}"/>
              </a:ext>
            </a:extLst>
          </p:cNvPr>
          <p:cNvSpPr>
            <a:spLocks noGrp="1"/>
          </p:cNvSpPr>
          <p:nvPr>
            <p:ph type="title"/>
          </p:nvPr>
        </p:nvSpPr>
        <p:spPr>
          <a:xfrm>
            <a:off x="6671388" y="1371599"/>
            <a:ext cx="4739671" cy="1107145"/>
          </a:xfrm>
          <a:solidFill>
            <a:srgbClr val="FFFFFF"/>
          </a:solidFill>
          <a:ln>
            <a:solidFill>
              <a:srgbClr val="404040"/>
            </a:solidFill>
          </a:ln>
        </p:spPr>
        <p:txBody>
          <a:bodyPr vert="horz" lIns="182880" tIns="182880" rIns="182880" bIns="182880" rtlCol="0" anchor="ctr">
            <a:normAutofit/>
          </a:bodyPr>
          <a:lstStyle/>
          <a:p>
            <a:r>
              <a:rPr lang="en-US" b="1" dirty="0">
                <a:hlinkClick r:id="rId2"/>
              </a:rPr>
              <a:t>Brooklyn</a:t>
            </a:r>
            <a:endParaRPr lang="en-US" sz="2800" dirty="0"/>
          </a:p>
        </p:txBody>
      </p:sp>
      <p:sp>
        <p:nvSpPr>
          <p:cNvPr id="4" name="Text Placeholder 3">
            <a:extLst>
              <a:ext uri="{FF2B5EF4-FFF2-40B4-BE49-F238E27FC236}">
                <a16:creationId xmlns:a16="http://schemas.microsoft.com/office/drawing/2014/main" id="{D667D810-01D3-9A40-988C-30D91DEAB6B3}"/>
              </a:ext>
            </a:extLst>
          </p:cNvPr>
          <p:cNvSpPr>
            <a:spLocks noGrp="1"/>
          </p:cNvSpPr>
          <p:nvPr>
            <p:ph type="body" sz="half" idx="2"/>
          </p:nvPr>
        </p:nvSpPr>
        <p:spPr>
          <a:xfrm>
            <a:off x="6119732" y="2858703"/>
            <a:ext cx="5285791" cy="3042547"/>
          </a:xfrm>
        </p:spPr>
        <p:txBody>
          <a:bodyPr vert="horz" lIns="91440" tIns="45720" rIns="91440" bIns="45720" rtlCol="0">
            <a:normAutofit/>
          </a:bodyPr>
          <a:lstStyle/>
          <a:p>
            <a:pPr algn="l"/>
            <a:r>
              <a:rPr lang="en-US" sz="2800" dirty="0"/>
              <a:t>I created a map that showed the top landmarks of Paris according to users on Google, Lonely Planet, and other travel websites. </a:t>
            </a:r>
          </a:p>
        </p:txBody>
      </p:sp>
      <p:sp>
        <p:nvSpPr>
          <p:cNvPr id="3" name="Content Placeholder 2"/>
          <p:cNvSpPr>
            <a:spLocks noGrp="1"/>
          </p:cNvSpPr>
          <p:nvPr>
            <p:ph idx="1"/>
          </p:nvPr>
        </p:nvSpPr>
        <p:spPr>
          <a:xfrm flipH="1">
            <a:off x="13403019" y="1288743"/>
            <a:ext cx="363272" cy="4280512"/>
          </a:xfrm>
        </p:spPr>
        <p:txBody>
          <a:bodyPr/>
          <a:lstStyle/>
          <a:p>
            <a:pPr marL="0" indent="0">
              <a:buNone/>
            </a:pPr>
            <a:endParaRPr lang="en-US" dirty="0"/>
          </a:p>
        </p:txBody>
      </p:sp>
      <p:pic>
        <p:nvPicPr>
          <p:cNvPr id="2050" name="Picture 2" descr="https://cartocdn-gusc-c.global.ssl.fastly.net/jjaramillo34/api/v1/map/jjaramillo34@5d0a2b1e@73157aac629a68002bb32c6e2f2a5aea:1539636398689/4/12/1207/153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165225"/>
            <a:ext cx="2438400" cy="364397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cartocdn-gusc-b.global.ssl.fastly.net/jjaramillo34/api/v1/map/jjaramillo34@5d0a2b1e@73157aac629a68002bb32c6e2f2a5aea:1539636398689/4/12/1207/153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165225"/>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Brookly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
            <a:ext cx="5990254" cy="6858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3747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CD3F51F-E0F2-41F0-9EAD-111C87DFF5F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91A102-6DA8-BA44-8311-269367CF2450}"/>
              </a:ext>
            </a:extLst>
          </p:cNvPr>
          <p:cNvSpPr>
            <a:spLocks noGrp="1"/>
          </p:cNvSpPr>
          <p:nvPr>
            <p:ph type="title"/>
          </p:nvPr>
        </p:nvSpPr>
        <p:spPr>
          <a:xfrm>
            <a:off x="6671388" y="1371599"/>
            <a:ext cx="4739671" cy="1107145"/>
          </a:xfrm>
          <a:solidFill>
            <a:srgbClr val="FFFFFF"/>
          </a:solidFill>
          <a:ln>
            <a:solidFill>
              <a:srgbClr val="404040"/>
            </a:solidFill>
          </a:ln>
        </p:spPr>
        <p:txBody>
          <a:bodyPr vert="horz" lIns="182880" tIns="182880" rIns="182880" bIns="182880" rtlCol="0" anchor="ctr">
            <a:normAutofit/>
          </a:bodyPr>
          <a:lstStyle/>
          <a:p>
            <a:r>
              <a:rPr lang="en-US" b="1" u="sng" dirty="0">
                <a:hlinkClick r:id="rId2"/>
              </a:rPr>
              <a:t>Financial District + Battery Park City</a:t>
            </a:r>
            <a:endParaRPr lang="en-US" sz="2800" dirty="0"/>
          </a:p>
        </p:txBody>
      </p:sp>
      <p:sp>
        <p:nvSpPr>
          <p:cNvPr id="4" name="Text Placeholder 3">
            <a:extLst>
              <a:ext uri="{FF2B5EF4-FFF2-40B4-BE49-F238E27FC236}">
                <a16:creationId xmlns:a16="http://schemas.microsoft.com/office/drawing/2014/main" id="{D667D810-01D3-9A40-988C-30D91DEAB6B3}"/>
              </a:ext>
            </a:extLst>
          </p:cNvPr>
          <p:cNvSpPr>
            <a:spLocks noGrp="1"/>
          </p:cNvSpPr>
          <p:nvPr>
            <p:ph type="body" sz="half" idx="2"/>
          </p:nvPr>
        </p:nvSpPr>
        <p:spPr>
          <a:xfrm>
            <a:off x="6119732" y="2858703"/>
            <a:ext cx="5285791" cy="3042547"/>
          </a:xfrm>
        </p:spPr>
        <p:txBody>
          <a:bodyPr vert="horz" lIns="91440" tIns="45720" rIns="91440" bIns="45720" rtlCol="0">
            <a:normAutofit/>
          </a:bodyPr>
          <a:lstStyle/>
          <a:p>
            <a:pPr algn="l"/>
            <a:r>
              <a:rPr lang="en-US" sz="2800" dirty="0"/>
              <a:t>I created a map that showed the top landmarks of Paris according to users on Google, Lonely Planet, and other travel websites. </a:t>
            </a:r>
          </a:p>
        </p:txBody>
      </p:sp>
      <p:sp>
        <p:nvSpPr>
          <p:cNvPr id="3" name="Content Placeholder 2"/>
          <p:cNvSpPr>
            <a:spLocks noGrp="1"/>
          </p:cNvSpPr>
          <p:nvPr>
            <p:ph idx="1"/>
          </p:nvPr>
        </p:nvSpPr>
        <p:spPr>
          <a:xfrm flipH="1">
            <a:off x="13403019" y="1288743"/>
            <a:ext cx="363272" cy="4280512"/>
          </a:xfrm>
        </p:spPr>
        <p:txBody>
          <a:bodyPr/>
          <a:lstStyle/>
          <a:p>
            <a:pPr marL="0" indent="0">
              <a:buNone/>
            </a:pPr>
            <a:endParaRPr lang="en-US" dirty="0"/>
          </a:p>
        </p:txBody>
      </p:sp>
      <p:pic>
        <p:nvPicPr>
          <p:cNvPr id="2050" name="Picture 2" descr="https://cartocdn-gusc-c.global.ssl.fastly.net/jjaramillo34/api/v1/map/jjaramillo34@5d0a2b1e@73157aac629a68002bb32c6e2f2a5aea:1539636398689/4/12/1207/153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165225"/>
            <a:ext cx="2438400" cy="364397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cartocdn-gusc-b.global.ssl.fastly.net/jjaramillo34/api/v1/map/jjaramillo34@5d0a2b1e@73157aac629a68002bb32c6e2f2a5aea:1539636398689/4/12/1207/153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165225"/>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Financial Distric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1"/>
            <a:ext cx="5479652" cy="6858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3605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5052D-0459-7C4F-AD3A-E6689D46C573}"/>
              </a:ext>
            </a:extLst>
          </p:cNvPr>
          <p:cNvSpPr>
            <a:spLocks noGrp="1"/>
          </p:cNvSpPr>
          <p:nvPr>
            <p:ph type="title"/>
          </p:nvPr>
        </p:nvSpPr>
        <p:spPr>
          <a:xfrm>
            <a:off x="804670" y="978776"/>
            <a:ext cx="3044953" cy="1174991"/>
          </a:xfrm>
        </p:spPr>
        <p:txBody>
          <a:bodyPr vert="horz" lIns="182880" tIns="182880" rIns="182880" bIns="182880" rtlCol="0" anchor="ctr">
            <a:normAutofit/>
          </a:bodyPr>
          <a:lstStyle/>
          <a:p>
            <a:r>
              <a:rPr lang="en-US" b="1" dirty="0">
                <a:hlinkClick r:id="rId2"/>
              </a:rPr>
              <a:t>Upper East Side</a:t>
            </a:r>
            <a:endParaRPr lang="en-US" sz="2000" dirty="0"/>
          </a:p>
        </p:txBody>
      </p:sp>
      <p:sp>
        <p:nvSpPr>
          <p:cNvPr id="4" name="Text Placeholder 3">
            <a:extLst>
              <a:ext uri="{FF2B5EF4-FFF2-40B4-BE49-F238E27FC236}">
                <a16:creationId xmlns:a16="http://schemas.microsoft.com/office/drawing/2014/main" id="{198FC6E8-9B6F-C747-AADE-2BFD66A9289E}"/>
              </a:ext>
            </a:extLst>
          </p:cNvPr>
          <p:cNvSpPr>
            <a:spLocks noGrp="1"/>
          </p:cNvSpPr>
          <p:nvPr>
            <p:ph type="body" sz="half" idx="2"/>
          </p:nvPr>
        </p:nvSpPr>
        <p:spPr>
          <a:xfrm>
            <a:off x="804670" y="2640692"/>
            <a:ext cx="3044952" cy="3255252"/>
          </a:xfrm>
        </p:spPr>
        <p:txBody>
          <a:bodyPr vert="horz" lIns="91440" tIns="45720" rIns="91440" bIns="45720" rtlCol="0">
            <a:normAutofit fontScale="92500" lnSpcReduction="10000"/>
          </a:bodyPr>
          <a:lstStyle/>
          <a:p>
            <a:pPr algn="l"/>
            <a:r>
              <a:rPr lang="en-US" sz="2800" dirty="0"/>
              <a:t>This close up map shows in detail the location of a few major landmarks, including the Louvre, the Champs-Élysées, and the </a:t>
            </a:r>
            <a:r>
              <a:rPr lang="en-US" sz="2800" dirty="0" err="1"/>
              <a:t>Musée</a:t>
            </a:r>
            <a:r>
              <a:rPr lang="en-US" sz="2800" dirty="0"/>
              <a:t> d’Orsay.</a:t>
            </a:r>
          </a:p>
          <a:p>
            <a:pPr indent="-228600" algn="l">
              <a:buFont typeface="Arial" panose="020B0604020202020204" pitchFamily="34" charset="0"/>
              <a:buChar char="•"/>
            </a:pPr>
            <a:endParaRPr lang="en-US" sz="3200" dirty="0">
              <a:solidFill>
                <a:schemeClr val="bg1"/>
              </a:solidFill>
            </a:endParaRPr>
          </a:p>
        </p:txBody>
      </p:sp>
      <p:pic>
        <p:nvPicPr>
          <p:cNvPr id="3076" name="Picture 4" descr="https://cartocdn-gusc-a.global.ssl.fastly.net/jjaramillo34/api/v1/map/jjaramillo34@5d0a2b1e@73157aac629a68002bb32c6e2f2a5aea:1539636398689/4/12/1206/1538.png"/>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5509" r="5509"/>
          <a:stretch>
            <a:fillRect/>
          </a:stretch>
        </p:blipFill>
        <p:spPr bwMode="auto">
          <a:xfrm>
            <a:off x="10847193" y="2690813"/>
            <a:ext cx="3599579" cy="860183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ds2.cityrealty.com/img/6daeeb3183776f84358234b9cae41394c60a91ce+1004++0+6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2890" y="0"/>
            <a:ext cx="609911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8333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D1E5E-E88A-D640-B066-17444E448C2E}"/>
              </a:ext>
            </a:extLst>
          </p:cNvPr>
          <p:cNvSpPr>
            <a:spLocks noGrp="1"/>
          </p:cNvSpPr>
          <p:nvPr>
            <p:ph type="title"/>
          </p:nvPr>
        </p:nvSpPr>
        <p:spPr>
          <a:xfrm>
            <a:off x="804670" y="978776"/>
            <a:ext cx="3044953" cy="1174991"/>
          </a:xfrm>
        </p:spPr>
        <p:txBody>
          <a:bodyPr vert="horz" lIns="182880" tIns="182880" rIns="182880" bIns="182880" rtlCol="0" anchor="ctr">
            <a:normAutofit/>
          </a:bodyPr>
          <a:lstStyle/>
          <a:p>
            <a:r>
              <a:rPr lang="en-US" b="1" u="sng" dirty="0">
                <a:hlinkClick r:id="rId2"/>
              </a:rPr>
              <a:t>Downtown</a:t>
            </a:r>
            <a:endParaRPr lang="en-US" sz="2000" dirty="0"/>
          </a:p>
        </p:txBody>
      </p:sp>
      <p:sp>
        <p:nvSpPr>
          <p:cNvPr id="4" name="Text Placeholder 3">
            <a:extLst>
              <a:ext uri="{FF2B5EF4-FFF2-40B4-BE49-F238E27FC236}">
                <a16:creationId xmlns:a16="http://schemas.microsoft.com/office/drawing/2014/main" id="{A29108D4-7A84-574B-B743-0212D74D4287}"/>
              </a:ext>
            </a:extLst>
          </p:cNvPr>
          <p:cNvSpPr>
            <a:spLocks noGrp="1"/>
          </p:cNvSpPr>
          <p:nvPr>
            <p:ph type="body" sz="half" idx="2"/>
          </p:nvPr>
        </p:nvSpPr>
        <p:spPr>
          <a:xfrm>
            <a:off x="804670" y="2640692"/>
            <a:ext cx="3044952" cy="3255252"/>
          </a:xfrm>
        </p:spPr>
        <p:txBody>
          <a:bodyPr vert="horz" lIns="91440" tIns="45720" rIns="91440" bIns="45720" rtlCol="0">
            <a:normAutofit fontScale="92500"/>
          </a:bodyPr>
          <a:lstStyle/>
          <a:p>
            <a:pPr algn="l"/>
            <a:r>
              <a:rPr lang="en-US" sz="2400"/>
              <a:t>We downloaded venues data from Foursquare and clustered the venues and venue category by arrondissement. We created the table below which shows the top 10 most common venues per arrondissement. </a:t>
            </a:r>
            <a:endParaRPr lang="en-US" sz="2800" dirty="0">
              <a:solidFill>
                <a:schemeClr val="tx1">
                  <a:lumMod val="85000"/>
                  <a:lumOff val="15000"/>
                </a:schemeClr>
              </a:solidFill>
            </a:endParaRPr>
          </a:p>
        </p:txBody>
      </p:sp>
      <p:pic>
        <p:nvPicPr>
          <p:cNvPr id="10" name="Picture Placeholder 9"/>
          <p:cNvPicPr>
            <a:picLocks noGrp="1" noChangeAspect="1"/>
          </p:cNvPicPr>
          <p:nvPr>
            <p:ph type="pic" idx="1"/>
          </p:nvPr>
        </p:nvPicPr>
        <p:blipFill>
          <a:blip r:embed="rId3"/>
          <a:srcRect l="296" r="296"/>
          <a:stretch>
            <a:fillRect/>
          </a:stretch>
        </p:blipFill>
        <p:spPr>
          <a:prstGeom prst="rect">
            <a:avLst/>
          </a:prstGeom>
        </p:spPr>
      </p:pic>
    </p:spTree>
    <p:extLst>
      <p:ext uri="{BB962C8B-B14F-4D97-AF65-F5344CB8AC3E}">
        <p14:creationId xmlns:p14="http://schemas.microsoft.com/office/powerpoint/2010/main" val="363397363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otalTime>115</TotalTime>
  <Words>1422</Words>
  <Application>Microsoft Office PowerPoint</Application>
  <PresentationFormat>Widescreen</PresentationFormat>
  <Paragraphs>79</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Gill Sans MT</vt:lpstr>
      <vt:lpstr>Parcel</vt:lpstr>
      <vt:lpstr>Exploring the cityreality of New York to Create a price</vt:lpstr>
      <vt:lpstr>introduction</vt:lpstr>
      <vt:lpstr>Data acquisition &amp; Cleaning</vt:lpstr>
      <vt:lpstr>Exploratory data analysis</vt:lpstr>
      <vt:lpstr>Condo flats  of newyork</vt:lpstr>
      <vt:lpstr>Brooklyn</vt:lpstr>
      <vt:lpstr>Financial District + Battery Park City</vt:lpstr>
      <vt:lpstr>Upper East Side</vt:lpstr>
      <vt:lpstr>Downtown</vt:lpstr>
      <vt:lpstr>Midtown</vt:lpstr>
      <vt:lpstr>Upper Manhattan</vt:lpstr>
      <vt:lpstr>Upper west side</vt:lpstr>
      <vt:lpstr>Day 1</vt:lpstr>
      <vt:lpstr>Day 2</vt:lpstr>
      <vt:lpstr>Day 3</vt:lpstr>
      <vt:lpstr>Day 4</vt:lpstr>
      <vt:lpstr>Day 5</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the Arrondissements of Paris to Create a Travel Itinerary</dc:title>
  <dc:creator>Microsoft Office User</dc:creator>
  <cp:lastModifiedBy>kalash palwanda</cp:lastModifiedBy>
  <cp:revision>12</cp:revision>
  <dcterms:created xsi:type="dcterms:W3CDTF">2019-02-16T00:22:56Z</dcterms:created>
  <dcterms:modified xsi:type="dcterms:W3CDTF">2019-07-28T13:07:11Z</dcterms:modified>
</cp:coreProperties>
</file>