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9" r:id="rId2"/>
  </p:sldMasterIdLst>
  <p:sldIdLst>
    <p:sldId id="256" r:id="rId3"/>
    <p:sldId id="257" r:id="rId4"/>
    <p:sldId id="268" r:id="rId5"/>
    <p:sldId id="269" r:id="rId6"/>
    <p:sldId id="270" r:id="rId7"/>
    <p:sldId id="271" r:id="rId8"/>
    <p:sldId id="258" r:id="rId9"/>
    <p:sldId id="266" r:id="rId10"/>
    <p:sldId id="272" r:id="rId11"/>
    <p:sldId id="274" r:id="rId12"/>
    <p:sldId id="267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6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5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1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7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8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6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8CFD-85F0-4328-B676-FDA3AB2C782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2C76E8-F212-4756-9912-F62A48C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8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1602-D8DA-3987-E49B-2A9FEA3A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81885"/>
            <a:ext cx="8991600" cy="1850779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Bypass &amp; Compression Ratio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8F48A-1D9B-F86D-4D0E-4213AC3AC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10273"/>
            <a:ext cx="10058400" cy="2498756"/>
          </a:xfrm>
        </p:spPr>
        <p:txBody>
          <a:bodyPr>
            <a:normAutofit/>
          </a:bodyPr>
          <a:lstStyle/>
          <a:p>
            <a:r>
              <a:rPr lang="en-US" dirty="0"/>
              <a:t>Limiting Factors and Design Tradeoffs</a:t>
            </a:r>
          </a:p>
          <a:p>
            <a:endParaRPr lang="en-US" dirty="0"/>
          </a:p>
          <a:p>
            <a:pPr algn="ctr"/>
            <a:r>
              <a:rPr lang="en-US" i="1" dirty="0"/>
              <a:t>Kalash Sahare | Advanced Concept Development | Date</a:t>
            </a:r>
          </a:p>
        </p:txBody>
      </p:sp>
    </p:spTree>
    <p:extLst>
      <p:ext uri="{BB962C8B-B14F-4D97-AF65-F5344CB8AC3E}">
        <p14:creationId xmlns:p14="http://schemas.microsoft.com/office/powerpoint/2010/main" val="57795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694F05-A03F-78AF-335E-AE4FDFB0489B}"/>
              </a:ext>
            </a:extLst>
          </p:cNvPr>
          <p:cNvSpPr txBox="1"/>
          <p:nvPr/>
        </p:nvSpPr>
        <p:spPr>
          <a:xfrm>
            <a:off x="0" y="327239"/>
            <a:ext cx="1212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F1F1F"/>
                </a:solidFill>
                <a:latin typeface="Google Sans"/>
              </a:rPr>
              <a:t>L</a:t>
            </a:r>
            <a:r>
              <a:rPr lang="en-US" sz="3600" b="1" i="0" dirty="0">
                <a:solidFill>
                  <a:srgbClr val="1F1F1F"/>
                </a:solidFill>
                <a:effectLst/>
                <a:latin typeface="Google Sans"/>
              </a:rPr>
              <a:t>imiting factors of the Compression ratio of a turbofan engine</a:t>
            </a:r>
            <a:endParaRPr lang="en-US" sz="3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103C62-53A7-A0B4-9CF7-ACEEEE6023E9}"/>
              </a:ext>
            </a:extLst>
          </p:cNvPr>
          <p:cNvCxnSpPr/>
          <p:nvPr/>
        </p:nvCxnSpPr>
        <p:spPr>
          <a:xfrm>
            <a:off x="204716" y="1160060"/>
            <a:ext cx="11655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B771E-8A61-2B46-FB96-4FC63E7C83D3}"/>
              </a:ext>
            </a:extLst>
          </p:cNvPr>
          <p:cNvSpPr txBox="1"/>
          <p:nvPr/>
        </p:nvSpPr>
        <p:spPr>
          <a:xfrm>
            <a:off x="204716" y="1160060"/>
            <a:ext cx="116551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 strength: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Blades must be strong enough to withstand high temperatures and stresses.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Temperature: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Air temperature can only be increased so much before blades melt.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stages: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stages means more gradual compression, reducing surge risk but increasing complexity and cost.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Blade design: 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camber blades increase pressure but are more difficult to manufacture and may be more susceptible to failure.</a:t>
            </a:r>
          </a:p>
          <a:p>
            <a:pPr algn="l"/>
            <a:endParaRPr lang="en-US" sz="32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1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6A83-EAE1-B2AA-1B4E-6DF3ABCC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800" dirty="0"/>
              <a:t>Tradeoffs in Engine Sizing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503-6F58-8907-313E-996CCFA0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Compressor and Combustor, Thermal Efficiency</a:t>
            </a:r>
          </a:p>
        </p:txBody>
      </p:sp>
    </p:spTree>
    <p:extLst>
      <p:ext uri="{BB962C8B-B14F-4D97-AF65-F5344CB8AC3E}">
        <p14:creationId xmlns:p14="http://schemas.microsoft.com/office/powerpoint/2010/main" val="318492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C33D9-1309-2661-0C90-DE1DA3D3B5F0}"/>
              </a:ext>
            </a:extLst>
          </p:cNvPr>
          <p:cNvSpPr txBox="1"/>
          <p:nvPr/>
        </p:nvSpPr>
        <p:spPr>
          <a:xfrm>
            <a:off x="466163" y="421341"/>
            <a:ext cx="9457766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compression ratio improves efficiency but increases energy consumption.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compressor size allows for better compression but adds weight and complexity.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A4201-BFC8-6861-5DC2-49097A602691}"/>
              </a:ext>
            </a:extLst>
          </p:cNvPr>
          <p:cNvSpPr txBox="1"/>
          <p:nvPr/>
        </p:nvSpPr>
        <p:spPr>
          <a:xfrm>
            <a:off x="466163" y="2312894"/>
            <a:ext cx="9457766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Combustor: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combustor can improve combustion efficiency but may lead to higher emissions.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combustion design affects both thermal efficiency and pollutant emissions.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80A5C-9A31-D482-C449-EFF2254CD295}"/>
              </a:ext>
            </a:extLst>
          </p:cNvPr>
          <p:cNvSpPr txBox="1"/>
          <p:nvPr/>
        </p:nvSpPr>
        <p:spPr>
          <a:xfrm>
            <a:off x="466163" y="4150659"/>
            <a:ext cx="9457766" cy="156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Efficiency: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operating temperatures lead to better efficiency but require advanced materials and cooling.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thermal limits can increase engine stress, affecting reliability.</a:t>
            </a:r>
          </a:p>
        </p:txBody>
      </p:sp>
    </p:spTree>
    <p:extLst>
      <p:ext uri="{BB962C8B-B14F-4D97-AF65-F5344CB8AC3E}">
        <p14:creationId xmlns:p14="http://schemas.microsoft.com/office/powerpoint/2010/main" val="379121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C33D9-1309-2661-0C90-DE1DA3D3B5F0}"/>
              </a:ext>
            </a:extLst>
          </p:cNvPr>
          <p:cNvSpPr txBox="1"/>
          <p:nvPr/>
        </p:nvSpPr>
        <p:spPr>
          <a:xfrm>
            <a:off x="466163" y="475129"/>
            <a:ext cx="94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previously mentioned point give rise to the tradeoffs in Engine Sizing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A4201-BFC8-6861-5DC2-49097A602691}"/>
              </a:ext>
            </a:extLst>
          </p:cNvPr>
          <p:cNvSpPr txBox="1"/>
          <p:nvPr/>
        </p:nvSpPr>
        <p:spPr>
          <a:xfrm>
            <a:off x="466163" y="1207146"/>
            <a:ext cx="9457766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Constraints: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at higher temperatures demands advanced materials and cooling techniques.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choices impact engine weight, cost, and maintenance requirements.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80A5C-9A31-D482-C449-EFF2254CD295}"/>
              </a:ext>
            </a:extLst>
          </p:cNvPr>
          <p:cNvSpPr txBox="1"/>
          <p:nvPr/>
        </p:nvSpPr>
        <p:spPr>
          <a:xfrm>
            <a:off x="466163" y="2629848"/>
            <a:ext cx="9457766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Weight and Size: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Smaller, lighter engines improve fuel consumption but might limit thrust or power.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engine size and weight affects overall performance and payload capabilities.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23100-71C6-5FD6-2767-F7D02FF6F4BC}"/>
              </a:ext>
            </a:extLst>
          </p:cNvPr>
          <p:cNvSpPr txBox="1"/>
          <p:nvPr/>
        </p:nvSpPr>
        <p:spPr>
          <a:xfrm>
            <a:off x="466163" y="4052550"/>
            <a:ext cx="9457766" cy="156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Constraints: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advanced components for higher efficiency can increase design and production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efficiency gains with development costs is crucial for commercial viability.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Trade-offs between time, cost, and efficiency impact the feasibility of the design.</a:t>
            </a:r>
          </a:p>
        </p:txBody>
      </p:sp>
    </p:spTree>
    <p:extLst>
      <p:ext uri="{BB962C8B-B14F-4D97-AF65-F5344CB8AC3E}">
        <p14:creationId xmlns:p14="http://schemas.microsoft.com/office/powerpoint/2010/main" val="207554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0E802-7658-847C-54D5-7AF80B99CC07}"/>
              </a:ext>
            </a:extLst>
          </p:cNvPr>
          <p:cNvSpPr txBox="1"/>
          <p:nvPr/>
        </p:nvSpPr>
        <p:spPr>
          <a:xfrm>
            <a:off x="-1192306" y="2321004"/>
            <a:ext cx="8435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68980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6A83-EAE1-B2AA-1B4E-6DF3ABCC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25336"/>
            <a:ext cx="10058400" cy="1199775"/>
          </a:xfrm>
        </p:spPr>
        <p:txBody>
          <a:bodyPr/>
          <a:lstStyle/>
          <a:p>
            <a:r>
              <a:rPr lang="en-US" dirty="0"/>
              <a:t>Bypass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503-6F58-8907-313E-996CCFA0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460066"/>
          </a:xfrm>
        </p:spPr>
        <p:txBody>
          <a:bodyPr/>
          <a:lstStyle/>
          <a:p>
            <a:r>
              <a:rPr lang="en-US" i="1" dirty="0"/>
              <a:t>Fan and Core Sizing, Propulsive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6E4-CFF0-F021-9E58-3605BFBC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920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 Ratio,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3A63B-69AC-4E65-0DBF-3C366EE2C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348787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i="0" dirty="0">
                    <a:solidFill>
                      <a:srgbClr val="1F1F1F"/>
                    </a:solidFill>
                    <a:effectLst/>
                    <a:latin typeface="Google Sans"/>
                  </a:rPr>
                  <a:t> </a:t>
                </a:r>
                <a:r>
                  <a:rPr lang="en-US" i="0" dirty="0">
                    <a:solidFill>
                      <a:srgbClr val="1F1F1F"/>
                    </a:solidFill>
                    <a:effectLst/>
                    <a:latin typeface="Google Sans"/>
                  </a:rPr>
                  <a:t>The bypass ratio is a measure of how much air is bypassed around the core of a turbofan engine.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1F1F1F"/>
                    </a:solidFill>
                    <a:latin typeface="Google Sans"/>
                  </a:rPr>
                  <a:t> Defined as the ratio of mass flow rate of the bypass air to the mass flow rate of the air that is compressed, Burned in the core of the engine.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F1F1F"/>
                    </a:solidFill>
                    <a:latin typeface="Google Sans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𝐵𝑃𝑅</m:t>
                    </m:r>
                    <m:r>
                      <a:rPr lang="en-US" sz="18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1800" b="0" dirty="0">
                  <a:solidFill>
                    <a:srgbClr val="1F1F1F"/>
                  </a:solidFill>
                  <a:latin typeface="Google Sans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Where </a:t>
                </a:r>
              </a:p>
              <a:p>
                <a:pPr marL="0" indent="0">
                  <a:buNone/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mass flow rate of bypass air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= mass flow rate through the core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3A63B-69AC-4E65-0DBF-3C366EE2C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348787" cy="4023360"/>
              </a:xfrm>
              <a:blipFill>
                <a:blip r:embed="rId2"/>
                <a:stretch>
                  <a:fillRect l="-2737" t="-1667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B3711D-D8EE-689D-F526-0B00D97F9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48"/>
          <a:stretch/>
        </p:blipFill>
        <p:spPr>
          <a:xfrm>
            <a:off x="6446067" y="2012919"/>
            <a:ext cx="5452896" cy="318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A494A-E719-0CC1-7C61-E500C73BD128}"/>
              </a:ext>
            </a:extLst>
          </p:cNvPr>
          <p:cNvSpPr txBox="1"/>
          <p:nvPr/>
        </p:nvSpPr>
        <p:spPr>
          <a:xfrm>
            <a:off x="10547834" y="5253839"/>
            <a:ext cx="270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NASA</a:t>
            </a:r>
          </a:p>
        </p:txBody>
      </p:sp>
    </p:spTree>
    <p:extLst>
      <p:ext uri="{BB962C8B-B14F-4D97-AF65-F5344CB8AC3E}">
        <p14:creationId xmlns:p14="http://schemas.microsoft.com/office/powerpoint/2010/main" val="80750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A77A6C-2D11-B252-0032-2327B5ED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/>
          <a:lstStyle/>
          <a:p>
            <a:r>
              <a:rPr lang="en-US" dirty="0"/>
              <a:t>Research on Bypass ratio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BC69F-FDD4-B115-9C4A-5ABAE3BD2EEB}"/>
              </a:ext>
            </a:extLst>
          </p:cNvPr>
          <p:cNvSpPr txBox="1"/>
          <p:nvPr/>
        </p:nvSpPr>
        <p:spPr>
          <a:xfrm>
            <a:off x="723331" y="1992573"/>
            <a:ext cx="11013744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Common ways of increasing bypass ratio: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ncreasing the size of the fan, allowing more air to be bypassed around the core of the engine.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Using more efficient fan design , using lighter material or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optimizing the blade shape.</a:t>
            </a:r>
            <a:endParaRPr lang="en-US" b="1" dirty="0">
              <a:solidFill>
                <a:srgbClr val="1F1F1F"/>
              </a:solidFill>
              <a:latin typeface="Google Sans"/>
            </a:endParaRPr>
          </a:p>
          <a:p>
            <a:pPr lvl="3">
              <a:lnSpc>
                <a:spcPct val="150000"/>
              </a:lnSpc>
            </a:pPr>
            <a:endParaRPr lang="en-US" b="1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55200-4C72-9829-44A5-597AF9209B58}"/>
              </a:ext>
            </a:extLst>
          </p:cNvPr>
          <p:cNvSpPr txBox="1"/>
          <p:nvPr/>
        </p:nvSpPr>
        <p:spPr>
          <a:xfrm>
            <a:off x="723331" y="3285238"/>
            <a:ext cx="11013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Reasons for increasing bypass ratio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 reduce noise, A higher bypass ratio means that the bypass air is moving at a slower speed, which results in a quieter engine.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improve fuel efficiency, A higher bypass ratio means that less fuel is burned, which results in lower emissions of CO2 and other pollutants.</a:t>
            </a:r>
          </a:p>
        </p:txBody>
      </p:sp>
    </p:spTree>
    <p:extLst>
      <p:ext uri="{BB962C8B-B14F-4D97-AF65-F5344CB8AC3E}">
        <p14:creationId xmlns:p14="http://schemas.microsoft.com/office/powerpoint/2010/main" val="6456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F5D9F-8FBC-862F-53B9-A4E6D0971D09}"/>
              </a:ext>
            </a:extLst>
          </p:cNvPr>
          <p:cNvSpPr txBox="1"/>
          <p:nvPr/>
        </p:nvSpPr>
        <p:spPr>
          <a:xfrm>
            <a:off x="341194" y="341194"/>
            <a:ext cx="11614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Reasons for decreasing bypass ratio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marL="2171700" lvl="4" indent="-342900"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 increase thrust, A lower bypass ratio means that more air is flowing through the core of the engine, which results in more thrust.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pPr marL="2171700" lvl="4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To reduce weight, A lower bypass ratio means that the engine can be smaller and lighter, which can be important for fighter jets or other aircraft that need to be maneuverable.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14053-5FF0-92B2-55BF-6E78365BABE9}"/>
              </a:ext>
            </a:extLst>
          </p:cNvPr>
          <p:cNvSpPr txBox="1"/>
          <p:nvPr/>
        </p:nvSpPr>
        <p:spPr>
          <a:xfrm>
            <a:off x="341194" y="1992573"/>
            <a:ext cx="1161424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Considerations for narrow-body airliners: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Narrow-body airliners use high-bypass turbofans because they fly at slower speeds and need less thrust.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High-bypass turbofans are more fuel-efficient than low-bypass turbofans, which is beneficial for airliners.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Considerations for the F-35: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F-35 uses a low-bypass turbofan engine because it needs high thrust for high speeds and stealth.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low-bypass engine is less visible to radar than a high-bypass engine, which is beneficial for a stealthy fighter jet.</a:t>
            </a:r>
          </a:p>
          <a:p>
            <a:endParaRPr lang="en-US" b="1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272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694F05-A03F-78AF-335E-AE4FDFB0489B}"/>
              </a:ext>
            </a:extLst>
          </p:cNvPr>
          <p:cNvSpPr txBox="1"/>
          <p:nvPr/>
        </p:nvSpPr>
        <p:spPr>
          <a:xfrm>
            <a:off x="0" y="327239"/>
            <a:ext cx="12128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F1F1F"/>
                </a:solidFill>
                <a:latin typeface="Google Sans"/>
              </a:rPr>
              <a:t>L</a:t>
            </a:r>
            <a:r>
              <a:rPr lang="en-US" sz="4000" b="1" i="0" dirty="0">
                <a:solidFill>
                  <a:srgbClr val="1F1F1F"/>
                </a:solidFill>
                <a:effectLst/>
                <a:latin typeface="Google Sans"/>
              </a:rPr>
              <a:t>imiting factors of the bypass ratio of a turbofan engine</a:t>
            </a:r>
            <a:endParaRPr lang="en-US" sz="4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103C62-53A7-A0B4-9CF7-ACEEEE6023E9}"/>
              </a:ext>
            </a:extLst>
          </p:cNvPr>
          <p:cNvCxnSpPr/>
          <p:nvPr/>
        </p:nvCxnSpPr>
        <p:spPr>
          <a:xfrm>
            <a:off x="204716" y="1160060"/>
            <a:ext cx="11655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DB771E-8A61-2B46-FB96-4FC63E7C83D3}"/>
              </a:ext>
            </a:extLst>
          </p:cNvPr>
          <p:cNvSpPr txBox="1"/>
          <p:nvPr/>
        </p:nvSpPr>
        <p:spPr>
          <a:xfrm>
            <a:off x="204716" y="1160060"/>
            <a:ext cx="116551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 diameter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Larger fan diameter allows more air to be bypassed, but also increases size and weight.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Noise: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Higher bypass ratio results in a quieter engine, but fan can still be a major source of noise.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considerations (size): 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Larger engine can accommodate larger fan, but also heavier and more difficult to install.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 limitations: 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and durable materials needed for fan blades, but can be heavy.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Emissions implications: 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fuel burn with higher bypass ratio, but bypass air can contain emissions.</a:t>
            </a:r>
          </a:p>
        </p:txBody>
      </p:sp>
    </p:spTree>
    <p:extLst>
      <p:ext uri="{BB962C8B-B14F-4D97-AF65-F5344CB8AC3E}">
        <p14:creationId xmlns:p14="http://schemas.microsoft.com/office/powerpoint/2010/main" val="246285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6A83-EAE1-B2AA-1B4E-6DF3ABCC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8503-6F58-8907-313E-996CCFA0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Compressor and Combustor, Thermal Efficiency</a:t>
            </a:r>
          </a:p>
        </p:txBody>
      </p:sp>
    </p:spTree>
    <p:extLst>
      <p:ext uri="{BB962C8B-B14F-4D97-AF65-F5344CB8AC3E}">
        <p14:creationId xmlns:p14="http://schemas.microsoft.com/office/powerpoint/2010/main" val="329287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6E4-CFF0-F021-9E58-3605BFBC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10735331" cy="1364775"/>
          </a:xfrm>
        </p:spPr>
        <p:txBody>
          <a:bodyPr/>
          <a:lstStyle/>
          <a:p>
            <a:r>
              <a:rPr lang="en-US" b="1" dirty="0"/>
              <a:t>Compression ratio,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3A63B-69AC-4E65-0DBF-3C366EE2C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8915" y="1887485"/>
                <a:ext cx="5348787" cy="40233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compression ratio is a measure of how much the pressure of the air is increased in the compressor of a turbine engine.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1F1F1F"/>
                  </a:solidFill>
                  <a:latin typeface="Google San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𝑜𝑢𝑡𝑙𝑒𝑡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𝑖𝑛𝑙𝑒𝑡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600" i="1" dirty="0"/>
                  <a:t>Where</a:t>
                </a:r>
                <a:r>
                  <a:rPr lang="en-US" dirty="0"/>
                  <a:t>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𝑃𝑜𝑢𝑡𝑙𝑒</m:t>
                    </m:r>
                    <m:r>
                      <m:rPr>
                        <m:sty m:val="p"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=</a:t>
                </a:r>
                <a:r>
                  <a:rPr lang="en-US" sz="1600" i="1" dirty="0"/>
                  <a:t>Pressure at compressor outlet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𝑖𝑛𝑙𝑒𝑡</m:t>
                    </m:r>
                  </m:oMath>
                </a14:m>
                <a:r>
                  <a:rPr lang="en-US" dirty="0"/>
                  <a:t>= </a:t>
                </a:r>
                <a:r>
                  <a:rPr lang="en-US" sz="1600" i="1" dirty="0"/>
                  <a:t>Pressure at compressor inlet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3A63B-69AC-4E65-0DBF-3C366EE2C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8915" y="1887485"/>
                <a:ext cx="5348787" cy="4023360"/>
              </a:xfrm>
              <a:blipFill>
                <a:blip r:embed="rId2"/>
                <a:stretch>
                  <a:fillRect l="-273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135429-0B19-B42D-DA29-6F737ADD0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02" y="1887485"/>
            <a:ext cx="5318642" cy="36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7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2D32-B556-5D54-17A3-D115BFD6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on Compression ratio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0723A-FDDF-27E1-936B-A62D1AA08F40}"/>
              </a:ext>
            </a:extLst>
          </p:cNvPr>
          <p:cNvSpPr txBox="1"/>
          <p:nvPr/>
        </p:nvSpPr>
        <p:spPr>
          <a:xfrm>
            <a:off x="1097280" y="1737360"/>
            <a:ext cx="999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Common ways of increasing compression ratio: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increase the number of compressor stages, this allows the air to be compressed more gradually, which reduces the risk of compressor surge.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 increase compression ratio is to use compressor blades with a higher camber, this means that the blades are curved more, which helps to increase the pressure of the air as it flows through the compressor.</a:t>
            </a:r>
            <a:endParaRPr lang="en-US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Reason for increasing the compression ratio: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increase the temperature of the air entering the combustion chamber, which will result in a higher flame temperature and more thrust.</a:t>
            </a:r>
          </a:p>
          <a:p>
            <a:pPr marL="1714500" lvl="3" indent="-342900">
              <a:buFont typeface="+mj-lt"/>
              <a:buAutoNum type="alphaLcParenR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improve the efficiency of the engine, as a higher compression ratio results in a lower specific fuel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9942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949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Gill Sans MT</vt:lpstr>
      <vt:lpstr>Google Sans</vt:lpstr>
      <vt:lpstr>Times New Roman</vt:lpstr>
      <vt:lpstr>Retrospect</vt:lpstr>
      <vt:lpstr>Parcel</vt:lpstr>
      <vt:lpstr>Bypass &amp; Compression Ratio</vt:lpstr>
      <vt:lpstr>Bypass Ratio</vt:lpstr>
      <vt:lpstr>Bypass Ratio, definition</vt:lpstr>
      <vt:lpstr>Research on Bypass ratio</vt:lpstr>
      <vt:lpstr>PowerPoint Presentation</vt:lpstr>
      <vt:lpstr>PowerPoint Presentation</vt:lpstr>
      <vt:lpstr>Compression Ratio</vt:lpstr>
      <vt:lpstr>Compression ratio, definition </vt:lpstr>
      <vt:lpstr>Research on Compression ratio</vt:lpstr>
      <vt:lpstr>PowerPoint Presentation</vt:lpstr>
      <vt:lpstr>Tradeoffs in Engine Sizing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 &amp; Compression Ratio</dc:title>
  <dc:creator>KALASH SAHARE</dc:creator>
  <cp:lastModifiedBy>Kalash Sahare</cp:lastModifiedBy>
  <cp:revision>9</cp:revision>
  <dcterms:created xsi:type="dcterms:W3CDTF">2022-12-30T18:31:50Z</dcterms:created>
  <dcterms:modified xsi:type="dcterms:W3CDTF">2023-08-06T05:22:41Z</dcterms:modified>
</cp:coreProperties>
</file>