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9" r:id="rId6"/>
    <p:sldId id="293" r:id="rId7"/>
    <p:sldId id="264" r:id="rId8"/>
    <p:sldId id="310" r:id="rId9"/>
    <p:sldId id="316" r:id="rId10"/>
    <p:sldId id="317" r:id="rId11"/>
    <p:sldId id="318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7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32FF3-00C3-45FE-8501-B8F9D165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3E6F-356D-4DFE-9AA3-675AB0448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9CB11-025B-45E9-A55D-3FB3C383E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3088-6A83-46E0-9E61-CCAF7C228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C3AA-9C47-4E0B-BAC0-E8DEA4AD5A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1" y="3003970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1597426"/>
            <a:ext cx="3370134" cy="441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8" y="2107496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81" y="2717782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3612" y="2107388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3505" y="2717674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044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061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6137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2" y="0"/>
            <a:ext cx="11084189" cy="3854030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476" y="143843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76" y="296243"/>
            <a:ext cx="118872" cy="118872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5452" y="2384474"/>
            <a:ext cx="5608088" cy="37857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2325" y="558800"/>
            <a:ext cx="4818063" cy="2779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69150" y="3503613"/>
            <a:ext cx="4818063" cy="2666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531" y="158840"/>
            <a:ext cx="4790032" cy="277946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947" y="168275"/>
            <a:ext cx="4790032" cy="26322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741" y="2938306"/>
            <a:ext cx="11812017" cy="3915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3155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48013" y="3330979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4075113"/>
            <a:ext cx="5581650" cy="205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32018" y="920426"/>
            <a:ext cx="2478719" cy="4957437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44935" y="920815"/>
            <a:ext cx="2410165" cy="2410165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4934" y="3471379"/>
            <a:ext cx="2410165" cy="240648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324975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2055813"/>
            <a:ext cx="8662988" cy="330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962" y="588461"/>
            <a:ext cx="12194962" cy="5724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4263" y="1506070"/>
            <a:ext cx="4456111" cy="31354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4263" y="4778001"/>
            <a:ext cx="4430712" cy="97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2FE6-7CCA-4BAA-A914-84C119AE8F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1863" y="736600"/>
            <a:ext cx="10328275" cy="431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501650"/>
            <a:ext cx="10909300" cy="434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983E0-FEBB-4B45-B00C-917965EBE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Online Job Portal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B9D88-9963-482B-B907-C09FB61E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561463"/>
            <a:ext cx="3370134" cy="2446780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Jash Patel</a:t>
            </a:r>
          </a:p>
          <a:p>
            <a:r>
              <a:rPr lang="en-US" sz="1800" dirty="0"/>
              <a:t>(202006100110116)</a:t>
            </a:r>
          </a:p>
          <a:p>
            <a:r>
              <a:rPr lang="en-US" sz="1800" dirty="0"/>
              <a:t>Kalash Saha</a:t>
            </a:r>
          </a:p>
          <a:p>
            <a:r>
              <a:rPr lang="en-US" sz="1800" dirty="0"/>
              <a:t>(202006100110040)</a:t>
            </a:r>
          </a:p>
        </p:txBody>
      </p:sp>
      <p:pic>
        <p:nvPicPr>
          <p:cNvPr id="30" name="Picture Placeholder 29" descr="Picture of a compass placed on stones">
            <a:extLst>
              <a:ext uri="{FF2B5EF4-FFF2-40B4-BE49-F238E27FC236}">
                <a16:creationId xmlns:a16="http://schemas.microsoft.com/office/drawing/2014/main" id="{3D531199-453A-4C47-A269-EE5C53C986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841" y="3057758"/>
            <a:ext cx="11084189" cy="3854030"/>
          </a:xfrm>
        </p:spPr>
      </p:pic>
    </p:spTree>
    <p:extLst>
      <p:ext uri="{BB962C8B-B14F-4D97-AF65-F5344CB8AC3E}">
        <p14:creationId xmlns:p14="http://schemas.microsoft.com/office/powerpoint/2010/main" val="410343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6C0716-5D59-43AE-A330-C9AC7B2C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/>
          <a:lstStyle/>
          <a:p>
            <a:r>
              <a:rPr lang="en-US" dirty="0"/>
              <a:t>Definition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6680CE-A768-4BCE-A8EF-EEDE6ABA3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5452" y="1631576"/>
            <a:ext cx="5886666" cy="4538661"/>
          </a:xfrm>
        </p:spPr>
        <p:txBody>
          <a:bodyPr/>
          <a:lstStyle/>
          <a:p>
            <a:pPr marL="0" indent="0">
              <a:buNone/>
            </a:pP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</a:rPr>
              <a:t>In today's rapidly evolving job market, job seekers, employers, and recruiters face a range of challenges that hinder efficient job matching and recruitment processes. These challenges include:</a:t>
            </a:r>
          </a:p>
          <a:p>
            <a:pPr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Limited Access to Opportunities</a:t>
            </a:r>
            <a:endParaRPr lang="en-IN" sz="1400" dirty="0">
              <a:solidFill>
                <a:schemeClr val="tx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Time-Consuming Application Process</a:t>
            </a:r>
          </a:p>
          <a:p>
            <a:pPr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Inefficient Recruitment Process</a:t>
            </a:r>
            <a:endParaRPr lang="en-IN" sz="1400" b="1" dirty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Lack of Transparency</a:t>
            </a:r>
          </a:p>
          <a:p>
            <a:pPr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Scarcity of Niche Opportunities</a:t>
            </a:r>
            <a:endParaRPr lang="en-IN" sz="1400" b="1" dirty="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Geographical Constraints</a:t>
            </a:r>
          </a:p>
          <a:p>
            <a:pPr>
              <a:buFont typeface="+mj-lt"/>
              <a:buAutoNum type="arabicPeriod"/>
            </a:pPr>
            <a:r>
              <a:rPr lang="en-IN" sz="1400" b="1" i="0" dirty="0">
                <a:effectLst/>
                <a:latin typeface="Söhne"/>
              </a:rPr>
              <a:t>Mobile Accessibility</a:t>
            </a:r>
            <a:endParaRPr lang="en-IN" sz="14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N" sz="1400" b="0" i="0" dirty="0">
                <a:solidFill>
                  <a:schemeClr val="tx1"/>
                </a:solidFill>
                <a:effectLst/>
                <a:latin typeface="Söhne"/>
              </a:rPr>
              <a:t>In response to these challenges, the development of a comprehensive online job portal seeks to create a solution that benefits job seekers, employers, and recruiters alike. Such a portal aims to streamline the job search and hiring processes, enhance transparency, improve data-driven decision-making, and promote inclusivity while offering a user-friendly and accessible 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51E2818-7858-47A9-B0A9-1207A9B5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6/10/2023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F9C4192-16E2-429C-BFC6-9D878AC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Online Job Portal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DE433B-D5F9-43BE-952C-B08B09FD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55C8AD2F-5B7B-44EB-AEC6-DB915E954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AD2237AA-7A0E-46FE-8C56-65082235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189D45D-DFA3-4998-98D1-5D9637BDA9C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E2B0C16-9511-474C-B3A2-401F66A74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D474A2B-3E8D-40C0-98CA-6697FC0EA993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AE6964-2C05-4058-A591-1EF146A33B6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574087-63C5-4183-82FA-AC9A54AA793B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D162D94-709E-4257-90A5-A01CF9FCBA0A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07825EA-21C0-423A-A0C9-9B747B200F06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D04C10-BC2D-45BD-BB64-35E600DDD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84C300A-7716-F77B-F611-953386B09FF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3871" b="3871"/>
          <a:stretch>
            <a:fillRect/>
          </a:stretch>
        </p:blipFill>
        <p:spPr>
          <a:xfrm>
            <a:off x="7054036" y="2001772"/>
            <a:ext cx="4818063" cy="2666624"/>
          </a:xfrm>
        </p:spPr>
      </p:pic>
    </p:spTree>
    <p:extLst>
      <p:ext uri="{BB962C8B-B14F-4D97-AF65-F5344CB8AC3E}">
        <p14:creationId xmlns:p14="http://schemas.microsoft.com/office/powerpoint/2010/main" val="136421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06B91-250D-4CF1-B325-5A9273131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1137679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844A9-8E53-4442-8CBA-6B67F7C2D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2825" y="2214283"/>
            <a:ext cx="5581650" cy="39150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Scope of this System will be within India only.</a:t>
            </a:r>
            <a:endParaRPr lang="en-IN" sz="28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  <a:p>
            <a:endParaRPr lang="en-US" dirty="0"/>
          </a:p>
        </p:txBody>
      </p:sp>
      <p:pic>
        <p:nvPicPr>
          <p:cNvPr id="25" name="Picture Placeholder 24" descr="Picture of the front of a boat on the water">
            <a:extLst>
              <a:ext uri="{FF2B5EF4-FFF2-40B4-BE49-F238E27FC236}">
                <a16:creationId xmlns:a16="http://schemas.microsoft.com/office/drawing/2014/main" id="{ABE8B1C3-3716-432D-AEA3-138B3ADB4B1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2018" y="920426"/>
            <a:ext cx="2478719" cy="4957437"/>
          </a:xfrm>
        </p:spPr>
      </p:pic>
      <p:pic>
        <p:nvPicPr>
          <p:cNvPr id="29" name="Picture Placeholder 28" descr="Rope around poles on a boat">
            <a:extLst>
              <a:ext uri="{FF2B5EF4-FFF2-40B4-BE49-F238E27FC236}">
                <a16:creationId xmlns:a16="http://schemas.microsoft.com/office/drawing/2014/main" id="{48D3C036-4E76-4346-A185-09B6625983C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4935" y="920815"/>
            <a:ext cx="2410165" cy="2410165"/>
          </a:xfrm>
        </p:spPr>
      </p:pic>
      <p:pic>
        <p:nvPicPr>
          <p:cNvPr id="33" name="Picture Placeholder 32" descr="Picture of a chair and view from a boat on the water">
            <a:extLst>
              <a:ext uri="{FF2B5EF4-FFF2-40B4-BE49-F238E27FC236}">
                <a16:creationId xmlns:a16="http://schemas.microsoft.com/office/drawing/2014/main" id="{5FDA72C0-B9C6-43C5-A7E4-ADA14BAE0D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4934" y="3471379"/>
            <a:ext cx="2410165" cy="2406483"/>
          </a:xfrm>
        </p:spPr>
      </p:pic>
    </p:spTree>
    <p:extLst>
      <p:ext uri="{BB962C8B-B14F-4D97-AF65-F5344CB8AC3E}">
        <p14:creationId xmlns:p14="http://schemas.microsoft.com/office/powerpoint/2010/main" val="243285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9F2B545-6E12-45A6-8EF5-C75FCEA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7" y="380268"/>
            <a:ext cx="9988166" cy="823374"/>
          </a:xfrm>
        </p:spPr>
        <p:txBody>
          <a:bodyPr/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Requirements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DE6BB8-0AE7-4EBB-A295-038A0C09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6/10/2023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AD8DE8-59D5-4E2F-9BA2-D2B489A4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Online Job Portal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A73A0F1-D50D-4F9F-8BF5-988DB6B3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9582A810-0D8A-466B-4C0A-2A6E631F9F1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97305815"/>
              </p:ext>
            </p:extLst>
          </p:nvPr>
        </p:nvGraphicFramePr>
        <p:xfrm>
          <a:off x="838200" y="1203645"/>
          <a:ext cx="10515600" cy="46783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60136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4058133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3897331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</a:tblGrid>
              <a:tr h="283694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RN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Comments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1061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53390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provide a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 Form 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to a new user to register themselves with the system by submitting 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below mentioned 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information.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Name, age, contact no, address , 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email</a:t>
                      </a: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, password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User 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Registration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193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FR2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8260" algn="ctr">
                        <a:lnSpc>
                          <a:spcPct val="112000"/>
                        </a:lnSpc>
                        <a:spcBef>
                          <a:spcPts val="118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Enable a registered user to </a:t>
                      </a: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manage their 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own profile which includes address, contact no, password etc.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Manage </a:t>
                      </a: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User Profile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283694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FR3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authenticate and login users into the system.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User Login 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843238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lnSpc>
                          <a:spcPct val="112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Enable a registered user to change password if user forgets password.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4826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Send OTP through mail for user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’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 verification.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Forgot password and Change Password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843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FR5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6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allow Users to update information, change profile photo, delete profile, etc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Manage Profile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758684"/>
                  </a:ext>
                </a:extLst>
              </a:tr>
              <a:tr h="843238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81280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81280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provide Job Seekers to apply for Jobs.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Apply for job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0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8EA085-8D6A-4288-99D9-03A368AD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17" y="232028"/>
            <a:ext cx="9988166" cy="823374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0EB3B-C3A7-4904-8C17-EF1BD83F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6/10/2023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62821-C50C-4708-AFC3-14D6F1B8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Online Job Portal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19B17-91B6-4698-9B79-6D45CE18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C2E5515A-C7E3-4090-AE2D-26DAD4C012F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90052"/>
              </p:ext>
            </p:extLst>
          </p:nvPr>
        </p:nvGraphicFramePr>
        <p:xfrm>
          <a:off x="838199" y="1420797"/>
          <a:ext cx="10251882" cy="48286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17294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3417294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3417294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</a:tblGrid>
              <a:tr h="54251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RN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Comments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34926"/>
                  </a:ext>
                </a:extLst>
              </a:tr>
              <a:tr h="54251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will allow job providers to post jobs.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Post Jobs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2280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allow job providers to view job applications and manage them and also download them.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Manage Applications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54251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send notifications to the users as per their respective events.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Notifications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54251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show recommended jobs to the Job Seekers according to their profiles.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2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Job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Recommandations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1288615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52705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FR11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will allow the job provider to record the following details of the jobs such as... job role, job category, job criteria, job type, job time, salary, address, etc.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464185" algn="ctr">
                        <a:lnSpc>
                          <a:spcPct val="114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allow the job provider to update and delete jobs too.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1015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73660" algn="ctr">
                        <a:spcBef>
                          <a:spcPts val="86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Manage Jobs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42801"/>
                  </a:ext>
                </a:extLst>
              </a:tr>
              <a:tr h="667850">
                <a:tc>
                  <a:txBody>
                    <a:bodyPr/>
                    <a:lstStyle/>
                    <a:p>
                      <a:pPr marL="0" marR="52705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FR12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464185" algn="ctr">
                        <a:lnSpc>
                          <a:spcPct val="11100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System shall Validate the date for the job. After the deadline expires, the job seeker will not be able to see that job.</a:t>
                      </a:r>
                      <a:endParaRPr lang="en-I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366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</a:rPr>
                        <a:t>Validate job date and set deadline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1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4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2A13-32BC-C14B-CC49-D1288660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935059"/>
          </a:xfrm>
        </p:spPr>
        <p:txBody>
          <a:bodyPr/>
          <a:lstStyle/>
          <a:p>
            <a:r>
              <a:rPr lang="en-IN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case Diagram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B39C1-B5EC-D582-4A4B-35ECF372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3CBF8-2192-ACD3-17C2-A743E361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D59EA-78D9-5761-18E6-A9E76843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</a:p>
        </p:txBody>
      </p:sp>
      <p:pic>
        <p:nvPicPr>
          <p:cNvPr id="11" name="Content Placeholder 10" descr="Diagram 2023-08-28 09-42-23">
            <a:extLst>
              <a:ext uri="{FF2B5EF4-FFF2-40B4-BE49-F238E27FC236}">
                <a16:creationId xmlns:a16="http://schemas.microsoft.com/office/drawing/2014/main" id="{A8C35815-EA97-84E7-8F4D-01F1DC4D92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47942" y="1492250"/>
            <a:ext cx="5088643" cy="46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8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D206-B4AB-CC8C-8E82-6A0598CB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Database Schema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AA4EE-179D-1965-6150-9672B595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E127-6EF5-0F7B-696C-E1FF59B9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3FD1E-B3B6-620C-5172-4D4C307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131AA-194B-C20C-D04B-44C1B33126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770" y="1473109"/>
            <a:ext cx="8662988" cy="4542210"/>
          </a:xfrm>
        </p:spPr>
        <p:txBody>
          <a:bodyPr/>
          <a:lstStyle/>
          <a:p>
            <a:pPr marL="0" marR="790575" indent="0" algn="l">
              <a:lnSpc>
                <a:spcPct val="103000"/>
              </a:lnSpc>
              <a:spcBef>
                <a:spcPts val="1260"/>
              </a:spcBef>
              <a:spcAft>
                <a:spcPts val="0"/>
              </a:spcAft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tbl_user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{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[PK],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email, gender, password, number, address,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userType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} 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790575" indent="0" algn="l">
              <a:lnSpc>
                <a:spcPct val="103000"/>
              </a:lnSpc>
              <a:spcBef>
                <a:spcPts val="126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790575" indent="0" algn="l">
              <a:lnSpc>
                <a:spcPct val="103000"/>
              </a:lnSpc>
              <a:spcBef>
                <a:spcPts val="1260"/>
              </a:spcBef>
              <a:spcAft>
                <a:spcPts val="0"/>
              </a:spcAft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bl_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{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obId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[PK],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jobRole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[FK]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obType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acancy,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ategory,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alary,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Timing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escription,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obCriteria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tatus,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startd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ate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hired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}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914400" marR="334010" indent="0" algn="l">
              <a:spcBef>
                <a:spcPts val="85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email, password, number, address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914400" marR="334010" indent="0" algn="l">
              <a:spcBef>
                <a:spcPts val="85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334010" algn="l">
              <a:spcBef>
                <a:spcPts val="850"/>
              </a:spcBef>
              <a:spcAft>
                <a:spcPts val="0"/>
              </a:spcAft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bl_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obSeeker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K],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esume,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skillId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[FK]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tatus, history }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email,gender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password, number, address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457200" marR="0" indent="457200" algn="l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skillId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-&gt; 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skillName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334010">
              <a:spcBef>
                <a:spcPts val="85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142367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tbl_jobProvider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{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[FK]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companyId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[FK]}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334010" indent="457200">
              <a:spcBef>
                <a:spcPts val="85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email, password, number, address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334010" indent="457200">
              <a:spcBef>
                <a:spcPts val="850"/>
              </a:spcBef>
              <a:spcAft>
                <a:spcPts val="0"/>
              </a:spcAft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1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7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416B7-02E9-48FD-4B04-4A399842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73E5D-47FD-C5F8-473C-76CE471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A1114-0973-EBAD-7E3A-A2356FCD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8710E-6138-CC16-9B18-58FB9F9257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334010">
              <a:spcBef>
                <a:spcPts val="850"/>
              </a:spcBef>
              <a:spcAft>
                <a:spcPts val="0"/>
              </a:spcAft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tbl_company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{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[PK],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[FK],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estDate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category }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334010" indent="457200">
              <a:spcBef>
                <a:spcPts val="85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FD: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email, password, number, address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439420" indent="0" algn="l">
              <a:lnSpc>
                <a:spcPct val="110000"/>
              </a:lnSpc>
              <a:spcBef>
                <a:spcPts val="890"/>
              </a:spcBef>
              <a:spcAft>
                <a:spcPts val="0"/>
              </a:spcAft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bl_job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Application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AppId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[PK],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[FK],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jobId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[FK], Status }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914400" marR="334010" indent="0">
              <a:spcBef>
                <a:spcPts val="85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lastName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email, password, number, address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0" algn="l">
              <a:spcBef>
                <a:spcPts val="840"/>
              </a:spcBef>
              <a:spcAft>
                <a:spcPts val="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FD: 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jobId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-&gt;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jobRole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userId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obType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acancy,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ategory,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alary,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Timing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escription,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obCriteria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tatus,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startd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ate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endParaRPr lang="en-IN" sz="1400" dirty="0">
              <a:effectLst/>
              <a:latin typeface="Calibri" panose="020F0502020204030204" pitchFamily="34" charset="0"/>
            </a:endParaRPr>
          </a:p>
          <a:p>
            <a:pPr marL="0" marR="334010">
              <a:spcBef>
                <a:spcPts val="850"/>
              </a:spcBef>
              <a:spcAft>
                <a:spcPts val="0"/>
              </a:spcAft>
            </a:pPr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44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32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F9B1D76-03F2-436A-9708-6B223EA2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3DCB960-67E1-4D7A-A166-F7BC92386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3AC66-B005-46E0-ACD6-878F66F4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6/10/2023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02678-0CBB-4D5C-8339-BD7A3BB8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Online Job Portal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B86B7-24ED-4261-979C-42CCFAC8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6" name="Picture Placeholder 35" descr="Picture of a yacht sailing on the water at sunset">
            <a:extLst>
              <a:ext uri="{FF2B5EF4-FFF2-40B4-BE49-F238E27FC236}">
                <a16:creationId xmlns:a16="http://schemas.microsoft.com/office/drawing/2014/main" id="{BB3E2B51-62E1-4C2D-86B7-1C4FF75F21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42" y="0"/>
            <a:ext cx="11084189" cy="3854030"/>
          </a:xfrm>
        </p:spPr>
      </p:pic>
    </p:spTree>
    <p:extLst>
      <p:ext uri="{BB962C8B-B14F-4D97-AF65-F5344CB8AC3E}">
        <p14:creationId xmlns:p14="http://schemas.microsoft.com/office/powerpoint/2010/main" val="168474658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977A2A-9AF2-4E1E-9C52-3CE0178B1C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FF01AD9-F5BE-4467-A2B6-F080EB1760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EAFCE9-5102-4DAA-8747-40B4A7428A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Explore design</Template>
  <TotalTime>48</TotalTime>
  <Words>733</Words>
  <Application>Microsoft Office PowerPoint</Application>
  <PresentationFormat>Widescreen</PresentationFormat>
  <Paragraphs>122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Posterama</vt:lpstr>
      <vt:lpstr>Söhne</vt:lpstr>
      <vt:lpstr>Times New Roman</vt:lpstr>
      <vt:lpstr>Times New Roman</vt:lpstr>
      <vt:lpstr>ExploreVTI</vt:lpstr>
      <vt:lpstr>Online Job Portal</vt:lpstr>
      <vt:lpstr>Definition </vt:lpstr>
      <vt:lpstr>Scope</vt:lpstr>
      <vt:lpstr>Functional Requirements</vt:lpstr>
      <vt:lpstr>Cont.</vt:lpstr>
      <vt:lpstr>Use case Diagram </vt:lpstr>
      <vt:lpstr>Database Schema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</dc:title>
  <dc:creator>jash patel</dc:creator>
  <cp:lastModifiedBy>jash patel</cp:lastModifiedBy>
  <cp:revision>8</cp:revision>
  <dcterms:created xsi:type="dcterms:W3CDTF">2023-10-05T13:05:01Z</dcterms:created>
  <dcterms:modified xsi:type="dcterms:W3CDTF">2023-10-05T13:53:36Z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