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6" r:id="rId3"/>
    <p:sldId id="262" r:id="rId4"/>
    <p:sldId id="257" r:id="rId5"/>
    <p:sldId id="259"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12D031EE-7A3C-89DE-26BE-213570699F0F}"/>
              </a:ext>
            </a:extLst>
          </p:cNvPr>
          <p:cNvGraphicFramePr>
            <a:graphicFrameLocks/>
          </p:cNvGraphicFramePr>
          <p:nvPr>
            <p:extLst>
              <p:ext uri="{D42A27DB-BD31-4B8C-83A1-F6EECF244321}">
                <p14:modId xmlns:p14="http://schemas.microsoft.com/office/powerpoint/2010/main" val="2506402381"/>
              </p:ext>
            </p:extLst>
          </p:nvPr>
        </p:nvGraphicFramePr>
        <p:xfrm>
          <a:off x="2052171" y="1828800"/>
          <a:ext cx="8087658" cy="3200400"/>
        </p:xfrm>
        <a:graphic>
          <a:graphicData uri="http://schemas.openxmlformats.org/drawingml/2006/table">
            <a:tbl>
              <a:tblPr firstRow="1" bandRow="1">
                <a:tableStyleId>{5C22544A-7EE6-4342-B048-85BDC9FD1C3A}</a:tableStyleId>
              </a:tblPr>
              <a:tblGrid>
                <a:gridCol w="2695886">
                  <a:extLst>
                    <a:ext uri="{9D8B030D-6E8A-4147-A177-3AD203B41FA5}">
                      <a16:colId xmlns:a16="http://schemas.microsoft.com/office/drawing/2014/main" val="4194207729"/>
                    </a:ext>
                  </a:extLst>
                </a:gridCol>
                <a:gridCol w="2695886">
                  <a:extLst>
                    <a:ext uri="{9D8B030D-6E8A-4147-A177-3AD203B41FA5}">
                      <a16:colId xmlns:a16="http://schemas.microsoft.com/office/drawing/2014/main" val="2439181179"/>
                    </a:ext>
                  </a:extLst>
                </a:gridCol>
                <a:gridCol w="2695886">
                  <a:extLst>
                    <a:ext uri="{9D8B030D-6E8A-4147-A177-3AD203B41FA5}">
                      <a16:colId xmlns:a16="http://schemas.microsoft.com/office/drawing/2014/main" val="886010262"/>
                    </a:ext>
                  </a:extLst>
                </a:gridCol>
              </a:tblGrid>
              <a:tr h="297827">
                <a:tc>
                  <a:txBody>
                    <a:bodyPr/>
                    <a:lstStyle/>
                    <a:p>
                      <a:r>
                        <a:rPr lang="en-US" dirty="0"/>
                        <a:t>Statement</a:t>
                      </a:r>
                      <a:endParaRPr lang="en-IN" dirty="0"/>
                    </a:p>
                  </a:txBody>
                  <a:tcPr/>
                </a:tc>
                <a:tc>
                  <a:txBody>
                    <a:bodyPr/>
                    <a:lstStyle/>
                    <a:p>
                      <a:r>
                        <a:rPr lang="en-US" dirty="0"/>
                        <a:t>Number</a:t>
                      </a:r>
                      <a:endParaRPr lang="en-IN" dirty="0"/>
                    </a:p>
                  </a:txBody>
                  <a:tcPr/>
                </a:tc>
                <a:tc>
                  <a:txBody>
                    <a:bodyPr/>
                    <a:lstStyle/>
                    <a:p>
                      <a:r>
                        <a:rPr lang="en-US" dirty="0"/>
                        <a:t>Category</a:t>
                      </a:r>
                      <a:endParaRPr lang="en-IN" dirty="0"/>
                    </a:p>
                  </a:txBody>
                  <a:tcPr/>
                </a:tc>
                <a:extLst>
                  <a:ext uri="{0D108BD9-81ED-4DB2-BD59-A6C34878D82A}">
                    <a16:rowId xmlns:a16="http://schemas.microsoft.com/office/drawing/2014/main" val="4108186583"/>
                  </a:ext>
                </a:extLst>
              </a:tr>
              <a:tr h="2084792">
                <a:tc>
                  <a:txBody>
                    <a:bodyPr/>
                    <a:lstStyle/>
                    <a:p>
                      <a:r>
                        <a:rPr lang="en-US" sz="1800" b="0" i="0" kern="1200" dirty="0">
                          <a:solidFill>
                            <a:schemeClr val="dk1"/>
                          </a:solidFill>
                          <a:effectLst/>
                          <a:latin typeface="+mn-lt"/>
                          <a:ea typeface="+mn-ea"/>
                          <a:cs typeface="+mn-cs"/>
                        </a:rPr>
                        <a:t>AR/VR based application which helps visualize the complete house virtually at an early stage, which can help in cost estimation, planning and completion of the house in time'</a:t>
                      </a:r>
                      <a:endParaRPr lang="en-IN" dirty="0"/>
                    </a:p>
                  </a:txBody>
                  <a:tcPr/>
                </a:tc>
                <a:tc>
                  <a:txBody>
                    <a:bodyPr/>
                    <a:lstStyle/>
                    <a:p>
                      <a:r>
                        <a:rPr lang="en-US" dirty="0"/>
                        <a:t>SIH 1428</a:t>
                      </a:r>
                    </a:p>
                    <a:p>
                      <a:endParaRPr lang="en-US" dirty="0"/>
                    </a:p>
                    <a:p>
                      <a:endParaRPr lang="en-IN" dirty="0"/>
                    </a:p>
                  </a:txBody>
                  <a:tcPr/>
                </a:tc>
                <a:tc>
                  <a:txBody>
                    <a:bodyPr/>
                    <a:lstStyle/>
                    <a:p>
                      <a:r>
                        <a:rPr lang="en-US" dirty="0"/>
                        <a:t>Software</a:t>
                      </a:r>
                      <a:endParaRPr lang="en-IN" dirty="0"/>
                    </a:p>
                  </a:txBody>
                  <a:tcPr/>
                </a:tc>
                <a:extLst>
                  <a:ext uri="{0D108BD9-81ED-4DB2-BD59-A6C34878D82A}">
                    <a16:rowId xmlns:a16="http://schemas.microsoft.com/office/drawing/2014/main" val="3702710538"/>
                  </a:ext>
                </a:extLst>
              </a:tr>
            </a:tbl>
          </a:graphicData>
        </a:graphic>
      </p:graphicFrame>
      <p:sp>
        <p:nvSpPr>
          <p:cNvPr id="4" name="TextBox 3">
            <a:hlinkClick r:id="rId2" action="ppaction://hlinksldjump"/>
            <a:extLst>
              <a:ext uri="{FF2B5EF4-FFF2-40B4-BE49-F238E27FC236}">
                <a16:creationId xmlns:a16="http://schemas.microsoft.com/office/drawing/2014/main" id="{7288149D-7A05-8D98-DE19-FCC55329503D}"/>
              </a:ext>
            </a:extLst>
          </p:cNvPr>
          <p:cNvSpPr txBox="1"/>
          <p:nvPr/>
        </p:nvSpPr>
        <p:spPr>
          <a:xfrm>
            <a:off x="1414931" y="250286"/>
            <a:ext cx="8240058" cy="1077218"/>
          </a:xfrm>
          <a:prstGeom prst="rect">
            <a:avLst/>
          </a:prstGeom>
          <a:noFill/>
        </p:spPr>
        <p:txBody>
          <a:bodyPr wrap="square" rtlCol="0">
            <a:spAutoFit/>
          </a:bodyPr>
          <a:lstStyle/>
          <a:p>
            <a:r>
              <a:rPr lang="en-US" sz="3200" dirty="0"/>
              <a:t>1. Problem Statement and Statement Number</a:t>
            </a:r>
            <a:endParaRPr lang="en-IN" sz="3200" dirty="0"/>
          </a:p>
        </p:txBody>
      </p:sp>
    </p:spTree>
    <p:extLst>
      <p:ext uri="{BB962C8B-B14F-4D97-AF65-F5344CB8AC3E}">
        <p14:creationId xmlns:p14="http://schemas.microsoft.com/office/powerpoint/2010/main" val="3643246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9C7B2E7-7564-3935-963F-8441EF979466}"/>
              </a:ext>
            </a:extLst>
          </p:cNvPr>
          <p:cNvGraphicFramePr>
            <a:graphicFrameLocks noGrp="1"/>
          </p:cNvGraphicFramePr>
          <p:nvPr>
            <p:extLst>
              <p:ext uri="{D42A27DB-BD31-4B8C-83A1-F6EECF244321}">
                <p14:modId xmlns:p14="http://schemas.microsoft.com/office/powerpoint/2010/main" val="783189320"/>
              </p:ext>
            </p:extLst>
          </p:nvPr>
        </p:nvGraphicFramePr>
        <p:xfrm>
          <a:off x="1788084" y="2103120"/>
          <a:ext cx="8615832" cy="3749040"/>
        </p:xfrm>
        <a:graphic>
          <a:graphicData uri="http://schemas.openxmlformats.org/drawingml/2006/table">
            <a:tbl>
              <a:tblPr firstRow="1" bandRow="1">
                <a:tableStyleId>{5C22544A-7EE6-4342-B048-85BDC9FD1C3A}</a:tableStyleId>
              </a:tblPr>
              <a:tblGrid>
                <a:gridCol w="2871944">
                  <a:extLst>
                    <a:ext uri="{9D8B030D-6E8A-4147-A177-3AD203B41FA5}">
                      <a16:colId xmlns:a16="http://schemas.microsoft.com/office/drawing/2014/main" val="111260078"/>
                    </a:ext>
                  </a:extLst>
                </a:gridCol>
                <a:gridCol w="2871944">
                  <a:extLst>
                    <a:ext uri="{9D8B030D-6E8A-4147-A177-3AD203B41FA5}">
                      <a16:colId xmlns:a16="http://schemas.microsoft.com/office/drawing/2014/main" val="3700624817"/>
                    </a:ext>
                  </a:extLst>
                </a:gridCol>
                <a:gridCol w="2871944">
                  <a:extLst>
                    <a:ext uri="{9D8B030D-6E8A-4147-A177-3AD203B41FA5}">
                      <a16:colId xmlns:a16="http://schemas.microsoft.com/office/drawing/2014/main" val="2142179517"/>
                    </a:ext>
                  </a:extLst>
                </a:gridCol>
              </a:tblGrid>
              <a:tr h="363634">
                <a:tc>
                  <a:txBody>
                    <a:bodyPr/>
                    <a:lstStyle/>
                    <a:p>
                      <a:r>
                        <a:rPr lang="en-US" dirty="0"/>
                        <a:t>Description</a:t>
                      </a:r>
                      <a:endParaRPr lang="en-IN" dirty="0"/>
                    </a:p>
                  </a:txBody>
                  <a:tcPr/>
                </a:tc>
                <a:tc>
                  <a:txBody>
                    <a:bodyPr/>
                    <a:lstStyle/>
                    <a:p>
                      <a:r>
                        <a:rPr lang="en-US" dirty="0"/>
                        <a:t>Organization</a:t>
                      </a:r>
                      <a:endParaRPr lang="en-IN" dirty="0"/>
                    </a:p>
                  </a:txBody>
                  <a:tcPr/>
                </a:tc>
                <a:tc>
                  <a:txBody>
                    <a:bodyPr/>
                    <a:lstStyle/>
                    <a:p>
                      <a:r>
                        <a:rPr lang="en-US" dirty="0"/>
                        <a:t>Domain</a:t>
                      </a:r>
                      <a:endParaRPr lang="en-IN" dirty="0"/>
                    </a:p>
                  </a:txBody>
                  <a:tcPr/>
                </a:tc>
                <a:extLst>
                  <a:ext uri="{0D108BD9-81ED-4DB2-BD59-A6C34878D82A}">
                    <a16:rowId xmlns:a16="http://schemas.microsoft.com/office/drawing/2014/main" val="2917693500"/>
                  </a:ext>
                </a:extLst>
              </a:tr>
              <a:tr h="1903171">
                <a:tc>
                  <a:txBody>
                    <a:bodyPr/>
                    <a:lstStyle/>
                    <a:p>
                      <a:r>
                        <a:rPr lang="en-US" sz="1800" b="0" i="0" kern="1200" dirty="0">
                          <a:solidFill>
                            <a:schemeClr val="dk1"/>
                          </a:solidFill>
                          <a:effectLst/>
                          <a:latin typeface="+mn-lt"/>
                          <a:ea typeface="+mn-ea"/>
                          <a:cs typeface="+mn-cs"/>
                        </a:rPr>
                        <a:t>AR/VR technology based solution will help the </a:t>
                      </a:r>
                      <a:r>
                        <a:rPr lang="en-US" sz="1800" b="0" i="0" kern="1200" dirty="0" err="1">
                          <a:solidFill>
                            <a:schemeClr val="dk1"/>
                          </a:solidFill>
                          <a:effectLst/>
                          <a:latin typeface="+mn-lt"/>
                          <a:ea typeface="+mn-ea"/>
                          <a:cs typeface="+mn-cs"/>
                        </a:rPr>
                        <a:t>beneficary</a:t>
                      </a:r>
                      <a:r>
                        <a:rPr lang="en-US" sz="1800" b="0" i="0" kern="1200" dirty="0">
                          <a:solidFill>
                            <a:schemeClr val="dk1"/>
                          </a:solidFill>
                          <a:effectLst/>
                          <a:latin typeface="+mn-lt"/>
                          <a:ea typeface="+mn-ea"/>
                          <a:cs typeface="+mn-cs"/>
                        </a:rPr>
                        <a:t> to get a virtual miniature of the completed house at an early stage and will also give an estimate of the cost so that the beneficiary can do the necessary planning before starting the construction.</a:t>
                      </a:r>
                      <a:endParaRPr lang="en-IN" dirty="0"/>
                    </a:p>
                  </a:txBody>
                  <a:tcPr/>
                </a:tc>
                <a:tc>
                  <a:txBody>
                    <a:bodyPr/>
                    <a:lstStyle/>
                    <a:p>
                      <a:r>
                        <a:rPr lang="en-IN" sz="1800" b="0" i="0" kern="1200" dirty="0">
                          <a:solidFill>
                            <a:schemeClr val="dk1"/>
                          </a:solidFill>
                          <a:effectLst/>
                          <a:latin typeface="+mn-lt"/>
                          <a:ea typeface="+mn-ea"/>
                          <a:cs typeface="+mn-cs"/>
                        </a:rPr>
                        <a:t>Ministry of Rural Development</a:t>
                      </a:r>
                      <a:endParaRPr lang="en-IN" dirty="0"/>
                    </a:p>
                  </a:txBody>
                  <a:tcPr/>
                </a:tc>
                <a:tc>
                  <a:txBody>
                    <a:bodyPr/>
                    <a:lstStyle/>
                    <a:p>
                      <a:r>
                        <a:rPr lang="en-US" dirty="0"/>
                        <a:t>Smart Automation</a:t>
                      </a:r>
                      <a:endParaRPr lang="en-IN" dirty="0"/>
                    </a:p>
                  </a:txBody>
                  <a:tcPr/>
                </a:tc>
                <a:extLst>
                  <a:ext uri="{0D108BD9-81ED-4DB2-BD59-A6C34878D82A}">
                    <a16:rowId xmlns:a16="http://schemas.microsoft.com/office/drawing/2014/main" val="1783283864"/>
                  </a:ext>
                </a:extLst>
              </a:tr>
            </a:tbl>
          </a:graphicData>
        </a:graphic>
      </p:graphicFrame>
    </p:spTree>
    <p:extLst>
      <p:ext uri="{BB962C8B-B14F-4D97-AF65-F5344CB8AC3E}">
        <p14:creationId xmlns:p14="http://schemas.microsoft.com/office/powerpoint/2010/main" val="3488415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407B1-46DF-0B77-CFA6-829DA90FD8BF}"/>
              </a:ext>
            </a:extLst>
          </p:cNvPr>
          <p:cNvSpPr>
            <a:spLocks noGrp="1"/>
          </p:cNvSpPr>
          <p:nvPr>
            <p:ph idx="1"/>
          </p:nvPr>
        </p:nvSpPr>
        <p:spPr/>
        <p:txBody>
          <a:bodyPr/>
          <a:lstStyle/>
          <a:p>
            <a:r>
              <a:rPr lang="en-US" dirty="0"/>
              <a:t>Team Members:</a:t>
            </a:r>
          </a:p>
          <a:p>
            <a:pPr lvl="1"/>
            <a:r>
              <a:rPr lang="en-US" dirty="0"/>
              <a:t>Manan Narang</a:t>
            </a:r>
          </a:p>
          <a:p>
            <a:pPr lvl="1"/>
            <a:r>
              <a:rPr lang="en-US" dirty="0"/>
              <a:t>Pranav Chaudhari</a:t>
            </a:r>
          </a:p>
          <a:p>
            <a:pPr lvl="1"/>
            <a:r>
              <a:rPr lang="en-US" dirty="0"/>
              <a:t>Navdeep Chaudhary</a:t>
            </a:r>
          </a:p>
          <a:p>
            <a:pPr lvl="1"/>
            <a:r>
              <a:rPr lang="en-US" dirty="0" err="1"/>
              <a:t>Priyanshi</a:t>
            </a:r>
            <a:r>
              <a:rPr lang="en-US" dirty="0"/>
              <a:t> </a:t>
            </a:r>
            <a:r>
              <a:rPr lang="en-US" dirty="0" err="1"/>
              <a:t>kotadiya</a:t>
            </a:r>
            <a:r>
              <a:rPr lang="en-US" dirty="0"/>
              <a:t> </a:t>
            </a:r>
          </a:p>
          <a:p>
            <a:pPr lvl="1"/>
            <a:r>
              <a:rPr lang="en-US" dirty="0"/>
              <a:t>Anjali </a:t>
            </a:r>
            <a:r>
              <a:rPr lang="en-US" dirty="0" err="1"/>
              <a:t>Jawale</a:t>
            </a:r>
            <a:r>
              <a:rPr lang="en-US" dirty="0"/>
              <a:t> </a:t>
            </a:r>
          </a:p>
          <a:p>
            <a:pPr lvl="1"/>
            <a:r>
              <a:rPr lang="en-US" dirty="0" err="1"/>
              <a:t>Harikrushn</a:t>
            </a:r>
            <a:r>
              <a:rPr lang="en-US" dirty="0"/>
              <a:t> </a:t>
            </a:r>
            <a:r>
              <a:rPr lang="en-US" dirty="0" err="1"/>
              <a:t>Makvana</a:t>
            </a:r>
            <a:endParaRPr lang="en-IN" dirty="0"/>
          </a:p>
          <a:p>
            <a:r>
              <a:rPr lang="en-IN" dirty="0"/>
              <a:t>Guide:</a:t>
            </a:r>
          </a:p>
          <a:p>
            <a:pPr lvl="1"/>
            <a:r>
              <a:rPr lang="en-IN" dirty="0" err="1"/>
              <a:t>Dr.</a:t>
            </a:r>
            <a:r>
              <a:rPr lang="en-IN" dirty="0"/>
              <a:t> Sapan Naik</a:t>
            </a:r>
          </a:p>
        </p:txBody>
      </p:sp>
      <p:sp>
        <p:nvSpPr>
          <p:cNvPr id="4" name="TextBox 3">
            <a:hlinkClick r:id="rId2" action="ppaction://hlinksldjump"/>
            <a:extLst>
              <a:ext uri="{FF2B5EF4-FFF2-40B4-BE49-F238E27FC236}">
                <a16:creationId xmlns:a16="http://schemas.microsoft.com/office/drawing/2014/main" id="{8D81491A-A9CA-C07F-E34A-5393E7B18269}"/>
              </a:ext>
            </a:extLst>
          </p:cNvPr>
          <p:cNvSpPr txBox="1"/>
          <p:nvPr/>
        </p:nvSpPr>
        <p:spPr>
          <a:xfrm>
            <a:off x="1154954" y="838200"/>
            <a:ext cx="5945093" cy="584775"/>
          </a:xfrm>
          <a:prstGeom prst="rect">
            <a:avLst/>
          </a:prstGeom>
          <a:noFill/>
        </p:spPr>
        <p:txBody>
          <a:bodyPr wrap="square" rtlCol="0">
            <a:spAutoFit/>
          </a:bodyPr>
          <a:lstStyle/>
          <a:p>
            <a:r>
              <a:rPr lang="en-US" sz="3200" dirty="0">
                <a:solidFill>
                  <a:schemeClr val="bg1"/>
                </a:solidFill>
              </a:rPr>
              <a:t>Team Member and Guide</a:t>
            </a:r>
            <a:endParaRPr lang="en-IN" sz="3200" dirty="0">
              <a:solidFill>
                <a:schemeClr val="bg1"/>
              </a:solidFill>
            </a:endParaRPr>
          </a:p>
        </p:txBody>
      </p:sp>
    </p:spTree>
    <p:extLst>
      <p:ext uri="{BB962C8B-B14F-4D97-AF65-F5344CB8AC3E}">
        <p14:creationId xmlns:p14="http://schemas.microsoft.com/office/powerpoint/2010/main" val="528266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D0F-AF33-B200-1CD7-4649EBFEDA5D}"/>
              </a:ext>
            </a:extLst>
          </p:cNvPr>
          <p:cNvSpPr>
            <a:spLocks noGrp="1"/>
          </p:cNvSpPr>
          <p:nvPr>
            <p:ph type="title"/>
          </p:nvPr>
        </p:nvSpPr>
        <p:spPr/>
        <p:txBody>
          <a:bodyPr/>
          <a:lstStyle/>
          <a:p>
            <a:r>
              <a:rPr lang="en-US" dirty="0"/>
              <a:t>Topic to Discuss:</a:t>
            </a:r>
            <a:endParaRPr lang="en-IN" dirty="0"/>
          </a:p>
        </p:txBody>
      </p:sp>
      <p:sp>
        <p:nvSpPr>
          <p:cNvPr id="3" name="TextBox 2">
            <a:hlinkClick r:id="rId2" action="ppaction://hlinksldjump"/>
            <a:extLst>
              <a:ext uri="{FF2B5EF4-FFF2-40B4-BE49-F238E27FC236}">
                <a16:creationId xmlns:a16="http://schemas.microsoft.com/office/drawing/2014/main" id="{243D479A-FFF6-8E81-664A-0BF9FDABB0F4}"/>
              </a:ext>
            </a:extLst>
          </p:cNvPr>
          <p:cNvSpPr txBox="1"/>
          <p:nvPr/>
        </p:nvSpPr>
        <p:spPr>
          <a:xfrm>
            <a:off x="1154954" y="2444357"/>
            <a:ext cx="5423647" cy="369332"/>
          </a:xfrm>
          <a:prstGeom prst="rect">
            <a:avLst/>
          </a:prstGeom>
          <a:noFill/>
        </p:spPr>
        <p:txBody>
          <a:bodyPr wrap="square" rtlCol="0">
            <a:spAutoFit/>
          </a:bodyPr>
          <a:lstStyle/>
          <a:p>
            <a:r>
              <a:rPr lang="en-US" dirty="0"/>
              <a:t>1. Problem Statement and Statement Number</a:t>
            </a:r>
            <a:endParaRPr lang="en-IN" dirty="0"/>
          </a:p>
        </p:txBody>
      </p:sp>
      <p:sp>
        <p:nvSpPr>
          <p:cNvPr id="7" name="TextBox 6">
            <a:hlinkClick r:id="rId3" action="ppaction://hlinksldjump"/>
            <a:extLst>
              <a:ext uri="{FF2B5EF4-FFF2-40B4-BE49-F238E27FC236}">
                <a16:creationId xmlns:a16="http://schemas.microsoft.com/office/drawing/2014/main" id="{E679AE52-17DA-64E9-2D25-F3B913BA9547}"/>
              </a:ext>
            </a:extLst>
          </p:cNvPr>
          <p:cNvSpPr txBox="1"/>
          <p:nvPr/>
        </p:nvSpPr>
        <p:spPr>
          <a:xfrm>
            <a:off x="1154954" y="3070177"/>
            <a:ext cx="6091732" cy="369332"/>
          </a:xfrm>
          <a:prstGeom prst="rect">
            <a:avLst/>
          </a:prstGeom>
          <a:noFill/>
        </p:spPr>
        <p:txBody>
          <a:bodyPr wrap="none" rtlCol="0">
            <a:spAutoFit/>
          </a:bodyPr>
          <a:lstStyle/>
          <a:p>
            <a:r>
              <a:rPr lang="en-US" dirty="0"/>
              <a:t>2. What we understood from the Problem Statement </a:t>
            </a:r>
            <a:endParaRPr lang="en-IN" dirty="0"/>
          </a:p>
        </p:txBody>
      </p:sp>
      <p:sp>
        <p:nvSpPr>
          <p:cNvPr id="10" name="TextBox 9">
            <a:hlinkClick r:id="rId4" action="ppaction://hlinksldjump"/>
            <a:extLst>
              <a:ext uri="{FF2B5EF4-FFF2-40B4-BE49-F238E27FC236}">
                <a16:creationId xmlns:a16="http://schemas.microsoft.com/office/drawing/2014/main" id="{D7525D3D-B6D2-CB1A-0D00-FA953C4E001F}"/>
              </a:ext>
            </a:extLst>
          </p:cNvPr>
          <p:cNvSpPr txBox="1"/>
          <p:nvPr/>
        </p:nvSpPr>
        <p:spPr>
          <a:xfrm>
            <a:off x="1154954" y="3787823"/>
            <a:ext cx="3158237" cy="369332"/>
          </a:xfrm>
          <a:prstGeom prst="rect">
            <a:avLst/>
          </a:prstGeom>
          <a:noFill/>
        </p:spPr>
        <p:txBody>
          <a:bodyPr wrap="none" rtlCol="0">
            <a:spAutoFit/>
          </a:bodyPr>
          <a:lstStyle/>
          <a:p>
            <a:r>
              <a:rPr lang="en-US" dirty="0"/>
              <a:t>3. Current Existing Solutions</a:t>
            </a:r>
            <a:endParaRPr lang="en-IN" dirty="0"/>
          </a:p>
        </p:txBody>
      </p:sp>
      <p:sp>
        <p:nvSpPr>
          <p:cNvPr id="11" name="TextBox 10">
            <a:hlinkClick r:id="rId5" action="ppaction://hlinksldjump"/>
            <a:extLst>
              <a:ext uri="{FF2B5EF4-FFF2-40B4-BE49-F238E27FC236}">
                <a16:creationId xmlns:a16="http://schemas.microsoft.com/office/drawing/2014/main" id="{5F007E01-51E7-B0A5-568E-FD0792BDBF2D}"/>
              </a:ext>
            </a:extLst>
          </p:cNvPr>
          <p:cNvSpPr txBox="1"/>
          <p:nvPr/>
        </p:nvSpPr>
        <p:spPr>
          <a:xfrm>
            <a:off x="1154954" y="4458919"/>
            <a:ext cx="2364750" cy="369332"/>
          </a:xfrm>
          <a:prstGeom prst="rect">
            <a:avLst/>
          </a:prstGeom>
          <a:noFill/>
        </p:spPr>
        <p:txBody>
          <a:bodyPr wrap="none" rtlCol="0">
            <a:spAutoFit/>
          </a:bodyPr>
          <a:lstStyle/>
          <a:p>
            <a:r>
              <a:rPr lang="en-US" dirty="0"/>
              <a:t>4. Our New Solution</a:t>
            </a:r>
            <a:endParaRPr lang="en-IN" dirty="0"/>
          </a:p>
        </p:txBody>
      </p:sp>
      <p:sp>
        <p:nvSpPr>
          <p:cNvPr id="12" name="TextBox 11">
            <a:hlinkClick r:id="rId6" action="ppaction://hlinksldjump"/>
            <a:extLst>
              <a:ext uri="{FF2B5EF4-FFF2-40B4-BE49-F238E27FC236}">
                <a16:creationId xmlns:a16="http://schemas.microsoft.com/office/drawing/2014/main" id="{3787ADAE-8033-1492-67A7-B201232C8F8C}"/>
              </a:ext>
            </a:extLst>
          </p:cNvPr>
          <p:cNvSpPr txBox="1"/>
          <p:nvPr/>
        </p:nvSpPr>
        <p:spPr>
          <a:xfrm>
            <a:off x="1154954" y="5130015"/>
            <a:ext cx="3435556" cy="369332"/>
          </a:xfrm>
          <a:prstGeom prst="rect">
            <a:avLst/>
          </a:prstGeom>
          <a:noFill/>
        </p:spPr>
        <p:txBody>
          <a:bodyPr wrap="none" rtlCol="0">
            <a:spAutoFit/>
          </a:bodyPr>
          <a:lstStyle/>
          <a:p>
            <a:r>
              <a:rPr lang="en-US" dirty="0"/>
              <a:t>5. Phase wise Work Execution</a:t>
            </a:r>
            <a:endParaRPr lang="en-IN" dirty="0"/>
          </a:p>
        </p:txBody>
      </p:sp>
      <p:sp>
        <p:nvSpPr>
          <p:cNvPr id="14" name="TextBox 13">
            <a:hlinkClick r:id="" action="ppaction://hlinkshowjump?jump=endshow"/>
            <a:extLst>
              <a:ext uri="{FF2B5EF4-FFF2-40B4-BE49-F238E27FC236}">
                <a16:creationId xmlns:a16="http://schemas.microsoft.com/office/drawing/2014/main" id="{D9C72CA8-49BE-6CE4-DCCD-7BCBBF040327}"/>
              </a:ext>
            </a:extLst>
          </p:cNvPr>
          <p:cNvSpPr txBox="1"/>
          <p:nvPr/>
        </p:nvSpPr>
        <p:spPr>
          <a:xfrm>
            <a:off x="10668000" y="5988423"/>
            <a:ext cx="607859" cy="369332"/>
          </a:xfrm>
          <a:prstGeom prst="rect">
            <a:avLst/>
          </a:prstGeom>
          <a:noFill/>
        </p:spPr>
        <p:txBody>
          <a:bodyPr wrap="none" rtlCol="0">
            <a:spAutoFit/>
          </a:bodyPr>
          <a:lstStyle/>
          <a:p>
            <a:r>
              <a:rPr lang="en-US" dirty="0"/>
              <a:t>End</a:t>
            </a:r>
            <a:endParaRPr lang="en-IN" dirty="0"/>
          </a:p>
        </p:txBody>
      </p:sp>
    </p:spTree>
    <p:extLst>
      <p:ext uri="{BB962C8B-B14F-4D97-AF65-F5344CB8AC3E}">
        <p14:creationId xmlns:p14="http://schemas.microsoft.com/office/powerpoint/2010/main" val="37533851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action="ppaction://hlinksldjump"/>
            <a:extLst>
              <a:ext uri="{FF2B5EF4-FFF2-40B4-BE49-F238E27FC236}">
                <a16:creationId xmlns:a16="http://schemas.microsoft.com/office/drawing/2014/main" id="{1E5E6806-4CF1-A0BD-38B7-2CF7C933C60D}"/>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EB41150-D7D2-613B-575F-F3A2BA87E6A5}"/>
              </a:ext>
            </a:extLst>
          </p:cNvPr>
          <p:cNvSpPr>
            <a:spLocks noGrp="1"/>
          </p:cNvSpPr>
          <p:nvPr>
            <p:ph idx="1"/>
          </p:nvPr>
        </p:nvSpPr>
        <p:spPr>
          <a:xfrm>
            <a:off x="1154954" y="2571779"/>
            <a:ext cx="8825659" cy="3416300"/>
          </a:xfrm>
        </p:spPr>
        <p:txBody>
          <a:bodyPr>
            <a:normAutofit/>
          </a:bodyPr>
          <a:lstStyle/>
          <a:p>
            <a:pPr algn="just">
              <a:buFont typeface="Arial" panose="020B0604020202020204" pitchFamily="34" charset="0"/>
              <a:buChar char="•"/>
            </a:pPr>
            <a:r>
              <a:rPr lang="en-US" dirty="0"/>
              <a:t>Challenges face by rural people while building their house.</a:t>
            </a:r>
          </a:p>
          <a:p>
            <a:pPr algn="just">
              <a:buFont typeface="Arial" panose="020B0604020202020204" pitchFamily="34" charset="0"/>
              <a:buChar char="•"/>
            </a:pPr>
            <a:r>
              <a:rPr lang="en-US" dirty="0"/>
              <a:t>Estimated cost vs the real cost of building the house.</a:t>
            </a:r>
          </a:p>
          <a:p>
            <a:pPr algn="just">
              <a:buFont typeface="Arial" panose="020B0604020202020204" pitchFamily="34" charset="0"/>
              <a:buChar char="•"/>
            </a:pPr>
            <a:r>
              <a:rPr lang="en-US" dirty="0"/>
              <a:t>Expectation vs Reality.</a:t>
            </a:r>
            <a:endParaRPr lang="en-IN" dirty="0"/>
          </a:p>
        </p:txBody>
      </p:sp>
      <p:sp>
        <p:nvSpPr>
          <p:cNvPr id="4" name="TextBox 3">
            <a:hlinkClick r:id="rId3" action="ppaction://hlinksldjump"/>
            <a:extLst>
              <a:ext uri="{FF2B5EF4-FFF2-40B4-BE49-F238E27FC236}">
                <a16:creationId xmlns:a16="http://schemas.microsoft.com/office/drawing/2014/main" id="{16AA0E6E-8A30-9367-0DF2-184E21B0707A}"/>
              </a:ext>
            </a:extLst>
          </p:cNvPr>
          <p:cNvSpPr txBox="1"/>
          <p:nvPr/>
        </p:nvSpPr>
        <p:spPr>
          <a:xfrm>
            <a:off x="1154954" y="747751"/>
            <a:ext cx="7809752" cy="954107"/>
          </a:xfrm>
          <a:prstGeom prst="rect">
            <a:avLst/>
          </a:prstGeom>
          <a:noFill/>
        </p:spPr>
        <p:txBody>
          <a:bodyPr wrap="square" rtlCol="0">
            <a:spAutoFit/>
          </a:bodyPr>
          <a:lstStyle/>
          <a:p>
            <a:r>
              <a:rPr lang="en-US" sz="2800" dirty="0">
                <a:solidFill>
                  <a:schemeClr val="bg1"/>
                </a:solidFill>
              </a:rPr>
              <a:t>2. What we understood from the Problem Statement </a:t>
            </a:r>
            <a:endParaRPr lang="en-IN" sz="2800" dirty="0">
              <a:solidFill>
                <a:schemeClr val="bg1"/>
              </a:solidFill>
            </a:endParaRPr>
          </a:p>
        </p:txBody>
      </p:sp>
    </p:spTree>
    <p:extLst>
      <p:ext uri="{BB962C8B-B14F-4D97-AF65-F5344CB8AC3E}">
        <p14:creationId xmlns:p14="http://schemas.microsoft.com/office/powerpoint/2010/main" val="1929187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a:extLst>
              <a:ext uri="{FF2B5EF4-FFF2-40B4-BE49-F238E27FC236}">
                <a16:creationId xmlns:a16="http://schemas.microsoft.com/office/drawing/2014/main" id="{217311CE-4A63-6076-F116-C38DFD2B90D6}"/>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4B6A616-0566-53D6-17D7-5F250C540D8C}"/>
              </a:ext>
            </a:extLst>
          </p:cNvPr>
          <p:cNvSpPr>
            <a:spLocks noGrp="1"/>
          </p:cNvSpPr>
          <p:nvPr>
            <p:ph idx="1"/>
          </p:nvPr>
        </p:nvSpPr>
        <p:spPr/>
        <p:txBody>
          <a:bodyPr/>
          <a:lstStyle/>
          <a:p>
            <a:r>
              <a:rPr lang="en-US" dirty="0"/>
              <a:t>Yes, there are few solutions available but none of them are full-fledged yet.</a:t>
            </a:r>
          </a:p>
          <a:p>
            <a:r>
              <a:rPr lang="en-US" dirty="0"/>
              <a:t>The reason is, this technology has not been completely explored yet.</a:t>
            </a:r>
          </a:p>
          <a:p>
            <a:r>
              <a:rPr lang="en-US" dirty="0"/>
              <a:t>Some of the currently build apps are supported only by some devices.</a:t>
            </a:r>
          </a:p>
          <a:p>
            <a:endParaRPr lang="en-US" dirty="0"/>
          </a:p>
          <a:p>
            <a:endParaRPr lang="en-IN" dirty="0"/>
          </a:p>
        </p:txBody>
      </p:sp>
      <p:sp>
        <p:nvSpPr>
          <p:cNvPr id="2" name="TextBox 1">
            <a:hlinkClick r:id="rId3" action="ppaction://hlinksldjump"/>
            <a:extLst>
              <a:ext uri="{FF2B5EF4-FFF2-40B4-BE49-F238E27FC236}">
                <a16:creationId xmlns:a16="http://schemas.microsoft.com/office/drawing/2014/main" id="{84500D87-26EB-B8E5-0936-AF40EC7C1414}"/>
              </a:ext>
            </a:extLst>
          </p:cNvPr>
          <p:cNvSpPr txBox="1"/>
          <p:nvPr/>
        </p:nvSpPr>
        <p:spPr>
          <a:xfrm>
            <a:off x="1154954" y="747751"/>
            <a:ext cx="6760881" cy="646331"/>
          </a:xfrm>
          <a:prstGeom prst="rect">
            <a:avLst/>
          </a:prstGeom>
          <a:noFill/>
        </p:spPr>
        <p:txBody>
          <a:bodyPr wrap="square" rtlCol="0">
            <a:spAutoFit/>
          </a:bodyPr>
          <a:lstStyle/>
          <a:p>
            <a:r>
              <a:rPr lang="en-US" sz="3600" dirty="0">
                <a:solidFill>
                  <a:schemeClr val="bg1"/>
                </a:solidFill>
              </a:rPr>
              <a:t>3. Current Existing Solutions</a:t>
            </a:r>
            <a:endParaRPr lang="en-IN" sz="3600" dirty="0">
              <a:solidFill>
                <a:schemeClr val="bg1"/>
              </a:solidFill>
            </a:endParaRPr>
          </a:p>
        </p:txBody>
      </p:sp>
    </p:spTree>
    <p:extLst>
      <p:ext uri="{BB962C8B-B14F-4D97-AF65-F5344CB8AC3E}">
        <p14:creationId xmlns:p14="http://schemas.microsoft.com/office/powerpoint/2010/main" val="17686712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a:extLst>
              <a:ext uri="{FF2B5EF4-FFF2-40B4-BE49-F238E27FC236}">
                <a16:creationId xmlns:a16="http://schemas.microsoft.com/office/drawing/2014/main" id="{05AD5002-DD06-F7EB-0CE0-A16E2BB577C7}"/>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2349230-6A98-AE7E-864F-D5F3FFEE54C4}"/>
              </a:ext>
            </a:extLst>
          </p:cNvPr>
          <p:cNvSpPr>
            <a:spLocks noGrp="1"/>
          </p:cNvSpPr>
          <p:nvPr>
            <p:ph idx="1"/>
          </p:nvPr>
        </p:nvSpPr>
        <p:spPr/>
        <p:txBody>
          <a:bodyPr/>
          <a:lstStyle/>
          <a:p>
            <a:r>
              <a:rPr lang="en-US" dirty="0"/>
              <a:t>In our Solution to this problem, the user will get an easy-to-use environment where he/she can explore various furniture of their requirement.</a:t>
            </a:r>
          </a:p>
          <a:p>
            <a:r>
              <a:rPr lang="en-IN" dirty="0"/>
              <a:t>They can choose furniture of their choice and view it Virtually through their Mobile device.</a:t>
            </a:r>
          </a:p>
          <a:p>
            <a:r>
              <a:rPr lang="en-IN" dirty="0"/>
              <a:t>They will also get a cost estimation after they select their desired product.</a:t>
            </a:r>
          </a:p>
        </p:txBody>
      </p:sp>
      <p:sp>
        <p:nvSpPr>
          <p:cNvPr id="4" name="TextBox 3">
            <a:hlinkClick r:id="rId3" action="ppaction://hlinksldjump"/>
            <a:extLst>
              <a:ext uri="{FF2B5EF4-FFF2-40B4-BE49-F238E27FC236}">
                <a16:creationId xmlns:a16="http://schemas.microsoft.com/office/drawing/2014/main" id="{5E0248AB-7DBE-4C36-CC4F-2E29340710C2}"/>
              </a:ext>
            </a:extLst>
          </p:cNvPr>
          <p:cNvSpPr txBox="1"/>
          <p:nvPr/>
        </p:nvSpPr>
        <p:spPr>
          <a:xfrm>
            <a:off x="1154954" y="747530"/>
            <a:ext cx="5147234" cy="646331"/>
          </a:xfrm>
          <a:prstGeom prst="rect">
            <a:avLst/>
          </a:prstGeom>
          <a:noFill/>
        </p:spPr>
        <p:txBody>
          <a:bodyPr wrap="square" rtlCol="0">
            <a:spAutoFit/>
          </a:bodyPr>
          <a:lstStyle/>
          <a:p>
            <a:r>
              <a:rPr lang="en-US" sz="3600" dirty="0">
                <a:solidFill>
                  <a:schemeClr val="bg1"/>
                </a:solidFill>
              </a:rPr>
              <a:t>4. Our New Solution</a:t>
            </a:r>
            <a:endParaRPr lang="en-IN" sz="3600" dirty="0">
              <a:solidFill>
                <a:schemeClr val="bg1"/>
              </a:solidFill>
            </a:endParaRPr>
          </a:p>
        </p:txBody>
      </p:sp>
    </p:spTree>
    <p:extLst>
      <p:ext uri="{BB962C8B-B14F-4D97-AF65-F5344CB8AC3E}">
        <p14:creationId xmlns:p14="http://schemas.microsoft.com/office/powerpoint/2010/main" val="6651069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a:extLst>
              <a:ext uri="{FF2B5EF4-FFF2-40B4-BE49-F238E27FC236}">
                <a16:creationId xmlns:a16="http://schemas.microsoft.com/office/drawing/2014/main" id="{4FDE444B-32FA-FDC8-47A8-3ABAFBD4C8C7}"/>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5E4E070-8E3C-3DD1-545D-4D768CB14A37}"/>
              </a:ext>
            </a:extLst>
          </p:cNvPr>
          <p:cNvSpPr>
            <a:spLocks noGrp="1"/>
          </p:cNvSpPr>
          <p:nvPr>
            <p:ph idx="1"/>
          </p:nvPr>
        </p:nvSpPr>
        <p:spPr/>
        <p:txBody>
          <a:bodyPr>
            <a:normAutofit fontScale="92500" lnSpcReduction="20000"/>
          </a:bodyPr>
          <a:lstStyle/>
          <a:p>
            <a:r>
              <a:rPr lang="en-US" dirty="0"/>
              <a:t>Phase 1:</a:t>
            </a:r>
          </a:p>
          <a:p>
            <a:pPr lvl="1"/>
            <a:r>
              <a:rPr lang="en-US" dirty="0"/>
              <a:t>Building of 3D Model of the house as well as furniture.</a:t>
            </a:r>
          </a:p>
          <a:p>
            <a:r>
              <a:rPr lang="en-US" dirty="0"/>
              <a:t>Phase 2:</a:t>
            </a:r>
          </a:p>
          <a:p>
            <a:pPr lvl="1"/>
            <a:r>
              <a:rPr lang="en-US" dirty="0"/>
              <a:t>Managing and Implementing the 3D models.</a:t>
            </a:r>
          </a:p>
          <a:p>
            <a:r>
              <a:rPr lang="en-US" dirty="0"/>
              <a:t>Phase 3:</a:t>
            </a:r>
          </a:p>
          <a:p>
            <a:pPr lvl="1"/>
            <a:r>
              <a:rPr lang="en-US" dirty="0"/>
              <a:t>Building of application.</a:t>
            </a:r>
          </a:p>
          <a:p>
            <a:r>
              <a:rPr lang="en-US" dirty="0"/>
              <a:t>Phase 4:</a:t>
            </a:r>
          </a:p>
          <a:p>
            <a:pPr lvl="1"/>
            <a:r>
              <a:rPr lang="en-US" dirty="0"/>
              <a:t>Integration of the 3D Models with the Application.</a:t>
            </a:r>
          </a:p>
          <a:p>
            <a:r>
              <a:rPr lang="en-US" dirty="0"/>
              <a:t>Phase 5:</a:t>
            </a:r>
          </a:p>
          <a:p>
            <a:pPr lvl="1"/>
            <a:r>
              <a:rPr lang="en-US" dirty="0"/>
              <a:t>Testing the application.</a:t>
            </a:r>
          </a:p>
          <a:p>
            <a:endParaRPr lang="en-US" dirty="0"/>
          </a:p>
          <a:p>
            <a:endParaRPr lang="en-US" dirty="0"/>
          </a:p>
        </p:txBody>
      </p:sp>
      <p:sp>
        <p:nvSpPr>
          <p:cNvPr id="4" name="TextBox 3">
            <a:hlinkClick r:id="rId3" action="ppaction://hlinksldjump"/>
            <a:extLst>
              <a:ext uri="{FF2B5EF4-FFF2-40B4-BE49-F238E27FC236}">
                <a16:creationId xmlns:a16="http://schemas.microsoft.com/office/drawing/2014/main" id="{02EC3A5E-C132-61B1-2AF3-42D7367BF8EC}"/>
              </a:ext>
            </a:extLst>
          </p:cNvPr>
          <p:cNvSpPr txBox="1"/>
          <p:nvPr/>
        </p:nvSpPr>
        <p:spPr>
          <a:xfrm>
            <a:off x="1154954" y="838200"/>
            <a:ext cx="6312646" cy="584775"/>
          </a:xfrm>
          <a:prstGeom prst="rect">
            <a:avLst/>
          </a:prstGeom>
          <a:noFill/>
        </p:spPr>
        <p:txBody>
          <a:bodyPr wrap="square" rtlCol="0">
            <a:spAutoFit/>
          </a:bodyPr>
          <a:lstStyle/>
          <a:p>
            <a:r>
              <a:rPr lang="en-US" sz="3200" dirty="0">
                <a:solidFill>
                  <a:schemeClr val="bg1"/>
                </a:solidFill>
              </a:rPr>
              <a:t>5. Phase wise Work Execution</a:t>
            </a:r>
            <a:endParaRPr lang="en-IN" sz="3200" dirty="0">
              <a:solidFill>
                <a:schemeClr val="bg1"/>
              </a:solidFill>
            </a:endParaRPr>
          </a:p>
        </p:txBody>
      </p:sp>
    </p:spTree>
    <p:extLst>
      <p:ext uri="{BB962C8B-B14F-4D97-AF65-F5344CB8AC3E}">
        <p14:creationId xmlns:p14="http://schemas.microsoft.com/office/powerpoint/2010/main" val="688210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218</TotalTime>
  <Words>361</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PowerPoint Presentation</vt:lpstr>
      <vt:lpstr>PowerPoint Presentation</vt:lpstr>
      <vt:lpstr>PowerPoint Presentation</vt:lpstr>
      <vt:lpstr>Topic to Discuss: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design using AR</dc:title>
  <dc:creator>Pranav Chaudhari</dc:creator>
  <cp:lastModifiedBy>Pranav Chaudhari</cp:lastModifiedBy>
  <cp:revision>53</cp:revision>
  <dcterms:created xsi:type="dcterms:W3CDTF">2023-09-25T16:54:20Z</dcterms:created>
  <dcterms:modified xsi:type="dcterms:W3CDTF">2023-09-26T06:10:44Z</dcterms:modified>
</cp:coreProperties>
</file>