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2"/>
  </p:sldMasterIdLst>
  <p:notesMasterIdLst>
    <p:notesMasterId r:id="rId9"/>
  </p:notesMasterIdLst>
  <p:sldIdLst>
    <p:sldId id="256" r:id="rId3"/>
    <p:sldId id="257" r:id="rId4"/>
    <p:sldId id="285" r:id="rId5"/>
    <p:sldId id="286" r:id="rId6"/>
    <p:sldId id="289" r:id="rId7"/>
    <p:sldId id="290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ela" initials="A" lastIdx="1" clrIdx="0">
    <p:extLst>
      <p:ext uri="{19B8F6BF-5375-455C-9EA6-DF929625EA0E}">
        <p15:presenceInfo xmlns:p15="http://schemas.microsoft.com/office/powerpoint/2012/main" userId="Anj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0" autoAdjust="0"/>
    <p:restoredTop sz="91837" autoAdjust="0"/>
  </p:normalViewPr>
  <p:slideViewPr>
    <p:cSldViewPr>
      <p:cViewPr varScale="1">
        <p:scale>
          <a:sx n="67" d="100"/>
          <a:sy n="67" d="100"/>
        </p:scale>
        <p:origin x="14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D8DD45A-4BFE-49CD-8295-7E947DBE4E89}" type="datetimeFigureOut">
              <a:rPr lang="ru-RU"/>
              <a:pPr>
                <a:defRPr/>
              </a:pPr>
              <a:t>15.01.2024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11CA280-AD44-4E9B-A511-42D0387977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1CA280-AD44-4E9B-A511-42D038797751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A71AE-5CEF-4A0C-BB99-C9432B38B90D}" type="datetimeFigureOut">
              <a:rPr lang="ru-RU"/>
              <a:pPr>
                <a:defRPr/>
              </a:pPr>
              <a:t>15.01.2024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6D86D-C945-4F4B-80A7-D5E7B0BBCE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01046-9A9C-4557-BDB2-B3FD052D964F}" type="datetimeFigureOut">
              <a:rPr lang="ru-RU"/>
              <a:pPr>
                <a:defRPr/>
              </a:pPr>
              <a:t>15.01.2024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E8EE7-01D1-4F87-8F21-8E017DC044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13595-D5F8-45D4-BE3E-845CB739C60D}" type="datetimeFigureOut">
              <a:rPr lang="ru-RU"/>
              <a:pPr>
                <a:defRPr/>
              </a:pPr>
              <a:t>15.01.2024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15EB-57FC-4DB8-B89C-5EF3C04A3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13055D5-6B11-4A1D-9E41-D9DAE2024CFB}" type="datetimeFigureOut">
              <a:rPr lang="ru-RU"/>
              <a:pPr>
                <a:defRPr/>
              </a:pPr>
              <a:t>15.01.2024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E08EFB-B93E-4635-8BC5-8FDB7AD1BC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4A4E3-6C2C-4CAA-94B1-8EA994CC80CD}" type="datetimeFigureOut">
              <a:rPr lang="ru-RU"/>
              <a:pPr>
                <a:defRPr/>
              </a:pPr>
              <a:t>15.01.2024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34A6E-4C00-40DE-B33E-8F09B97E34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A275D-F985-42F6-94C9-F673257D5EC4}" type="datetimeFigureOut">
              <a:rPr lang="ru-RU"/>
              <a:pPr>
                <a:defRPr/>
              </a:pPr>
              <a:t>15.01.2024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F50B0-5B97-46E3-A628-4667BD349C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D0B5-7B8E-426F-82C4-38B6CDDD5CAE}" type="datetimeFigureOut">
              <a:rPr lang="ru-RU"/>
              <a:pPr>
                <a:defRPr/>
              </a:pPr>
              <a:t>15.01.2024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7BDB9-9463-4F3D-954E-992E9A76B9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51A94DE-E9EB-4D96-9573-62E7FDDA9A46}" type="datetimeFigureOut">
              <a:rPr lang="ru-RU"/>
              <a:pPr>
                <a:defRPr/>
              </a:pPr>
              <a:t>15.01.2024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0BBE240-BC2E-4500-8B07-89CB6EF278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E3A42-738A-4049-BF8C-72AE75277083}" type="datetimeFigureOut">
              <a:rPr lang="ru-RU"/>
              <a:pPr>
                <a:defRPr/>
              </a:pPr>
              <a:t>15.01.2024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0E81E-0D1D-4156-841C-6ACB985787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F1A6E2F-FD61-439A-85FD-0FB536FEB2F9}" type="datetimeFigureOut">
              <a:rPr lang="ru-RU"/>
              <a:pPr>
                <a:defRPr/>
              </a:pPr>
              <a:t>15.01.2024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C4FDECA-3AFB-4839-9F66-A17AC282A0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2A9E1C5-A148-428D-AA0C-5B01BBBFB70F}" type="datetimeFigureOut">
              <a:rPr lang="ru-RU"/>
              <a:pPr>
                <a:defRPr/>
              </a:pPr>
              <a:t>15.01.2024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408B584-1F16-4919-8C31-5B7D4EF14F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8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BA674A3-BE74-4450-AEC2-408975B8F383}" type="datetimeFigureOut">
              <a:rPr lang="ru-RU"/>
              <a:pPr>
                <a:defRPr/>
              </a:pPr>
              <a:t>15.01.2024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15E4F68-1F26-4EC7-9B22-A5B5B51561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3" r:id="rId4"/>
    <p:sldLayoutId id="2147483742" r:id="rId5"/>
    <p:sldLayoutId id="2147483747" r:id="rId6"/>
    <p:sldLayoutId id="2147483741" r:id="rId7"/>
    <p:sldLayoutId id="2147483748" r:id="rId8"/>
    <p:sldLayoutId id="2147483749" r:id="rId9"/>
    <p:sldLayoutId id="2147483740" r:id="rId10"/>
    <p:sldLayoutId id="214748373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1" fontAlgn="base" hangingPunct="1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1" fontAlgn="base" hangingPunct="1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1" fontAlgn="base" hangingPunct="1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712" y="2060848"/>
            <a:ext cx="6480720" cy="1894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200" cap="none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cs typeface="Tahoma" pitchFamily="34" charset="0"/>
              </a:rPr>
              <a:t>ВЗАИМОСВЯЗЬ ЖИЗНЕСТОЙКОСТИ</a:t>
            </a:r>
            <a:br>
              <a:rPr lang="ru-RU" sz="2200" cap="none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cs typeface="Tahoma" pitchFamily="34" charset="0"/>
              </a:rPr>
            </a:br>
            <a:r>
              <a:rPr lang="ru-RU" sz="2200" cap="none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cs typeface="Tahoma" pitchFamily="34" charset="0"/>
              </a:rPr>
              <a:t>И ПЕРЕЖИВАНИЯ ОДИНОЧЕСТВА</a:t>
            </a:r>
            <a:br>
              <a:rPr lang="ru-RU" sz="2200" cap="none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cs typeface="Tahoma" pitchFamily="34" charset="0"/>
              </a:rPr>
            </a:br>
            <a:r>
              <a:rPr lang="ru-RU" sz="2200" cap="none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cs typeface="Tahoma" pitchFamily="34" charset="0"/>
              </a:rPr>
              <a:t>У МУЖЧИН И ЖЕНЩИН С РАЗЛИЧНЫМ СОЦИАЛЬНЫМ СТАТУСОМ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4221088"/>
            <a:ext cx="6624736" cy="223224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endParaRPr lang="ru-RU" sz="24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 fontAlgn="auto">
              <a:spcAft>
                <a:spcPts val="0"/>
              </a:spcAft>
              <a:buFont typeface="Wingdings"/>
              <a:buNone/>
              <a:defRPr/>
            </a:pPr>
            <a:r>
              <a:rPr lang="ru-RU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Научный руководитель: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      д-р </a:t>
            </a:r>
            <a:r>
              <a:rPr lang="ru-RU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пс.н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., профессор </a:t>
            </a:r>
            <a:r>
              <a:rPr lang="ru-RU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Пергаменщик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Л.А.</a:t>
            </a:r>
          </a:p>
          <a:p>
            <a:pPr algn="r" fontAlgn="auto">
              <a:spcAft>
                <a:spcPts val="0"/>
              </a:spcAft>
              <a:buFont typeface="Wingdings"/>
              <a:buNone/>
              <a:defRPr/>
            </a:pP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 fontAlgn="auto">
              <a:spcAft>
                <a:spcPts val="0"/>
              </a:spcAft>
              <a:buFont typeface="Wingdings"/>
              <a:buNone/>
              <a:defRPr/>
            </a:pPr>
            <a:r>
              <a:rPr lang="ru-RU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Выполнила: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магистрант Титовец А.В. </a:t>
            </a:r>
          </a:p>
          <a:p>
            <a:pPr algn="r" fontAlgn="auto">
              <a:spcAft>
                <a:spcPts val="0"/>
              </a:spcAft>
              <a:buFont typeface="Wingdings"/>
              <a:buNone/>
              <a:defRPr/>
            </a:pP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00250" y="214313"/>
            <a:ext cx="6715125" cy="1500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341" name="Прямоугольник 5"/>
          <p:cNvSpPr>
            <a:spLocks noChangeArrowheads="1"/>
          </p:cNvSpPr>
          <p:nvPr/>
        </p:nvSpPr>
        <p:spPr bwMode="auto">
          <a:xfrm>
            <a:off x="1500188" y="142875"/>
            <a:ext cx="70723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УЧРЕЖДЕНИЕ ОБРАЗОВАНИЯ </a:t>
            </a:r>
          </a:p>
          <a:p>
            <a:pPr algn="ctr"/>
            <a:r>
              <a:rPr lang="ru-RU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БЕЛОРУССКИЙ ГОСУДАРСТВЕННЫЙ ПЕДАГОГИЧЕСКИЙ УНИВЕРСИТЕТ ИМЕНИ МАКСИМА ТАНКА</a:t>
            </a:r>
          </a:p>
          <a:p>
            <a:pPr algn="ctr"/>
            <a:endParaRPr lang="ru-RU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МАГИСТРАТУРА </a:t>
            </a:r>
          </a:p>
          <a:p>
            <a:pPr algn="ctr"/>
            <a:r>
              <a:rPr lang="ru-RU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КАФЕДРА СОЦИАЛЬНОЙ И СЕМЕЙНОЙ ПСИХОЛОГИИ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АКТУАЛЬНОСТЬ ИССЛЕДОВАНИЯ</a:t>
            </a:r>
          </a:p>
        </p:txBody>
      </p:sp>
      <p:sp>
        <p:nvSpPr>
          <p:cNvPr id="15362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7467600" cy="5098578"/>
          </a:xfrm>
        </p:spPr>
        <p:txBody>
          <a:bodyPr/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Тема взаимосвязи жизнестойкости и переживания одиночества, поведение человека в сложных жизненных обстоятельствах представляется весьма актуальной в современном мире.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 найти способы профилактики и преодоления одиночества человека, формировани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 него навыков решения проблем и повышения жизнестойкости, что будет способствовать психическому и физическому здоровью, позволит прогнозировать жизненные процессы, противостоять стрессам, даст определенную стабильность.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сегодняшний день существует множество исследований и теорий, объясняющих, как стрессогенные факторы и неудовлетворение потребностей человека влияют на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личность, приводят к тревоге и неврозам, потере смысла жизни.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 при этом недостаточно теорий, объясняющих: как противостоять стрессу, что нужно делать, чтобы быть здоровым и счастливым. Также исследование может иметь практическую ценность, так как исследуемый возрастной период (40-55 лет) в рамках темы, изучен недостаточно.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Объект исследования:</a:t>
            </a:r>
          </a:p>
        </p:txBody>
      </p:sp>
      <p:sp>
        <p:nvSpPr>
          <p:cNvPr id="15362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7230552" cy="1440160"/>
          </a:xfrm>
        </p:spPr>
        <p:txBody>
          <a:bodyPr/>
          <a:lstStyle/>
          <a:p>
            <a:r>
              <a:rPr lang="ru-RU" sz="2800" dirty="0">
                <a:latin typeface="Tahoma" pitchFamily="34" charset="0"/>
                <a:cs typeface="Tahoma" pitchFamily="34" charset="0"/>
              </a:rPr>
              <a:t>Одиночество мужчин и женщин</a:t>
            </a:r>
          </a:p>
          <a:p>
            <a:endParaRPr lang="ru-RU" sz="2800" dirty="0">
              <a:latin typeface="Tahoma" pitchFamily="34" charset="0"/>
              <a:cs typeface="Tahoma" pitchFamily="34" charset="0"/>
            </a:endParaRPr>
          </a:p>
          <a:p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Предмет исследования:</a:t>
            </a:r>
          </a:p>
          <a:p>
            <a:pPr marL="0" indent="0" algn="ctr">
              <a:buNone/>
            </a:pPr>
            <a:endParaRPr lang="ru-RU" sz="1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800" dirty="0">
                <a:latin typeface="Tahoma" pitchFamily="34" charset="0"/>
                <a:cs typeface="Tahoma" pitchFamily="34" charset="0"/>
              </a:rPr>
              <a:t>Взаимосвязь переживания одиночества и жизнестойкости</a:t>
            </a:r>
          </a:p>
          <a:p>
            <a:endParaRPr lang="ru-RU" sz="3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49006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ЦЕЛИ И ЗАДАЧИ</a:t>
            </a:r>
          </a:p>
        </p:txBody>
      </p:sp>
      <p:sp>
        <p:nvSpPr>
          <p:cNvPr id="15362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764705"/>
            <a:ext cx="7920880" cy="5976664"/>
          </a:xfrm>
        </p:spPr>
        <p:txBody>
          <a:bodyPr/>
          <a:lstStyle/>
          <a:p>
            <a:pPr indent="0" algn="just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исследования </a:t>
            </a:r>
            <a:r>
              <a:rPr lang="ru-RU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выявить взаимосвязь жизнестойкости и переживания одиночества у мужчин и женщин в зрелом возрасте.</a:t>
            </a:r>
          </a:p>
          <a:p>
            <a:pPr indent="0" algn="just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Теоретический анализ вопроса жизнестойкости и одиночества в зарубежной и отечественной психологии.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Изучение особенностей психического, личностного, социального развития мужчин и женщин в зрелом возрасте.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ru-RU" sz="1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</a:t>
            </a:r>
            <a:r>
              <a:rPr lang="ru-RU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мпирическое исследование жизнестойкости у мужчин и женщин в зрелом возрасте.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Эмпирическое исследование переживания одиночества у мужчин и женщин в зрелом возрасте.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Определить взаимосвязь жизнестойкости и переживания одиночества у мужчин и женщин с разным социальным статусом.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Рассмотреть взаимосвязь переживания одиночества и психологического благополучия у мужчин и женщин с разным социальным статусом.</a:t>
            </a:r>
          </a:p>
          <a:p>
            <a:pPr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Выработать рекомендации психологам-консультантам для работы с мужчинами и женщинами, переживающими одиночество и испытывающими проблемы в преодолении жизненных трудностей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50215" algn="just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16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ru-RU" sz="3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6613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МЕТОДОЛОГИЯ ЭМПИРИЧЕСКОГО ИССЛЕДОВАНИЯ</a:t>
            </a:r>
          </a:p>
        </p:txBody>
      </p:sp>
      <p:sp>
        <p:nvSpPr>
          <p:cNvPr id="15362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931224" cy="504056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В качестве методологической основы исследования взяты положения экзистенциального подхода, представителем которого является </a:t>
            </a:r>
            <a:r>
              <a:rPr lang="ru-RU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С.Мадди</a:t>
            </a:r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 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теориях экзистенциализма жизнестойкость связана  с индивидуальностью, активностью, направленностью субъекта на творческую деятельность.</a:t>
            </a:r>
          </a:p>
          <a:p>
            <a:pPr algn="just"/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использована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теория жизнестойкости С.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Мадди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Его концепция жизнестойкости -  «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Hardiness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характеризует меру способности личности выдерживать стрессовую ситуацию, сохраняя внутреннюю сбалансированность и успешность деятельности.</a:t>
            </a:r>
          </a:p>
          <a:p>
            <a:pPr algn="just"/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Определена выборка исследования – мужчины и женщины, для чего использована периодизация развития личности Д.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Бромлей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(возраст испытуемых 40-55 лет «поздняя взрослость»).</a:t>
            </a:r>
          </a:p>
          <a:p>
            <a:pPr indent="0" algn="just">
              <a:buNone/>
            </a:pPr>
            <a:r>
              <a:rPr lang="ru-RU" sz="16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решения задач исследования были использованы следующие методы:</a:t>
            </a:r>
            <a:endParaRPr lang="ru-RU" sz="16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58800" indent="-285750" algn="just"/>
            <a:r>
              <a:rPr lang="ru-RU" sz="16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сравнительный анализ литературы по изучаемым вопросам</a:t>
            </a:r>
          </a:p>
          <a:p>
            <a:pPr marL="558800" indent="-285750" algn="just"/>
            <a:r>
              <a:rPr lang="ru-RU" sz="16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тестов</a:t>
            </a:r>
          </a:p>
          <a:p>
            <a:pPr marL="558800" indent="-285750" algn="just"/>
            <a:r>
              <a:rPr lang="ru-RU" sz="16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статистической обработки данных (описательная статистика, </a:t>
            </a:r>
            <a:r>
              <a:rPr lang="en-US" sz="16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ru-RU" sz="16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критерий Манна – Уитни для сравнения выборок).</a:t>
            </a:r>
          </a:p>
          <a:p>
            <a:pPr marL="0" indent="0">
              <a:buNone/>
            </a:pPr>
            <a:endParaRPr lang="ru-RU" sz="3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6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562073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МЕТОДИКИ ИССЛЕДОВАНИЯ</a:t>
            </a:r>
          </a:p>
        </p:txBody>
      </p:sp>
      <p:sp>
        <p:nvSpPr>
          <p:cNvPr id="15362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836712"/>
            <a:ext cx="8136904" cy="5904657"/>
          </a:xfrm>
        </p:spPr>
        <p:txBody>
          <a:bodyPr/>
          <a:lstStyle/>
          <a:p>
            <a:pPr marL="0" indent="0" algn="just">
              <a:buNone/>
            </a:pPr>
            <a:r>
              <a:rPr lang="ru-RU" sz="1600" dirty="0">
                <a:latin typeface="Tahoma" pitchFamily="34" charset="0"/>
                <a:cs typeface="Tahoma" pitchFamily="34" charset="0"/>
              </a:rPr>
              <a:t>1. Для эмпирического исследования жизнестойкости мужчин и женщин 40-55 лет с разным социальным статусом использован </a:t>
            </a:r>
            <a:r>
              <a:rPr lang="ru-RU" sz="1600" b="1" dirty="0">
                <a:latin typeface="Tahoma" pitchFamily="34" charset="0"/>
                <a:cs typeface="Tahoma" pitchFamily="34" charset="0"/>
              </a:rPr>
              <a:t>тест жизнестойкости С. </a:t>
            </a:r>
            <a:r>
              <a:rPr lang="ru-RU" sz="1600" b="1" dirty="0" err="1">
                <a:latin typeface="Tahoma" pitchFamily="34" charset="0"/>
                <a:cs typeface="Tahoma" pitchFamily="34" charset="0"/>
              </a:rPr>
              <a:t>Мадди</a:t>
            </a:r>
            <a:r>
              <a:rPr lang="ru-RU" sz="1600" b="1" dirty="0">
                <a:latin typeface="Tahoma" pitchFamily="34" charset="0"/>
                <a:cs typeface="Tahoma" pitchFamily="34" charset="0"/>
              </a:rPr>
              <a:t>  в адаптации В. Леонтьева</a:t>
            </a:r>
            <a:r>
              <a:rPr lang="ru-RU" sz="1600" dirty="0">
                <a:latin typeface="Tahoma" pitchFamily="34" charset="0"/>
                <a:cs typeface="Tahoma" pitchFamily="34" charset="0"/>
              </a:rPr>
              <a:t> - исследование личностной переменной </a:t>
            </a:r>
            <a:r>
              <a:rPr lang="ru-RU" sz="1600" dirty="0" err="1">
                <a:latin typeface="Tahoma" pitchFamily="34" charset="0"/>
                <a:cs typeface="Tahoma" pitchFamily="34" charset="0"/>
              </a:rPr>
              <a:t>hardiness</a:t>
            </a:r>
            <a:r>
              <a:rPr lang="ru-RU" sz="1600" dirty="0">
                <a:latin typeface="Tahoma" pitchFamily="34" charset="0"/>
                <a:cs typeface="Tahoma" pitchFamily="34" charset="0"/>
              </a:rPr>
              <a:t> (жизнестойкость), характеризующую, насколько личность способна выдерживать стрессовую ситуацию, сохраняя внутреннюю сбалансированность, не снижая при этом успешность деятельности.</a:t>
            </a:r>
          </a:p>
          <a:p>
            <a:pPr marL="0" indent="0" algn="just">
              <a:buNone/>
            </a:pPr>
            <a:r>
              <a:rPr lang="ru-RU" sz="1600" dirty="0">
                <a:latin typeface="Tahoma" pitchFamily="34" charset="0"/>
                <a:cs typeface="Tahoma" pitchFamily="34" charset="0"/>
              </a:rPr>
              <a:t>Тест позволяет исследовать 3 компонента жизнестойкости: вовлеченность, контроль и принятие риска. Чем выше выраженность компонентов – тем сильнее сопротивляемость стрессам.</a:t>
            </a:r>
          </a:p>
          <a:p>
            <a:pPr marL="0" indent="0" algn="just">
              <a:buNone/>
            </a:pPr>
            <a:r>
              <a:rPr lang="ru-RU" sz="1600" dirty="0">
                <a:latin typeface="Tahoma" pitchFamily="34" charset="0"/>
                <a:cs typeface="Tahoma" pitchFamily="34" charset="0"/>
              </a:rPr>
              <a:t>2. Для эмпирического исследования одиночества респондентов использована </a:t>
            </a:r>
            <a:r>
              <a:rPr lang="ru-RU" sz="1600" b="1" dirty="0">
                <a:latin typeface="Tahoma" pitchFamily="34" charset="0"/>
                <a:cs typeface="Tahoma" pitchFamily="34" charset="0"/>
              </a:rPr>
              <a:t>шкала субъективного ощущения одиночества  </a:t>
            </a:r>
            <a:r>
              <a:rPr lang="ru-RU" sz="1600" b="1" dirty="0" err="1">
                <a:latin typeface="Tahoma" pitchFamily="34" charset="0"/>
                <a:cs typeface="Tahoma" pitchFamily="34" charset="0"/>
              </a:rPr>
              <a:t>Д.Рассела</a:t>
            </a:r>
            <a:r>
              <a:rPr lang="ru-RU" sz="1600" b="1" dirty="0">
                <a:latin typeface="Tahoma" pitchFamily="34" charset="0"/>
                <a:cs typeface="Tahoma" pitchFamily="34" charset="0"/>
              </a:rPr>
              <a:t> в адаптации Л.А. </a:t>
            </a:r>
            <a:r>
              <a:rPr lang="ru-RU" sz="1600" b="1" dirty="0" err="1">
                <a:latin typeface="Tahoma" pitchFamily="34" charset="0"/>
                <a:cs typeface="Tahoma" pitchFamily="34" charset="0"/>
              </a:rPr>
              <a:t>Пергаменщика</a:t>
            </a:r>
            <a:r>
              <a:rPr lang="ru-RU" sz="1600" b="1" dirty="0">
                <a:latin typeface="Tahoma" pitchFamily="34" charset="0"/>
                <a:cs typeface="Tahoma" pitchFamily="34" charset="0"/>
              </a:rPr>
              <a:t> и </a:t>
            </a:r>
            <a:r>
              <a:rPr lang="ru-RU" sz="1600" b="1" dirty="0" err="1">
                <a:latin typeface="Tahoma" pitchFamily="34" charset="0"/>
                <a:cs typeface="Tahoma" pitchFamily="34" charset="0"/>
              </a:rPr>
              <a:t>Н.Н.Лепешинского</a:t>
            </a:r>
            <a:r>
              <a:rPr lang="ru-RU" sz="1600" dirty="0">
                <a:latin typeface="Tahoma" pitchFamily="34" charset="0"/>
                <a:cs typeface="Tahoma" pitchFamily="34" charset="0"/>
              </a:rPr>
              <a:t>,  позволяющая определить уровень одиночества и социальной изоляции человека. Большое количество баллов говорит о высоком уровне одиночества.</a:t>
            </a:r>
          </a:p>
          <a:p>
            <a:pPr marL="0" indent="0" algn="just">
              <a:buNone/>
            </a:pPr>
            <a:r>
              <a:rPr lang="ru-RU" sz="1600" dirty="0">
                <a:latin typeface="Tahoma" pitchFamily="34" charset="0"/>
                <a:cs typeface="Tahoma" pitchFamily="34" charset="0"/>
              </a:rPr>
              <a:t>3. Для эмпирического исследования психологического </a:t>
            </a:r>
            <a:r>
              <a:rPr lang="ru-RU" sz="1600" dirty="0" err="1">
                <a:latin typeface="Tahoma" pitchFamily="34" charset="0"/>
                <a:cs typeface="Tahoma" pitchFamily="34" charset="0"/>
              </a:rPr>
              <a:t>благополу</a:t>
            </a:r>
            <a:r>
              <a:rPr lang="ru-RU" sz="1600" dirty="0">
                <a:latin typeface="Tahoma" pitchFamily="34" charset="0"/>
                <a:cs typeface="Tahoma" pitchFamily="34" charset="0"/>
              </a:rPr>
              <a:t>-чия  (субъективное самоощущение целостности и осмысленности индивидом своего бытия) использована </a:t>
            </a:r>
            <a:r>
              <a:rPr lang="ru-RU" sz="1600" b="1" dirty="0">
                <a:latin typeface="Tahoma" pitchFamily="34" charset="0"/>
                <a:cs typeface="Tahoma" pitchFamily="34" charset="0"/>
              </a:rPr>
              <a:t>шкала субъективного благополучия К. Рифф в адаптации Н.Н. Лепешинского</a:t>
            </a:r>
            <a:r>
              <a:rPr lang="ru-RU" sz="16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sz="1600" dirty="0">
                <a:latin typeface="Tahoma" pitchFamily="34" charset="0"/>
                <a:cs typeface="Tahoma" pitchFamily="34" charset="0"/>
              </a:rPr>
              <a:t>4. Методы позволяют выявить взаимосвязь между переменными:  чем сильнее переживание одиночества, тем ниже уровень жизнестойкости; степень </a:t>
            </a:r>
            <a:r>
              <a:rPr lang="ru-RU" sz="1600" dirty="0" err="1">
                <a:latin typeface="Tahoma" pitchFamily="34" charset="0"/>
                <a:cs typeface="Tahoma" pitchFamily="34" charset="0"/>
              </a:rPr>
              <a:t>одино-чества</a:t>
            </a:r>
            <a:r>
              <a:rPr lang="ru-RU" sz="1600" dirty="0">
                <a:latin typeface="Tahoma" pitchFamily="34" charset="0"/>
                <a:cs typeface="Tahoma" pitchFamily="34" charset="0"/>
              </a:rPr>
              <a:t> отличается у мужчин и женщин и зависит от социального статуса; ощущение благополучия приводит к снижению чувства одиночества, и, </a:t>
            </a:r>
            <a:r>
              <a:rPr lang="ru-RU" sz="1600" dirty="0" err="1">
                <a:latin typeface="Tahoma" pitchFamily="34" charset="0"/>
                <a:cs typeface="Tahoma" pitchFamily="34" charset="0"/>
              </a:rPr>
              <a:t>соот-ветственно</a:t>
            </a:r>
            <a:r>
              <a:rPr lang="ru-RU" sz="1600" dirty="0">
                <a:latin typeface="Tahoma" pitchFamily="34" charset="0"/>
                <a:cs typeface="Tahoma" pitchFamily="34" charset="0"/>
              </a:rPr>
              <a:t>, повышает жизнестойкость.</a:t>
            </a:r>
          </a:p>
          <a:p>
            <a:pPr marL="0" indent="0">
              <a:buNone/>
            </a:pPr>
            <a:endParaRPr lang="ru-RU" sz="3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9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AB1796D-9383-48C5-B4FC-96F33FD870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МАГИСТЕРСКАЯ</Template>
  <TotalTime>243</TotalTime>
  <Words>679</Words>
  <Application>Microsoft Office PowerPoint</Application>
  <PresentationFormat>Экран (4:3)</PresentationFormat>
  <Paragraphs>49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Century Schoolbook</vt:lpstr>
      <vt:lpstr>Tahoma</vt:lpstr>
      <vt:lpstr>Times New Roman</vt:lpstr>
      <vt:lpstr>Verdana</vt:lpstr>
      <vt:lpstr>Wingdings</vt:lpstr>
      <vt:lpstr>Wingdings 2</vt:lpstr>
      <vt:lpstr>Эркер</vt:lpstr>
      <vt:lpstr>ВЗАИМОСВЯЗЬ ЖИЗНЕСТОЙКОСТИ И ПЕРЕЖИВАНИЯ ОДИНОЧЕСТВА У МУЖЧИН И ЖЕНЩИН С РАЗЛИЧНЫМ СОЦИАЛЬНЫМ СТАТУСОМ</vt:lpstr>
      <vt:lpstr>АКТУАЛЬНОСТЬ ИССЛЕДОВАНИЯ</vt:lpstr>
      <vt:lpstr>Объект исследования:</vt:lpstr>
      <vt:lpstr>ЦЕЛИ И ЗАДАЧИ</vt:lpstr>
      <vt:lpstr>МЕТОДОЛОГИЯ ЭМПИРИЧЕСКОГО ИССЛЕДОВАНИЯ</vt:lpstr>
      <vt:lpstr>МЕТОДИКИ ИССЛЕДОВАНИЯ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ВЗАИМОСВЯЗЬ ЖИЗНЕСТОЙКОСТИ И ПЕРЕЖИВАНИЯ ОДИНОЧЕСТВА У МУЖЧИН И ЖЕНЩИН С РАЗЛИЧНЫМ СОЦИАЛЬНЫМ СТАТУСОМ</dc:title>
  <dc:subject/>
  <dc:creator>Anjela</dc:creator>
  <cp:keywords/>
  <dc:description/>
  <cp:lastModifiedBy>Anjela</cp:lastModifiedBy>
  <cp:revision>31</cp:revision>
  <dcterms:created xsi:type="dcterms:W3CDTF">2024-01-01T21:28:59Z</dcterms:created>
  <dcterms:modified xsi:type="dcterms:W3CDTF">2024-01-15T19:02:47Z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TC019104109991</vt:lpwstr>
  </property>
</Properties>
</file>