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DD1471-F0C7-4010-AC2B-321D1908E2FF}">
  <a:tblStyle styleId="{34DD1471-F0C7-4010-AC2B-321D1908E2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0052df1b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0052df1b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4abe6e56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d4abe6e56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4abe6e56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d4abe6e56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4d198bf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4d198bf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4d198bf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4d198bf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4d198bf0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4d198bf0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c898f1ee7c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c898f1ee7c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4d198bf0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4d198bf0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c898f1ee7c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c898f1ee7c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4abe6e56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4abe6e56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4d198bf0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4d198bf0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4abe6e56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4abe6e56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4abe6e56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4abe6e56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4abe6e56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4abe6e5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fbcc38cd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cfbcc38cd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0052df1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0052df1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50500" y="632250"/>
            <a:ext cx="8520600" cy="116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3222"/>
              <a:t>Data Analysis and Visualisation on Magist </a:t>
            </a:r>
            <a:endParaRPr sz="3222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200" y="2158300"/>
            <a:ext cx="2241300" cy="2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125" y="2265375"/>
            <a:ext cx="3395575" cy="22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180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 b="-4277" l="-2479" r="15470" t="15899"/>
          <a:stretch/>
        </p:blipFill>
        <p:spPr>
          <a:xfrm>
            <a:off x="152400" y="714625"/>
            <a:ext cx="3627650" cy="427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3"/>
          <p:cNvPicPr preferRelativeResize="0"/>
          <p:nvPr/>
        </p:nvPicPr>
        <p:blipFill rotWithShape="1">
          <a:blip r:embed="rId4">
            <a:alphaModFix/>
          </a:blip>
          <a:srcRect b="0" l="0" r="3409" t="7149"/>
          <a:stretch/>
        </p:blipFill>
        <p:spPr>
          <a:xfrm>
            <a:off x="4174975" y="498375"/>
            <a:ext cx="4222000" cy="449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 txBox="1"/>
          <p:nvPr/>
        </p:nvSpPr>
        <p:spPr>
          <a:xfrm>
            <a:off x="75200" y="98175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Tech_Sellers and Non_Tech_Sellers at Magist: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25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 rotWithShape="1">
          <a:blip r:embed="rId3">
            <a:alphaModFix/>
          </a:blip>
          <a:srcRect b="9023" l="2902" r="6394" t="11680"/>
          <a:stretch/>
        </p:blipFill>
        <p:spPr>
          <a:xfrm>
            <a:off x="2463625" y="1137775"/>
            <a:ext cx="4494675" cy="38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1673750" y="394925"/>
            <a:ext cx="643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Income gained by Tech_Sellers and Non_Tech_Sellers ( 2016 to 2018)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26"/>
          <p:cNvGraphicFramePr/>
          <p:nvPr/>
        </p:nvGraphicFramePr>
        <p:xfrm>
          <a:off x="284875" y="1977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{34DD1471-F0C7-4010-AC2B-321D1908E2FF}</a:tableStyleId>
              </a:tblPr>
              <a:tblGrid>
                <a:gridCol w="2218850"/>
                <a:gridCol w="1090475"/>
                <a:gridCol w="1034075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Year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Non_Tech_Customers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33556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43802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Tech_Customers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11539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475" y="152400"/>
            <a:ext cx="2763125" cy="210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44475" y="789875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Analysis on Customers Year wise:</a:t>
            </a:r>
            <a:endParaRPr b="1" u="sn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5" y="131650"/>
            <a:ext cx="8263374" cy="48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/>
        </p:nvSpPr>
        <p:spPr>
          <a:xfrm>
            <a:off x="1024950" y="667625"/>
            <a:ext cx="6807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Conclusion: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Magist is a general Online Store for all Products but </a:t>
            </a:r>
            <a:r>
              <a:rPr b="1" lang="en"/>
              <a:t>not specific to only Tech_Products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No_Tech_Customers (2016 to 2018): </a:t>
            </a:r>
            <a:r>
              <a:rPr b="1" lang="en"/>
              <a:t>19.56%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Total_Income_gained_by_Tech_Sellers( 2016 to 2018): </a:t>
            </a:r>
            <a:r>
              <a:rPr b="1" lang="en"/>
              <a:t>18.61%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No_Tech_Products_Sold (2016 to 2018): </a:t>
            </a:r>
            <a:r>
              <a:rPr b="1" lang="en"/>
              <a:t>19.29%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850250" y="808275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40850" y="663150"/>
            <a:ext cx="69804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/>
              <a:t>Analysis on: </a:t>
            </a:r>
            <a:endParaRPr sz="2100" u="sng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(No of Tech_Products sold )  X  (No of Non_Tech_Products_sold)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Year wise analysis on Tech_Products sold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of Orders delivered (on_time X Delay)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Average Time taken to deliver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(Tech_Sellers) X (Non_Tech_Sellers)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Year wise analysis on No of Customers, who buy Tech_Products</a:t>
            </a:r>
            <a:endParaRPr sz="15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9650" y="78925"/>
            <a:ext cx="2364350" cy="24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8734" t="7535"/>
          <a:stretch/>
        </p:blipFill>
        <p:spPr>
          <a:xfrm>
            <a:off x="1844975" y="883900"/>
            <a:ext cx="4981700" cy="44739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532700" y="272700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Tech_Products and Non_Tech_Products sold as of given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599" cy="49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{34DD1471-F0C7-4010-AC2B-321D1908E2FF}</a:tableStyleId>
              </a:tblPr>
              <a:tblGrid>
                <a:gridCol w="2266575"/>
                <a:gridCol w="1195850"/>
                <a:gridCol w="1374325"/>
                <a:gridCol w="117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Year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2016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2017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2018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Computers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Computers_accessories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Electronics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Air_conditioning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" name="Google Shape;80;p17"/>
          <p:cNvSpPr txBox="1"/>
          <p:nvPr/>
        </p:nvSpPr>
        <p:spPr>
          <a:xfrm>
            <a:off x="850250" y="745275"/>
            <a:ext cx="65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Year wise Overview on few Tech_Products:</a:t>
            </a:r>
            <a:endParaRPr b="1" u="sng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2550" y="7838"/>
            <a:ext cx="1875075" cy="18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762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1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{34DD1471-F0C7-4010-AC2B-321D1908E2FF}</a:tableStyleId>
              </a:tblPr>
              <a:tblGrid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No_Orders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On_Time_Delivery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89810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Delay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Others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              Total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99441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2" name="Google Shape;92;p19"/>
          <p:cNvSpPr txBox="1"/>
          <p:nvPr/>
        </p:nvSpPr>
        <p:spPr>
          <a:xfrm>
            <a:off x="839775" y="829250"/>
            <a:ext cx="6046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/>
              <a:t>Evaluation on Orders:</a:t>
            </a:r>
            <a:endParaRPr b="1" sz="1700" u="sng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525" y="392350"/>
            <a:ext cx="2179400" cy="2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3287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0525" y="319700"/>
            <a:ext cx="3554375" cy="37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33125"/>
            <a:ext cx="8839201" cy="1110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30600" cy="37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