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ndara" pitchFamily="34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632" y="-5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443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s">
  <p:cSld name="3_Image Layou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>
            <a:spLocks noGrp="1"/>
          </p:cNvSpPr>
          <p:nvPr>
            <p:ph type="pic" idx="2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  <a:noFill/>
          <a:ln>
            <a:noFill/>
          </a:ln>
        </p:spPr>
      </p: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  <a:noFill/>
          <a:ln>
            <a:noFill/>
          </a:ln>
        </p:spPr>
      </p:sp>
      <p:sp>
        <p:nvSpPr>
          <p:cNvPr id="21" name="Google Shape;21;p3"/>
          <p:cNvSpPr>
            <a:spLocks noGrp="1"/>
          </p:cNvSpPr>
          <p:nvPr>
            <p:ph type="pic" idx="4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  <a:noFill/>
          <a:ln>
            <a:noFill/>
          </a:ln>
        </p:spPr>
      </p:sp>
      <p:sp>
        <p:nvSpPr>
          <p:cNvPr id="22" name="Google Shape;22;p3"/>
          <p:cNvSpPr>
            <a:spLocks noGrp="1"/>
          </p:cNvSpPr>
          <p:nvPr>
            <p:ph type="pic" idx="5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powerpoint.sage-fox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DEF5FD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6wlkBFM-RAz3vFO24qMhSgyqv16yQ-Je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7687909" y="5620856"/>
            <a:ext cx="3941744" cy="856024"/>
            <a:chOff x="7514702" y="6133178"/>
            <a:chExt cx="3941744" cy="366205"/>
          </a:xfrm>
        </p:grpSpPr>
        <p:grpSp>
          <p:nvGrpSpPr>
            <p:cNvPr id="97" name="Google Shape;97;p15"/>
            <p:cNvGrpSpPr/>
            <p:nvPr/>
          </p:nvGrpSpPr>
          <p:grpSpPr>
            <a:xfrm>
              <a:off x="7514702" y="6407943"/>
              <a:ext cx="3931920" cy="91440"/>
              <a:chOff x="4883665" y="4359681"/>
              <a:chExt cx="3840480" cy="91440"/>
            </a:xfrm>
          </p:grpSpPr>
          <p:grpSp>
            <p:nvGrpSpPr>
              <p:cNvPr id="98" name="Google Shape;98;p15"/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99" name="Google Shape;99;p15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44D7FB"/>
                </a:solidFill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36B8E3"/>
                </a:solidFill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239BD3"/>
                </a:solidFill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" name="Google Shape;102;p15"/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103" name="Google Shape;103;p15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157EBF"/>
                </a:solidFill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0967B9"/>
                </a:solidFill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0050AA"/>
                </a:solidFill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6" name="Google Shape;106;p15"/>
            <p:cNvGrpSpPr/>
            <p:nvPr/>
          </p:nvGrpSpPr>
          <p:grpSpPr>
            <a:xfrm>
              <a:off x="7524526" y="6133178"/>
              <a:ext cx="3931920" cy="269305"/>
              <a:chOff x="6359857" y="5881913"/>
              <a:chExt cx="4493623" cy="307777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6359857" y="5881913"/>
                <a:ext cx="4493623" cy="307777"/>
              </a:xfrm>
              <a:prstGeom prst="rect">
                <a:avLst/>
              </a:prstGeom>
              <a:solidFill>
                <a:srgbClr val="3789BB">
                  <a:alpha val="7490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5">
                <a:hlinkClick r:id="rId4"/>
              </p:cNvPr>
              <p:cNvSpPr txBox="1"/>
              <p:nvPr/>
            </p:nvSpPr>
            <p:spPr>
              <a:xfrm>
                <a:off x="6469617" y="5895546"/>
                <a:ext cx="4372634" cy="255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1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Alegapalli Kalavathi</a:t>
                </a:r>
                <a:endParaRPr sz="28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04800" y="988820"/>
            <a:ext cx="1188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4000" b="1" dirty="0" smtClean="0">
              <a:solidFill>
                <a:schemeClr val="tx2">
                  <a:lumMod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4000" b="1" dirty="0" smtClean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             NextHikes IT Solutions</a:t>
            </a:r>
          </a:p>
          <a:p>
            <a:pPr lvl="0"/>
            <a:r>
              <a:rPr lang="en-US" sz="4000" b="1" dirty="0" smtClean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Project 1:Scientific </a:t>
            </a:r>
            <a:r>
              <a:rPr lang="en-US" sz="4000" b="1" dirty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Calculator using Python &amp; </a:t>
            </a:r>
            <a:r>
              <a:rPr lang="en-US" sz="4000" b="1" dirty="0" smtClean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Tkinter</a:t>
            </a:r>
          </a:p>
          <a:p>
            <a:pPr lvl="0"/>
            <a:endParaRPr lang="en-US" sz="4000" b="1" dirty="0">
              <a:solidFill>
                <a:schemeClr val="tx2">
                  <a:lumMod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4000" b="1" dirty="0">
              <a:solidFill>
                <a:schemeClr val="tx2">
                  <a:lumMod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4" title="Recording 2024-12-01 10254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887200" cy="61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56595E"/>
                </a:solidFill>
                <a:latin typeface="Candara"/>
                <a:ea typeface="Candara"/>
                <a:cs typeface="Candara"/>
                <a:sym typeface="Candara"/>
              </a:rPr>
              <a:t>THANK YOU</a:t>
            </a:r>
            <a:endParaRPr/>
          </a:p>
        </p:txBody>
      </p:sp>
      <p:grpSp>
        <p:nvGrpSpPr>
          <p:cNvPr id="229" name="Google Shape;229;p25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30" name="Google Shape;230;p25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44D7FB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239BD3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0050AA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803564" y="258228"/>
            <a:ext cx="1077883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56595E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project</a:t>
            </a:r>
            <a:endParaRPr sz="4400" b="1">
              <a:solidFill>
                <a:srgbClr val="56595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65369" y="3733845"/>
            <a:ext cx="3165762" cy="1744695"/>
            <a:chOff x="-449342" y="4058472"/>
            <a:chExt cx="2605472" cy="1744695"/>
          </a:xfrm>
        </p:grpSpPr>
        <p:sp>
          <p:nvSpPr>
            <p:cNvPr id="121" name="Google Shape;121;p16"/>
            <p:cNvSpPr/>
            <p:nvPr/>
          </p:nvSpPr>
          <p:spPr>
            <a:xfrm>
              <a:off x="-449342" y="4058472"/>
              <a:ext cx="2322218" cy="1744695"/>
            </a:xfrm>
            <a:custGeom>
              <a:avLst/>
              <a:gdLst/>
              <a:ahLst/>
              <a:cxnLst/>
              <a:rect l="l" t="t" r="r" b="b"/>
              <a:pathLst>
                <a:path w="2322218" h="1744695" extrusionOk="0">
                  <a:moveTo>
                    <a:pt x="8352" y="0"/>
                  </a:moveTo>
                  <a:lnTo>
                    <a:pt x="1677125" y="2278"/>
                  </a:lnTo>
                  <a:lnTo>
                    <a:pt x="2322218" y="858136"/>
                  </a:lnTo>
                  <a:lnTo>
                    <a:pt x="1669866" y="1744695"/>
                  </a:lnTo>
                  <a:lnTo>
                    <a:pt x="0" y="1744695"/>
                  </a:lnTo>
                  <a:lnTo>
                    <a:pt x="653740" y="856250"/>
                  </a:lnTo>
                  <a:close/>
                </a:path>
              </a:pathLst>
            </a:custGeom>
            <a:solidFill>
              <a:srgbClr val="36B8E3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Content of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project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224377" y="4058472"/>
              <a:ext cx="931753" cy="1742797"/>
            </a:xfrm>
            <a:custGeom>
              <a:avLst/>
              <a:gdLst/>
              <a:ahLst/>
              <a:cxnLst/>
              <a:rect l="l" t="t" r="r" b="b"/>
              <a:pathLst>
                <a:path w="931753" h="1742797" extrusionOk="0">
                  <a:moveTo>
                    <a:pt x="7993" y="0"/>
                  </a:moveTo>
                  <a:lnTo>
                    <a:pt x="286660" y="380"/>
                  </a:lnTo>
                  <a:lnTo>
                    <a:pt x="931753" y="856238"/>
                  </a:lnTo>
                  <a:lnTo>
                    <a:pt x="279401" y="1742797"/>
                  </a:lnTo>
                  <a:lnTo>
                    <a:pt x="0" y="1742797"/>
                  </a:lnTo>
                  <a:lnTo>
                    <a:pt x="652856" y="855553"/>
                  </a:lnTo>
                  <a:close/>
                </a:path>
              </a:pathLst>
            </a:custGeom>
            <a:solidFill>
              <a:srgbClr val="36B8E3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 rot="5400000">
            <a:off x="3324172" y="4342949"/>
            <a:ext cx="581217" cy="524588"/>
          </a:xfrm>
          <a:custGeom>
            <a:avLst/>
            <a:gdLst/>
            <a:ahLst/>
            <a:cxnLst/>
            <a:rect l="l" t="t" r="r" b="b"/>
            <a:pathLst>
              <a:path w="452402" h="524588" extrusionOk="0">
                <a:moveTo>
                  <a:pt x="452401" y="315511"/>
                </a:moveTo>
                <a:lnTo>
                  <a:pt x="219310" y="79226"/>
                </a:lnTo>
                <a:lnTo>
                  <a:pt x="0" y="301541"/>
                </a:lnTo>
                <a:lnTo>
                  <a:pt x="0" y="222315"/>
                </a:lnTo>
                <a:lnTo>
                  <a:pt x="219310" y="0"/>
                </a:lnTo>
                <a:lnTo>
                  <a:pt x="452401" y="236285"/>
                </a:lnTo>
                <a:close/>
                <a:moveTo>
                  <a:pt x="452402" y="524588"/>
                </a:moveTo>
                <a:lnTo>
                  <a:pt x="219311" y="288303"/>
                </a:lnTo>
                <a:lnTo>
                  <a:pt x="1" y="510618"/>
                </a:lnTo>
                <a:lnTo>
                  <a:pt x="1" y="431391"/>
                </a:lnTo>
                <a:lnTo>
                  <a:pt x="219311" y="209076"/>
                </a:lnTo>
                <a:lnTo>
                  <a:pt x="452402" y="445361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877075" y="1893534"/>
            <a:ext cx="7959027" cy="827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Python-based scientific calculator  using Tkinter GUI library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library is used to handle scientific functions like basic arithmetic, trigonometric , logarithmic and special functions.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interface, Built-in error handling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additional constants like pi , e and tau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977256" y="258228"/>
            <a:ext cx="10173963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❖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Reason to use Tkinter instead of other Libraries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t="256" b="256"/>
          <a:stretch/>
        </p:blipFill>
        <p:spPr>
          <a:xfrm>
            <a:off x="1029392" y="2288111"/>
            <a:ext cx="2926080" cy="291103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3468414" y="1839951"/>
            <a:ext cx="8371489" cy="4009056"/>
          </a:xfrm>
          <a:custGeom>
            <a:avLst/>
            <a:gdLst/>
            <a:ahLst/>
            <a:cxnLst/>
            <a:rect l="l" t="t" r="r" b="b"/>
            <a:pathLst>
              <a:path w="6799754" h="1750742" extrusionOk="0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288221" y="1955777"/>
            <a:ext cx="6484626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Tkinter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the simple and most effective solution for creating a basic, cross-platform scientific calculation application.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Tkinter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more than  sufficient for applications like a calculator, as primary focus on functional logic with a simple interface allows quick prototyping and smooth development process.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ease of use, lightweight nature, and built-in availability make it  best option to use 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 rot="-1880874">
            <a:off x="4126954" y="3796951"/>
            <a:ext cx="2244374" cy="1894175"/>
          </a:xfrm>
          <a:custGeom>
            <a:avLst/>
            <a:gdLst/>
            <a:ahLst/>
            <a:cxnLst/>
            <a:rect l="l" t="t" r="r" b="b"/>
            <a:pathLst>
              <a:path w="2461" h="2077" extrusionOk="0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0967B9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 rot="1702688">
            <a:off x="2621965" y="2692279"/>
            <a:ext cx="2244374" cy="1894175"/>
          </a:xfrm>
          <a:custGeom>
            <a:avLst/>
            <a:gdLst/>
            <a:ahLst/>
            <a:cxnLst/>
            <a:rect l="l" t="t" r="r" b="b"/>
            <a:pathLst>
              <a:path w="2461" h="2077" extrusionOk="0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0050AA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 rot="5362722">
            <a:off x="4199782" y="1571575"/>
            <a:ext cx="2244374" cy="1894175"/>
          </a:xfrm>
          <a:custGeom>
            <a:avLst/>
            <a:gdLst/>
            <a:ahLst/>
            <a:cxnLst/>
            <a:rect l="l" t="t" r="r" b="b"/>
            <a:pathLst>
              <a:path w="2461" h="2077" extrusionOk="0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44D7FB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 rot="8973913">
            <a:off x="5957686" y="2362232"/>
            <a:ext cx="2244374" cy="1894175"/>
          </a:xfrm>
          <a:custGeom>
            <a:avLst/>
            <a:gdLst/>
            <a:ahLst/>
            <a:cxnLst/>
            <a:rect l="l" t="t" r="r" b="b"/>
            <a:pathLst>
              <a:path w="2461" h="2077" extrusionOk="0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 rot="-5400000">
            <a:off x="5875251" y="4591394"/>
            <a:ext cx="2244374" cy="1894175"/>
          </a:xfrm>
          <a:custGeom>
            <a:avLst/>
            <a:gdLst/>
            <a:ahLst/>
            <a:cxnLst/>
            <a:rect l="l" t="t" r="r" b="b"/>
            <a:pathLst>
              <a:path w="2461" h="2077" extrusionOk="0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157EB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rot="-8979260">
            <a:off x="7442746" y="3487949"/>
            <a:ext cx="2244374" cy="1894175"/>
          </a:xfrm>
          <a:custGeom>
            <a:avLst/>
            <a:gdLst/>
            <a:ahLst/>
            <a:cxnLst/>
            <a:rect l="l" t="t" r="r" b="b"/>
            <a:pathLst>
              <a:path w="2461" h="2077" extrusionOk="0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239BD3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510645" y="1537384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7194051" y="2220162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9226822" y="4119220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7273111" y="6059891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4611470" y="5363296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545922" y="3527549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628318" y="1437508"/>
            <a:ext cx="3672357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D7FB"/>
                </a:solidFill>
                <a:latin typeface="Calibri"/>
                <a:ea typeface="Calibri"/>
                <a:cs typeface="Calibri"/>
                <a:sym typeface="Calibri"/>
              </a:rPr>
              <a:t>Basic operations: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Addition ,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Subtraction ,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Multiplication ,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division	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8175678" y="1961586"/>
            <a:ext cx="3672357" cy="164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6B8E3"/>
                </a:solidFill>
                <a:latin typeface="Calibri"/>
                <a:ea typeface="Calibri"/>
                <a:cs typeface="Calibri"/>
                <a:sym typeface="Calibri"/>
              </a:rPr>
              <a:t>Scientific functions:</a:t>
            </a:r>
            <a:endParaRPr sz="1800" b="1">
              <a:solidFill>
                <a:srgbClr val="36B8E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Trigonometric(sin , cos , tan, etc.),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logarithmic(log, log10 , log2), and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other advanced  operations(gamma, mod).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175677" y="5378478"/>
            <a:ext cx="3672357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57EBF"/>
                </a:solidFill>
                <a:latin typeface="Calibri"/>
                <a:ea typeface="Calibri"/>
                <a:cs typeface="Calibri"/>
                <a:sym typeface="Calibri"/>
              </a:rPr>
              <a:t>UI components: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Input box for display,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Buttons for numbers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functions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9957740" y="3677843"/>
            <a:ext cx="2234260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39BD3"/>
                </a:solidFill>
                <a:latin typeface="Calibri"/>
                <a:ea typeface="Calibri"/>
                <a:cs typeface="Calibri"/>
                <a:sym typeface="Calibri"/>
              </a:rPr>
              <a:t>Constants: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Pi , e , tau.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62077" y="5380409"/>
            <a:ext cx="3672357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967B9"/>
                </a:solidFill>
                <a:latin typeface="Calibri"/>
                <a:ea typeface="Calibri"/>
                <a:cs typeface="Calibri"/>
                <a:sym typeface="Calibri"/>
              </a:rPr>
              <a:t>Error Handling:</a:t>
            </a:r>
            <a:endParaRPr sz="1800" b="1">
              <a:solidFill>
                <a:srgbClr val="0967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Division by Zero,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gracefully handled Invalid inputs 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154751" y="3150674"/>
            <a:ext cx="2234260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50AA"/>
                </a:solidFill>
                <a:latin typeface="Calibri"/>
                <a:ea typeface="Calibri"/>
                <a:cs typeface="Calibri"/>
                <a:sym typeface="Calibri"/>
              </a:rPr>
              <a:t>Menu  options: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Switch between  Standard and scientific modes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204194" y="120161"/>
            <a:ext cx="1008365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659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the calculator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5659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784965" y="2540919"/>
            <a:ext cx="14610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151972" y="3272915"/>
            <a:ext cx="14610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Scientific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functions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487079" y="4016725"/>
            <a:ext cx="14610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5632562" y="4853685"/>
            <a:ext cx="20197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798703" y="4079342"/>
            <a:ext cx="14610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Handling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3463632" y="3393767"/>
            <a:ext cx="14610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options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977256" y="258228"/>
            <a:ext cx="1017396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 sz="4400"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- Overview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t="256" b="256"/>
          <a:stretch/>
        </p:blipFill>
        <p:spPr>
          <a:xfrm>
            <a:off x="1029392" y="2288111"/>
            <a:ext cx="2926080" cy="291103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4351465" y="1839951"/>
            <a:ext cx="6799754" cy="1750742"/>
          </a:xfrm>
          <a:custGeom>
            <a:avLst/>
            <a:gdLst/>
            <a:ahLst/>
            <a:cxnLst/>
            <a:rect l="l" t="t" r="r" b="b"/>
            <a:pathLst>
              <a:path w="6799754" h="1750742" extrusionOk="0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4364913" y="4093383"/>
            <a:ext cx="6786306" cy="1750742"/>
          </a:xfrm>
          <a:custGeom>
            <a:avLst/>
            <a:gdLst/>
            <a:ahLst/>
            <a:cxnLst/>
            <a:rect l="l" t="t" r="r" b="b"/>
            <a:pathLst>
              <a:path w="6786306" h="1750742" extrusionOk="0">
                <a:moveTo>
                  <a:pt x="0" y="0"/>
                </a:moveTo>
                <a:lnTo>
                  <a:pt x="452413" y="0"/>
                </a:lnTo>
                <a:lnTo>
                  <a:pt x="731520" y="0"/>
                </a:lnTo>
                <a:lnTo>
                  <a:pt x="6786306" y="0"/>
                </a:lnTo>
                <a:lnTo>
                  <a:pt x="6786306" y="1750742"/>
                </a:lnTo>
                <a:lnTo>
                  <a:pt x="452413" y="1750742"/>
                </a:lnTo>
                <a:lnTo>
                  <a:pt x="452413" y="395862"/>
                </a:lnTo>
                <a:close/>
              </a:path>
            </a:pathLst>
          </a:custGeom>
          <a:solidFill>
            <a:srgbClr val="157E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199503" y="1999741"/>
            <a:ext cx="527224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Tkinter for GUI.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for scientific operations.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Class-based Structure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Calc class contains methods for operations.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199503" y="4253173"/>
            <a:ext cx="527224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button on the calculator has a corresponding function (e.g., numberenter, operation, sum_of_total).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04290" y="1724945"/>
            <a:ext cx="3594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the Code:</a:t>
            </a:r>
            <a:endParaRPr sz="2400" b="1" dirty="0">
              <a:solidFill>
                <a:srgbClr val="56595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977256" y="258228"/>
            <a:ext cx="1017396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 sz="4400"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- Overview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t="256" b="256"/>
          <a:stretch/>
        </p:blipFill>
        <p:spPr>
          <a:xfrm>
            <a:off x="1029392" y="2288111"/>
            <a:ext cx="2926080" cy="291103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3955472" y="1839951"/>
            <a:ext cx="7442997" cy="1938992"/>
          </a:xfrm>
          <a:custGeom>
            <a:avLst/>
            <a:gdLst/>
            <a:ahLst/>
            <a:cxnLst/>
            <a:rect l="l" t="t" r="r" b="b"/>
            <a:pathLst>
              <a:path w="6799754" h="1750742" extrusionOk="0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3927446" y="4093382"/>
            <a:ext cx="7471023" cy="2181293"/>
          </a:xfrm>
          <a:custGeom>
            <a:avLst/>
            <a:gdLst/>
            <a:ahLst/>
            <a:cxnLst/>
            <a:rect l="l" t="t" r="r" b="b"/>
            <a:pathLst>
              <a:path w="6786306" h="1750742" extrusionOk="0">
                <a:moveTo>
                  <a:pt x="0" y="0"/>
                </a:moveTo>
                <a:lnTo>
                  <a:pt x="452413" y="0"/>
                </a:lnTo>
                <a:lnTo>
                  <a:pt x="731520" y="0"/>
                </a:lnTo>
                <a:lnTo>
                  <a:pt x="6786306" y="0"/>
                </a:lnTo>
                <a:lnTo>
                  <a:pt x="6786306" y="1750742"/>
                </a:lnTo>
                <a:lnTo>
                  <a:pt x="452413" y="1750742"/>
                </a:lnTo>
                <a:lnTo>
                  <a:pt x="452413" y="395862"/>
                </a:lnTo>
                <a:close/>
              </a:path>
            </a:pathLst>
          </a:custGeom>
          <a:solidFill>
            <a:srgbClr val="157E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666593" y="1839951"/>
            <a:ext cx="648462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Press Handling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numberenter(num): Updates the current input when a number is pressed.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sum_of_total(): Finalizes the result after an operation.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4542968" y="4044985"/>
            <a:ext cx="6731876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AutoNum type="arabicPeriod"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Functions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sin(), cos(), log(), etc., for mathematical operations.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Clearing Functions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Clear_Entry(): Clears the current input.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All_Clear_Entry(): Resets the entire calculator.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977256" y="1724945"/>
            <a:ext cx="29501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Functionalities</a:t>
            </a:r>
            <a:endParaRPr sz="2400" b="1" dirty="0">
              <a:solidFill>
                <a:srgbClr val="56595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977256" y="258228"/>
            <a:ext cx="1017396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 sz="4400"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t="256" b="256"/>
          <a:stretch/>
        </p:blipFill>
        <p:spPr>
          <a:xfrm>
            <a:off x="1029392" y="2288111"/>
            <a:ext cx="2926080" cy="291103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3955472" y="1839951"/>
            <a:ext cx="7442997" cy="1938992"/>
          </a:xfrm>
          <a:custGeom>
            <a:avLst/>
            <a:gdLst/>
            <a:ahLst/>
            <a:cxnLst/>
            <a:rect l="l" t="t" r="r" b="b"/>
            <a:pathLst>
              <a:path w="6799754" h="1750742" extrusionOk="0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927446" y="4093382"/>
            <a:ext cx="7471023" cy="2181293"/>
          </a:xfrm>
          <a:custGeom>
            <a:avLst/>
            <a:gdLst/>
            <a:ahLst/>
            <a:cxnLst/>
            <a:rect l="l" t="t" r="r" b="b"/>
            <a:pathLst>
              <a:path w="6786306" h="1750742" extrusionOk="0">
                <a:moveTo>
                  <a:pt x="0" y="0"/>
                </a:moveTo>
                <a:lnTo>
                  <a:pt x="452413" y="0"/>
                </a:lnTo>
                <a:lnTo>
                  <a:pt x="731520" y="0"/>
                </a:lnTo>
                <a:lnTo>
                  <a:pt x="6786306" y="0"/>
                </a:lnTo>
                <a:lnTo>
                  <a:pt x="6786306" y="1750742"/>
                </a:lnTo>
                <a:lnTo>
                  <a:pt x="452413" y="1750742"/>
                </a:lnTo>
                <a:lnTo>
                  <a:pt x="452413" y="395862"/>
                </a:lnTo>
                <a:close/>
              </a:path>
            </a:pathLst>
          </a:custGeom>
          <a:solidFill>
            <a:srgbClr val="157E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338016" y="1756655"/>
            <a:ext cx="6936828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layout is grid-based with rows and columns for buttons.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box (txtDisplay)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Displays the current input or result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Organized for basic operations and scientific functions.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Allows switching between Standard and Scientific modes.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977256" y="1724945"/>
            <a:ext cx="29501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Layout</a:t>
            </a:r>
            <a:endParaRPr sz="2400" b="1" dirty="0">
              <a:solidFill>
                <a:srgbClr val="56595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50A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22"/>
          <p:cNvGrpSpPr/>
          <p:nvPr/>
        </p:nvGrpSpPr>
        <p:grpSpPr>
          <a:xfrm>
            <a:off x="416947" y="3083032"/>
            <a:ext cx="7781120" cy="1605619"/>
            <a:chOff x="3166356" y="256408"/>
            <a:chExt cx="6155945" cy="761838"/>
          </a:xfrm>
        </p:grpSpPr>
        <p:sp>
          <p:nvSpPr>
            <p:cNvPr id="201" name="Google Shape;201;p22"/>
            <p:cNvSpPr txBox="1"/>
            <p:nvPr/>
          </p:nvSpPr>
          <p:spPr>
            <a:xfrm>
              <a:off x="3378734" y="256408"/>
              <a:ext cx="5943567" cy="540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Error Handling and Edge cases</a:t>
              </a:r>
              <a:endParaRPr sz="44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3166356" y="843004"/>
              <a:ext cx="4172784" cy="17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2"/>
          <p:cNvGrpSpPr/>
          <p:nvPr/>
        </p:nvGrpSpPr>
        <p:grpSpPr>
          <a:xfrm>
            <a:off x="1681309" y="978347"/>
            <a:ext cx="723675" cy="1384769"/>
            <a:chOff x="9762089" y="968463"/>
            <a:chExt cx="723675" cy="1384769"/>
          </a:xfrm>
        </p:grpSpPr>
        <p:sp>
          <p:nvSpPr>
            <p:cNvPr id="204" name="Google Shape;204;p22"/>
            <p:cNvSpPr/>
            <p:nvPr/>
          </p:nvSpPr>
          <p:spPr>
            <a:xfrm rot="-2760000">
              <a:off x="9933924" y="106310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60892" h="430260" extrusionOk="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solidFill>
              <a:srgbClr val="0050AA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rot="7980000">
              <a:off x="9856581" y="180154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60892" h="430260" extrusionOk="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22"/>
          <p:cNvGrpSpPr/>
          <p:nvPr/>
        </p:nvGrpSpPr>
        <p:grpSpPr>
          <a:xfrm>
            <a:off x="1573825" y="1389057"/>
            <a:ext cx="1077395" cy="442728"/>
            <a:chOff x="9530771" y="1761184"/>
            <a:chExt cx="1077395" cy="442728"/>
          </a:xfrm>
        </p:grpSpPr>
        <p:sp>
          <p:nvSpPr>
            <p:cNvPr id="207" name="Google Shape;207;p22"/>
            <p:cNvSpPr/>
            <p:nvPr/>
          </p:nvSpPr>
          <p:spPr>
            <a:xfrm rot="-1308332">
              <a:off x="9560144" y="1915558"/>
              <a:ext cx="365760" cy="228600"/>
            </a:xfrm>
            <a:custGeom>
              <a:avLst/>
              <a:gdLst/>
              <a:ahLst/>
              <a:cxnLst/>
              <a:rect l="l" t="t" r="r" b="b"/>
              <a:pathLst>
                <a:path w="352891" h="235676" extrusionOk="0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solidFill>
              <a:srgbClr val="239BD3"/>
            </a:solidFill>
            <a:ln>
              <a:noFill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 rot="9529559">
              <a:off x="10213468" y="1819524"/>
              <a:ext cx="365760" cy="228600"/>
            </a:xfrm>
            <a:custGeom>
              <a:avLst/>
              <a:gdLst/>
              <a:ahLst/>
              <a:cxnLst/>
              <a:rect l="l" t="t" r="r" b="b"/>
              <a:pathLst>
                <a:path w="352891" h="235676" extrusionOk="0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2"/>
          <p:cNvSpPr/>
          <p:nvPr/>
        </p:nvSpPr>
        <p:spPr>
          <a:xfrm>
            <a:off x="1075904" y="639754"/>
            <a:ext cx="2011680" cy="2011680"/>
          </a:xfrm>
          <a:custGeom>
            <a:avLst/>
            <a:gdLst/>
            <a:ahLst/>
            <a:cxnLst/>
            <a:rect l="l" t="t" r="r" b="b"/>
            <a:pathLst>
              <a:path w="2011680" h="2011680" extrusionOk="0">
                <a:moveTo>
                  <a:pt x="1005840" y="816827"/>
                </a:moveTo>
                <a:cubicBezTo>
                  <a:pt x="1106842" y="816827"/>
                  <a:pt x="1188720" y="898705"/>
                  <a:pt x="1188720" y="999707"/>
                </a:cubicBezTo>
                <a:cubicBezTo>
                  <a:pt x="1188720" y="1100709"/>
                  <a:pt x="1106842" y="1182587"/>
                  <a:pt x="1005840" y="1182587"/>
                </a:cubicBezTo>
                <a:cubicBezTo>
                  <a:pt x="904838" y="1182587"/>
                  <a:pt x="822960" y="1100709"/>
                  <a:pt x="822960" y="999707"/>
                </a:cubicBezTo>
                <a:cubicBezTo>
                  <a:pt x="822960" y="898705"/>
                  <a:pt x="904838" y="816827"/>
                  <a:pt x="1005840" y="816827"/>
                </a:cubicBezTo>
                <a:close/>
                <a:moveTo>
                  <a:pt x="1091559" y="193610"/>
                </a:moveTo>
                <a:lnTo>
                  <a:pt x="1097280" y="222126"/>
                </a:lnTo>
                <a:cubicBezTo>
                  <a:pt x="1097280" y="272942"/>
                  <a:pt x="1056341" y="314136"/>
                  <a:pt x="1005840" y="314136"/>
                </a:cubicBezTo>
                <a:cubicBezTo>
                  <a:pt x="955339" y="314136"/>
                  <a:pt x="914400" y="272942"/>
                  <a:pt x="914400" y="222126"/>
                </a:cubicBezTo>
                <a:lnTo>
                  <a:pt x="919494" y="196740"/>
                </a:lnTo>
                <a:lnTo>
                  <a:pt x="860163" y="201975"/>
                </a:lnTo>
                <a:cubicBezTo>
                  <a:pt x="529179" y="261097"/>
                  <a:pt x="266746" y="518093"/>
                  <a:pt x="199600" y="846226"/>
                </a:cubicBezTo>
                <a:lnTo>
                  <a:pt x="188815" y="916890"/>
                </a:lnTo>
                <a:lnTo>
                  <a:pt x="200083" y="914601"/>
                </a:lnTo>
                <a:cubicBezTo>
                  <a:pt x="250584" y="914601"/>
                  <a:pt x="291523" y="955795"/>
                  <a:pt x="291523" y="1006611"/>
                </a:cubicBezTo>
                <a:cubicBezTo>
                  <a:pt x="291523" y="1057427"/>
                  <a:pt x="250584" y="1098621"/>
                  <a:pt x="200083" y="1098621"/>
                </a:cubicBezTo>
                <a:lnTo>
                  <a:pt x="187117" y="1095987"/>
                </a:lnTo>
                <a:lnTo>
                  <a:pt x="187129" y="1096224"/>
                </a:lnTo>
                <a:cubicBezTo>
                  <a:pt x="224005" y="1459333"/>
                  <a:pt x="496940" y="1752658"/>
                  <a:pt x="850052" y="1820316"/>
                </a:cubicBezTo>
                <a:lnTo>
                  <a:pt x="918335" y="1830080"/>
                </a:lnTo>
                <a:lnTo>
                  <a:pt x="917894" y="1827884"/>
                </a:lnTo>
                <a:cubicBezTo>
                  <a:pt x="917894" y="1777068"/>
                  <a:pt x="958833" y="1735874"/>
                  <a:pt x="1009334" y="1735874"/>
                </a:cubicBezTo>
                <a:cubicBezTo>
                  <a:pt x="1059835" y="1735874"/>
                  <a:pt x="1100774" y="1777068"/>
                  <a:pt x="1100774" y="1827884"/>
                </a:cubicBezTo>
                <a:lnTo>
                  <a:pt x="1100540" y="1829051"/>
                </a:lnTo>
                <a:lnTo>
                  <a:pt x="1161628" y="1820316"/>
                </a:lnTo>
                <a:cubicBezTo>
                  <a:pt x="1514740" y="1752658"/>
                  <a:pt x="1787675" y="1459333"/>
                  <a:pt x="1824551" y="1096224"/>
                </a:cubicBezTo>
                <a:lnTo>
                  <a:pt x="1824663" y="1094011"/>
                </a:lnTo>
                <a:lnTo>
                  <a:pt x="1805767" y="1097850"/>
                </a:lnTo>
                <a:cubicBezTo>
                  <a:pt x="1755266" y="1097850"/>
                  <a:pt x="1714327" y="1056656"/>
                  <a:pt x="1714327" y="1005840"/>
                </a:cubicBezTo>
                <a:cubicBezTo>
                  <a:pt x="1714327" y="955024"/>
                  <a:pt x="1755266" y="913830"/>
                  <a:pt x="1805767" y="913830"/>
                </a:cubicBezTo>
                <a:lnTo>
                  <a:pt x="1820393" y="916801"/>
                </a:lnTo>
                <a:lnTo>
                  <a:pt x="1815946" y="866404"/>
                </a:lnTo>
                <a:cubicBezTo>
                  <a:pt x="1756824" y="535420"/>
                  <a:pt x="1499828" y="272986"/>
                  <a:pt x="1171695" y="205841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rgbClr val="44D7F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3613666"/>
            <a:ext cx="817111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Handling invalid operations: E.g., dividing by zero, negative inputs for square roots.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Try-except blocks: Used to display error messages instead of the program crashing.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Message Boxes: Using tkinter.messagebox to display errors such as division by zero.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0"/>
                            </p:stCondLst>
                            <p:childTnLst>
                              <p:par>
                                <p:cTn id="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1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977256" y="258228"/>
            <a:ext cx="1017396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3">
            <a:alphaModFix/>
          </a:blip>
          <a:srcRect t="256" b="256"/>
          <a:stretch/>
        </p:blipFill>
        <p:spPr>
          <a:xfrm>
            <a:off x="493364" y="1848940"/>
            <a:ext cx="3844651" cy="4299611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3563007" y="1839951"/>
            <a:ext cx="8198069" cy="4718504"/>
          </a:xfrm>
          <a:custGeom>
            <a:avLst/>
            <a:gdLst/>
            <a:ahLst/>
            <a:cxnLst/>
            <a:rect l="l" t="t" r="r" b="b"/>
            <a:pathLst>
              <a:path w="6799754" h="1750742" extrusionOk="0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4338016" y="1756655"/>
            <a:ext cx="742306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Scientific Calculator code is built using python and Tkinter, providing powerful graphical user interface for performing both scientific and arithmetic calculation.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input validation ensure no division by zero and duplicate decimal points are prevented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the code successfully implements a fully functional scientific calculator with intuitive interface, demonstrating the power of python for creating desktop applications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Custom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 Symbols</vt:lpstr>
      <vt:lpstr>Candara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2024-12-01T05:19:28Z</dcterms:modified>
</cp:coreProperties>
</file>