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366006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418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750D59-D2AB-4CE2-9858-96BD84595A7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435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278231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750D59-D2AB-4CE2-9858-96BD84595A7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4456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357620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2189648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4117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208274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679DAE-694B-4196-8D86-94611A0B76A4}"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236573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38775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79DAE-694B-4196-8D86-94611A0B76A4}"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367176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679DAE-694B-4196-8D86-94611A0B76A4}"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406247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79DAE-694B-4196-8D86-94611A0B76A4}"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147368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23592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79DAE-694B-4196-8D86-94611A0B76A4}"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750D59-D2AB-4CE2-9858-96BD84595A79}" type="slidenum">
              <a:rPr lang="en-IN" smtClean="0"/>
              <a:t>‹#›</a:t>
            </a:fld>
            <a:endParaRPr lang="en-IN"/>
          </a:p>
        </p:txBody>
      </p:sp>
    </p:spTree>
    <p:extLst>
      <p:ext uri="{BB962C8B-B14F-4D97-AF65-F5344CB8AC3E}">
        <p14:creationId xmlns:p14="http://schemas.microsoft.com/office/powerpoint/2010/main" val="159987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679DAE-694B-4196-8D86-94611A0B76A4}" type="datetimeFigureOut">
              <a:rPr lang="en-IN" smtClean="0"/>
              <a:t>14-06-2024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750D59-D2AB-4CE2-9858-96BD84595A79}" type="slidenum">
              <a:rPr lang="en-IN" smtClean="0"/>
              <a:t>‹#›</a:t>
            </a:fld>
            <a:endParaRPr lang="en-IN"/>
          </a:p>
        </p:txBody>
      </p:sp>
    </p:spTree>
    <p:extLst>
      <p:ext uri="{BB962C8B-B14F-4D97-AF65-F5344CB8AC3E}">
        <p14:creationId xmlns:p14="http://schemas.microsoft.com/office/powerpoint/2010/main" val="35085589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37CA-8009-6D1B-2470-C6125AE95ADA}"/>
              </a:ext>
            </a:extLst>
          </p:cNvPr>
          <p:cNvSpPr>
            <a:spLocks noGrp="1"/>
          </p:cNvSpPr>
          <p:nvPr>
            <p:ph type="ctrTitle"/>
          </p:nvPr>
        </p:nvSpPr>
        <p:spPr/>
        <p:txBody>
          <a:bodyPr>
            <a:normAutofit fontScale="90000"/>
          </a:bodyPr>
          <a:lstStyle/>
          <a:p>
            <a:r>
              <a:rPr lang="en-US" b="1" i="0" dirty="0">
                <a:effectLst/>
                <a:highlight>
                  <a:srgbClr val="FFFFFF"/>
                </a:highlight>
                <a:latin typeface="system-ui"/>
              </a:rPr>
              <a:t>Reliance Industries</a:t>
            </a:r>
            <a:br>
              <a:rPr lang="en-US" b="1" i="0" dirty="0">
                <a:effectLst/>
                <a:highlight>
                  <a:srgbClr val="FFFFFF"/>
                </a:highlight>
                <a:latin typeface="system-ui"/>
              </a:rPr>
            </a:br>
            <a:r>
              <a:rPr lang="en-US" b="1" i="0" dirty="0">
                <a:effectLst/>
                <a:highlight>
                  <a:srgbClr val="FFFFFF"/>
                </a:highlight>
                <a:latin typeface="system-ui"/>
              </a:rPr>
              <a:t>Stock Analysis and Forecasting</a:t>
            </a:r>
            <a:br>
              <a:rPr lang="en-US" b="1" i="0" dirty="0">
                <a:effectLst/>
                <a:highlight>
                  <a:srgbClr val="FFFFFF"/>
                </a:highlight>
                <a:latin typeface="system-ui"/>
              </a:rPr>
            </a:br>
            <a:endParaRPr lang="en-IN" b="1" dirty="0"/>
          </a:p>
        </p:txBody>
      </p:sp>
      <p:sp>
        <p:nvSpPr>
          <p:cNvPr id="3" name="Subtitle 2">
            <a:extLst>
              <a:ext uri="{FF2B5EF4-FFF2-40B4-BE49-F238E27FC236}">
                <a16:creationId xmlns:a16="http://schemas.microsoft.com/office/drawing/2014/main" id="{3C243186-A2B8-3F7E-E552-2C60D8976A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7658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6DA67-63F7-F5A4-8A12-A6DC70C89E17}"/>
              </a:ext>
            </a:extLst>
          </p:cNvPr>
          <p:cNvPicPr>
            <a:picLocks noChangeAspect="1"/>
          </p:cNvPicPr>
          <p:nvPr/>
        </p:nvPicPr>
        <p:blipFill>
          <a:blip r:embed="rId2"/>
          <a:stretch>
            <a:fillRect/>
          </a:stretch>
        </p:blipFill>
        <p:spPr>
          <a:xfrm>
            <a:off x="97972" y="533399"/>
            <a:ext cx="5998028" cy="5791201"/>
          </a:xfrm>
          <a:prstGeom prst="rect">
            <a:avLst/>
          </a:prstGeom>
        </p:spPr>
      </p:pic>
      <p:pic>
        <p:nvPicPr>
          <p:cNvPr id="5" name="Picture 4">
            <a:extLst>
              <a:ext uri="{FF2B5EF4-FFF2-40B4-BE49-F238E27FC236}">
                <a16:creationId xmlns:a16="http://schemas.microsoft.com/office/drawing/2014/main" id="{C5955A1E-AF47-C09E-D205-3B698BD0745F}"/>
              </a:ext>
            </a:extLst>
          </p:cNvPr>
          <p:cNvPicPr>
            <a:picLocks noChangeAspect="1"/>
          </p:cNvPicPr>
          <p:nvPr/>
        </p:nvPicPr>
        <p:blipFill>
          <a:blip r:embed="rId3"/>
          <a:stretch>
            <a:fillRect/>
          </a:stretch>
        </p:blipFill>
        <p:spPr>
          <a:xfrm>
            <a:off x="6193972" y="533399"/>
            <a:ext cx="5998028" cy="5671459"/>
          </a:xfrm>
          <a:prstGeom prst="rect">
            <a:avLst/>
          </a:prstGeom>
        </p:spPr>
      </p:pic>
    </p:spTree>
    <p:extLst>
      <p:ext uri="{BB962C8B-B14F-4D97-AF65-F5344CB8AC3E}">
        <p14:creationId xmlns:p14="http://schemas.microsoft.com/office/powerpoint/2010/main" val="95701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AFB92-1CAF-D284-B650-EA41D839B112}"/>
              </a:ext>
            </a:extLst>
          </p:cNvPr>
          <p:cNvPicPr>
            <a:picLocks noChangeAspect="1"/>
          </p:cNvPicPr>
          <p:nvPr/>
        </p:nvPicPr>
        <p:blipFill>
          <a:blip r:embed="rId2"/>
          <a:stretch>
            <a:fillRect/>
          </a:stretch>
        </p:blipFill>
        <p:spPr>
          <a:xfrm>
            <a:off x="250371" y="402771"/>
            <a:ext cx="5845629" cy="6204858"/>
          </a:xfrm>
          <a:prstGeom prst="rect">
            <a:avLst/>
          </a:prstGeom>
        </p:spPr>
      </p:pic>
      <p:pic>
        <p:nvPicPr>
          <p:cNvPr id="5" name="Picture 4">
            <a:extLst>
              <a:ext uri="{FF2B5EF4-FFF2-40B4-BE49-F238E27FC236}">
                <a16:creationId xmlns:a16="http://schemas.microsoft.com/office/drawing/2014/main" id="{15C573BF-055B-946B-1A07-F25F36BD1B97}"/>
              </a:ext>
            </a:extLst>
          </p:cNvPr>
          <p:cNvPicPr>
            <a:picLocks noChangeAspect="1"/>
          </p:cNvPicPr>
          <p:nvPr/>
        </p:nvPicPr>
        <p:blipFill>
          <a:blip r:embed="rId3"/>
          <a:stretch>
            <a:fillRect/>
          </a:stretch>
        </p:blipFill>
        <p:spPr>
          <a:xfrm>
            <a:off x="6096000" y="402771"/>
            <a:ext cx="5845628" cy="6204858"/>
          </a:xfrm>
          <a:prstGeom prst="rect">
            <a:avLst/>
          </a:prstGeom>
        </p:spPr>
      </p:pic>
    </p:spTree>
    <p:extLst>
      <p:ext uri="{BB962C8B-B14F-4D97-AF65-F5344CB8AC3E}">
        <p14:creationId xmlns:p14="http://schemas.microsoft.com/office/powerpoint/2010/main" val="166087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D08D8-AD59-3382-BB25-B9F074050DED}"/>
              </a:ext>
            </a:extLst>
          </p:cNvPr>
          <p:cNvPicPr>
            <a:picLocks noChangeAspect="1"/>
          </p:cNvPicPr>
          <p:nvPr/>
        </p:nvPicPr>
        <p:blipFill>
          <a:blip r:embed="rId2"/>
          <a:stretch>
            <a:fillRect/>
          </a:stretch>
        </p:blipFill>
        <p:spPr>
          <a:xfrm>
            <a:off x="91285" y="671717"/>
            <a:ext cx="6004715" cy="4825569"/>
          </a:xfrm>
          <a:prstGeom prst="rect">
            <a:avLst/>
          </a:prstGeom>
        </p:spPr>
      </p:pic>
      <p:pic>
        <p:nvPicPr>
          <p:cNvPr id="5" name="Picture 4">
            <a:extLst>
              <a:ext uri="{FF2B5EF4-FFF2-40B4-BE49-F238E27FC236}">
                <a16:creationId xmlns:a16="http://schemas.microsoft.com/office/drawing/2014/main" id="{F177F6F6-982F-1371-95B7-DFE345405FC9}"/>
              </a:ext>
            </a:extLst>
          </p:cNvPr>
          <p:cNvPicPr>
            <a:picLocks noChangeAspect="1"/>
          </p:cNvPicPr>
          <p:nvPr/>
        </p:nvPicPr>
        <p:blipFill>
          <a:blip r:embed="rId3"/>
          <a:stretch>
            <a:fillRect/>
          </a:stretch>
        </p:blipFill>
        <p:spPr>
          <a:xfrm>
            <a:off x="6096000" y="671717"/>
            <a:ext cx="6004714" cy="4825569"/>
          </a:xfrm>
          <a:prstGeom prst="rect">
            <a:avLst/>
          </a:prstGeom>
        </p:spPr>
      </p:pic>
    </p:spTree>
    <p:extLst>
      <p:ext uri="{BB962C8B-B14F-4D97-AF65-F5344CB8AC3E}">
        <p14:creationId xmlns:p14="http://schemas.microsoft.com/office/powerpoint/2010/main" val="218521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FB78F-915A-F5F3-EE53-CB4BB2A7775C}"/>
              </a:ext>
            </a:extLst>
          </p:cNvPr>
          <p:cNvPicPr>
            <a:picLocks noChangeAspect="1"/>
          </p:cNvPicPr>
          <p:nvPr/>
        </p:nvPicPr>
        <p:blipFill>
          <a:blip r:embed="rId2"/>
          <a:stretch>
            <a:fillRect/>
          </a:stretch>
        </p:blipFill>
        <p:spPr>
          <a:xfrm>
            <a:off x="153399" y="729343"/>
            <a:ext cx="5942602" cy="5377544"/>
          </a:xfrm>
          <a:prstGeom prst="rect">
            <a:avLst/>
          </a:prstGeom>
        </p:spPr>
      </p:pic>
      <p:pic>
        <p:nvPicPr>
          <p:cNvPr id="5" name="Picture 4">
            <a:extLst>
              <a:ext uri="{FF2B5EF4-FFF2-40B4-BE49-F238E27FC236}">
                <a16:creationId xmlns:a16="http://schemas.microsoft.com/office/drawing/2014/main" id="{4FFF1D97-C71E-C19C-08CC-36186A89A9C2}"/>
              </a:ext>
            </a:extLst>
          </p:cNvPr>
          <p:cNvPicPr>
            <a:picLocks noChangeAspect="1"/>
          </p:cNvPicPr>
          <p:nvPr/>
        </p:nvPicPr>
        <p:blipFill>
          <a:blip r:embed="rId3"/>
          <a:stretch>
            <a:fillRect/>
          </a:stretch>
        </p:blipFill>
        <p:spPr>
          <a:xfrm>
            <a:off x="6096000" y="751112"/>
            <a:ext cx="5722818" cy="5355775"/>
          </a:xfrm>
          <a:prstGeom prst="rect">
            <a:avLst/>
          </a:prstGeom>
        </p:spPr>
      </p:pic>
    </p:spTree>
    <p:extLst>
      <p:ext uri="{BB962C8B-B14F-4D97-AF65-F5344CB8AC3E}">
        <p14:creationId xmlns:p14="http://schemas.microsoft.com/office/powerpoint/2010/main" val="93549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749F3-1309-DF68-0698-E7818F4C2E1C}"/>
              </a:ext>
            </a:extLst>
          </p:cNvPr>
          <p:cNvPicPr>
            <a:picLocks noChangeAspect="1"/>
          </p:cNvPicPr>
          <p:nvPr/>
        </p:nvPicPr>
        <p:blipFill>
          <a:blip r:embed="rId2"/>
          <a:stretch>
            <a:fillRect/>
          </a:stretch>
        </p:blipFill>
        <p:spPr>
          <a:xfrm>
            <a:off x="166285" y="808538"/>
            <a:ext cx="5763429" cy="4791744"/>
          </a:xfrm>
          <a:prstGeom prst="rect">
            <a:avLst/>
          </a:prstGeom>
        </p:spPr>
      </p:pic>
      <p:pic>
        <p:nvPicPr>
          <p:cNvPr id="5" name="Picture 4">
            <a:extLst>
              <a:ext uri="{FF2B5EF4-FFF2-40B4-BE49-F238E27FC236}">
                <a16:creationId xmlns:a16="http://schemas.microsoft.com/office/drawing/2014/main" id="{CD227B4B-9553-B76B-1093-71F46B05385F}"/>
              </a:ext>
            </a:extLst>
          </p:cNvPr>
          <p:cNvPicPr>
            <a:picLocks noChangeAspect="1"/>
          </p:cNvPicPr>
          <p:nvPr/>
        </p:nvPicPr>
        <p:blipFill>
          <a:blip r:embed="rId3"/>
          <a:stretch>
            <a:fillRect/>
          </a:stretch>
        </p:blipFill>
        <p:spPr>
          <a:xfrm>
            <a:off x="6096000" y="808538"/>
            <a:ext cx="5849166" cy="4791744"/>
          </a:xfrm>
          <a:prstGeom prst="rect">
            <a:avLst/>
          </a:prstGeom>
        </p:spPr>
      </p:pic>
    </p:spTree>
    <p:extLst>
      <p:ext uri="{BB962C8B-B14F-4D97-AF65-F5344CB8AC3E}">
        <p14:creationId xmlns:p14="http://schemas.microsoft.com/office/powerpoint/2010/main" val="250911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6A223-14C1-27B7-BC68-AADD2FC22356}"/>
              </a:ext>
            </a:extLst>
          </p:cNvPr>
          <p:cNvPicPr>
            <a:picLocks noChangeAspect="1"/>
          </p:cNvPicPr>
          <p:nvPr/>
        </p:nvPicPr>
        <p:blipFill>
          <a:blip r:embed="rId2"/>
          <a:stretch>
            <a:fillRect/>
          </a:stretch>
        </p:blipFill>
        <p:spPr>
          <a:xfrm>
            <a:off x="0" y="953681"/>
            <a:ext cx="6230219" cy="4801270"/>
          </a:xfrm>
          <a:prstGeom prst="rect">
            <a:avLst/>
          </a:prstGeom>
        </p:spPr>
      </p:pic>
      <p:pic>
        <p:nvPicPr>
          <p:cNvPr id="5" name="Picture 4">
            <a:extLst>
              <a:ext uri="{FF2B5EF4-FFF2-40B4-BE49-F238E27FC236}">
                <a16:creationId xmlns:a16="http://schemas.microsoft.com/office/drawing/2014/main" id="{4FDABAC5-D987-618F-BF31-4768CA5223F4}"/>
              </a:ext>
            </a:extLst>
          </p:cNvPr>
          <p:cNvPicPr>
            <a:picLocks noChangeAspect="1"/>
          </p:cNvPicPr>
          <p:nvPr/>
        </p:nvPicPr>
        <p:blipFill>
          <a:blip r:embed="rId3"/>
          <a:stretch>
            <a:fillRect/>
          </a:stretch>
        </p:blipFill>
        <p:spPr>
          <a:xfrm>
            <a:off x="6230219" y="867944"/>
            <a:ext cx="5801360" cy="4972744"/>
          </a:xfrm>
          <a:prstGeom prst="rect">
            <a:avLst/>
          </a:prstGeom>
        </p:spPr>
      </p:pic>
    </p:spTree>
    <p:extLst>
      <p:ext uri="{BB962C8B-B14F-4D97-AF65-F5344CB8AC3E}">
        <p14:creationId xmlns:p14="http://schemas.microsoft.com/office/powerpoint/2010/main" val="130731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80B6DA-BD4F-4184-53DD-D3747DB5AB04}"/>
              </a:ext>
            </a:extLst>
          </p:cNvPr>
          <p:cNvPicPr>
            <a:picLocks noChangeAspect="1"/>
          </p:cNvPicPr>
          <p:nvPr/>
        </p:nvPicPr>
        <p:blipFill>
          <a:blip r:embed="rId2"/>
          <a:stretch>
            <a:fillRect/>
          </a:stretch>
        </p:blipFill>
        <p:spPr>
          <a:xfrm>
            <a:off x="0" y="1"/>
            <a:ext cx="5363323" cy="3429000"/>
          </a:xfrm>
          <a:prstGeom prst="rect">
            <a:avLst/>
          </a:prstGeom>
        </p:spPr>
      </p:pic>
      <p:pic>
        <p:nvPicPr>
          <p:cNvPr id="5" name="Picture 4">
            <a:extLst>
              <a:ext uri="{FF2B5EF4-FFF2-40B4-BE49-F238E27FC236}">
                <a16:creationId xmlns:a16="http://schemas.microsoft.com/office/drawing/2014/main" id="{66750291-8720-6C68-F2F3-3F256764F24A}"/>
              </a:ext>
            </a:extLst>
          </p:cNvPr>
          <p:cNvPicPr>
            <a:picLocks noChangeAspect="1"/>
          </p:cNvPicPr>
          <p:nvPr/>
        </p:nvPicPr>
        <p:blipFill>
          <a:blip r:embed="rId3"/>
          <a:stretch>
            <a:fillRect/>
          </a:stretch>
        </p:blipFill>
        <p:spPr>
          <a:xfrm>
            <a:off x="5892058" y="0"/>
            <a:ext cx="5830114" cy="3346373"/>
          </a:xfrm>
          <a:prstGeom prst="rect">
            <a:avLst/>
          </a:prstGeom>
        </p:spPr>
      </p:pic>
      <p:pic>
        <p:nvPicPr>
          <p:cNvPr id="7" name="Picture 6">
            <a:extLst>
              <a:ext uri="{FF2B5EF4-FFF2-40B4-BE49-F238E27FC236}">
                <a16:creationId xmlns:a16="http://schemas.microsoft.com/office/drawing/2014/main" id="{45EB90C7-7151-80E2-C584-DB21C7FB8CE4}"/>
              </a:ext>
            </a:extLst>
          </p:cNvPr>
          <p:cNvPicPr>
            <a:picLocks noChangeAspect="1"/>
          </p:cNvPicPr>
          <p:nvPr/>
        </p:nvPicPr>
        <p:blipFill>
          <a:blip r:embed="rId4"/>
          <a:stretch>
            <a:fillRect/>
          </a:stretch>
        </p:blipFill>
        <p:spPr>
          <a:xfrm>
            <a:off x="-136898" y="3429000"/>
            <a:ext cx="5801535" cy="3346373"/>
          </a:xfrm>
          <a:prstGeom prst="rect">
            <a:avLst/>
          </a:prstGeom>
        </p:spPr>
      </p:pic>
      <p:pic>
        <p:nvPicPr>
          <p:cNvPr id="9" name="Picture 8">
            <a:extLst>
              <a:ext uri="{FF2B5EF4-FFF2-40B4-BE49-F238E27FC236}">
                <a16:creationId xmlns:a16="http://schemas.microsoft.com/office/drawing/2014/main" id="{03783EF6-C61A-6D9B-CD17-8D4E4F9AAFFE}"/>
              </a:ext>
            </a:extLst>
          </p:cNvPr>
          <p:cNvPicPr>
            <a:picLocks noChangeAspect="1"/>
          </p:cNvPicPr>
          <p:nvPr/>
        </p:nvPicPr>
        <p:blipFill>
          <a:blip r:embed="rId5"/>
          <a:stretch>
            <a:fillRect/>
          </a:stretch>
        </p:blipFill>
        <p:spPr>
          <a:xfrm>
            <a:off x="6004193" y="3276086"/>
            <a:ext cx="5830114" cy="3346373"/>
          </a:xfrm>
          <a:prstGeom prst="rect">
            <a:avLst/>
          </a:prstGeom>
        </p:spPr>
      </p:pic>
    </p:spTree>
    <p:extLst>
      <p:ext uri="{BB962C8B-B14F-4D97-AF65-F5344CB8AC3E}">
        <p14:creationId xmlns:p14="http://schemas.microsoft.com/office/powerpoint/2010/main" val="418776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3E6D59-9033-BC11-C069-B2D1F67FA91C}"/>
              </a:ext>
            </a:extLst>
          </p:cNvPr>
          <p:cNvPicPr>
            <a:picLocks noChangeAspect="1"/>
          </p:cNvPicPr>
          <p:nvPr/>
        </p:nvPicPr>
        <p:blipFill>
          <a:blip r:embed="rId2"/>
          <a:stretch>
            <a:fillRect/>
          </a:stretch>
        </p:blipFill>
        <p:spPr>
          <a:xfrm>
            <a:off x="121186" y="1233888"/>
            <a:ext cx="11931267" cy="5458719"/>
          </a:xfrm>
          <a:prstGeom prst="rect">
            <a:avLst/>
          </a:prstGeom>
        </p:spPr>
      </p:pic>
      <p:sp>
        <p:nvSpPr>
          <p:cNvPr id="4" name="TextBox 3">
            <a:extLst>
              <a:ext uri="{FF2B5EF4-FFF2-40B4-BE49-F238E27FC236}">
                <a16:creationId xmlns:a16="http://schemas.microsoft.com/office/drawing/2014/main" id="{CA640C77-0910-3075-CF11-9C7313E15A82}"/>
              </a:ext>
            </a:extLst>
          </p:cNvPr>
          <p:cNvSpPr txBox="1"/>
          <p:nvPr/>
        </p:nvSpPr>
        <p:spPr>
          <a:xfrm>
            <a:off x="121186" y="132202"/>
            <a:ext cx="6422833" cy="584775"/>
          </a:xfrm>
          <a:prstGeom prst="rect">
            <a:avLst/>
          </a:prstGeom>
          <a:noFill/>
        </p:spPr>
        <p:txBody>
          <a:bodyPr wrap="square" rtlCol="0">
            <a:spAutoFit/>
          </a:bodyPr>
          <a:lstStyle/>
          <a:p>
            <a:r>
              <a:rPr lang="en-US" sz="3200" b="1" dirty="0">
                <a:latin typeface="Manrope"/>
              </a:rPr>
              <a:t>Heat Map: </a:t>
            </a:r>
            <a:r>
              <a:rPr lang="en-US" sz="2800" dirty="0">
                <a:latin typeface="Manrope"/>
              </a:rPr>
              <a:t>month and year</a:t>
            </a:r>
            <a:endParaRPr lang="en-IN" sz="2800" dirty="0">
              <a:latin typeface="Manrope"/>
            </a:endParaRPr>
          </a:p>
        </p:txBody>
      </p:sp>
    </p:spTree>
    <p:extLst>
      <p:ext uri="{BB962C8B-B14F-4D97-AF65-F5344CB8AC3E}">
        <p14:creationId xmlns:p14="http://schemas.microsoft.com/office/powerpoint/2010/main" val="423193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C1D3D-5693-DCFF-7FE5-05AEE0B36807}"/>
              </a:ext>
            </a:extLst>
          </p:cNvPr>
          <p:cNvPicPr>
            <a:picLocks noChangeAspect="1"/>
          </p:cNvPicPr>
          <p:nvPr/>
        </p:nvPicPr>
        <p:blipFill>
          <a:blip r:embed="rId2"/>
          <a:stretch>
            <a:fillRect/>
          </a:stretch>
        </p:blipFill>
        <p:spPr>
          <a:xfrm>
            <a:off x="621012" y="1377108"/>
            <a:ext cx="11651778" cy="5277080"/>
          </a:xfrm>
          <a:prstGeom prst="rect">
            <a:avLst/>
          </a:prstGeom>
        </p:spPr>
      </p:pic>
      <p:sp>
        <p:nvSpPr>
          <p:cNvPr id="4" name="TextBox 3">
            <a:extLst>
              <a:ext uri="{FF2B5EF4-FFF2-40B4-BE49-F238E27FC236}">
                <a16:creationId xmlns:a16="http://schemas.microsoft.com/office/drawing/2014/main" id="{5E082F19-6AC4-3B5D-470C-957777E15AFB}"/>
              </a:ext>
            </a:extLst>
          </p:cNvPr>
          <p:cNvSpPr txBox="1"/>
          <p:nvPr/>
        </p:nvSpPr>
        <p:spPr>
          <a:xfrm>
            <a:off x="2038120" y="583894"/>
            <a:ext cx="7579605" cy="646331"/>
          </a:xfrm>
          <a:prstGeom prst="rect">
            <a:avLst/>
          </a:prstGeom>
          <a:noFill/>
        </p:spPr>
        <p:txBody>
          <a:bodyPr wrap="square" rtlCol="0">
            <a:spAutoFit/>
          </a:bodyPr>
          <a:lstStyle/>
          <a:p>
            <a:r>
              <a:rPr lang="en-US" b="1" i="0" dirty="0">
                <a:solidFill>
                  <a:srgbClr val="000000"/>
                </a:solidFill>
                <a:effectLst/>
                <a:highlight>
                  <a:srgbClr val="FFFFFF"/>
                </a:highlight>
                <a:latin typeface="Helvetica Neue"/>
              </a:rPr>
              <a:t>PLOTTING MOVING AVERAGES WITH DIFFERENT WINDOW SIZES</a:t>
            </a:r>
          </a:p>
          <a:p>
            <a:endParaRPr lang="en-IN" dirty="0"/>
          </a:p>
        </p:txBody>
      </p:sp>
    </p:spTree>
    <p:extLst>
      <p:ext uri="{BB962C8B-B14F-4D97-AF65-F5344CB8AC3E}">
        <p14:creationId xmlns:p14="http://schemas.microsoft.com/office/powerpoint/2010/main" val="162107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6721F1-E72B-87F7-B380-3D6B216727A7}"/>
              </a:ext>
            </a:extLst>
          </p:cNvPr>
          <p:cNvPicPr>
            <a:picLocks noChangeAspect="1"/>
          </p:cNvPicPr>
          <p:nvPr/>
        </p:nvPicPr>
        <p:blipFill>
          <a:blip r:embed="rId2"/>
          <a:stretch>
            <a:fillRect/>
          </a:stretch>
        </p:blipFill>
        <p:spPr>
          <a:xfrm>
            <a:off x="143219" y="2862286"/>
            <a:ext cx="6202497" cy="3897860"/>
          </a:xfrm>
          <a:prstGeom prst="rect">
            <a:avLst/>
          </a:prstGeom>
        </p:spPr>
      </p:pic>
      <p:pic>
        <p:nvPicPr>
          <p:cNvPr id="5" name="Picture 4">
            <a:extLst>
              <a:ext uri="{FF2B5EF4-FFF2-40B4-BE49-F238E27FC236}">
                <a16:creationId xmlns:a16="http://schemas.microsoft.com/office/drawing/2014/main" id="{5F6ECDB4-D6EC-CED3-F7C2-9B1BD33C960F}"/>
              </a:ext>
            </a:extLst>
          </p:cNvPr>
          <p:cNvPicPr>
            <a:picLocks noChangeAspect="1"/>
          </p:cNvPicPr>
          <p:nvPr/>
        </p:nvPicPr>
        <p:blipFill>
          <a:blip r:embed="rId3"/>
          <a:stretch>
            <a:fillRect/>
          </a:stretch>
        </p:blipFill>
        <p:spPr>
          <a:xfrm>
            <a:off x="6345716" y="2862286"/>
            <a:ext cx="5846284" cy="3897860"/>
          </a:xfrm>
          <a:prstGeom prst="rect">
            <a:avLst/>
          </a:prstGeom>
        </p:spPr>
      </p:pic>
      <p:sp>
        <p:nvSpPr>
          <p:cNvPr id="8" name="Rectangle 2">
            <a:extLst>
              <a:ext uri="{FF2B5EF4-FFF2-40B4-BE49-F238E27FC236}">
                <a16:creationId xmlns:a16="http://schemas.microsoft.com/office/drawing/2014/main" id="{DA5E32AD-A62E-1B38-F790-6D01569556FD}"/>
              </a:ext>
            </a:extLst>
          </p:cNvPr>
          <p:cNvSpPr>
            <a:spLocks noChangeArrowheads="1"/>
          </p:cNvSpPr>
          <p:nvPr/>
        </p:nvSpPr>
        <p:spPr bwMode="auto">
          <a:xfrm>
            <a:off x="143219" y="97855"/>
            <a:ext cx="10851615" cy="25364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Manrope"/>
              </a:rPr>
              <a:t>In our data we can observe that there is upward trend and no seasonality . THE DATA IS NOT CONSTANT , IT CONTAINS SOME VARIANCE , NOW LET US PLOT ACF AND PACF :</a:t>
            </a:r>
            <a:endParaRPr kumimoji="0" lang="en-US" altLang="en-US" b="0" i="0" u="none" strike="noStrike" cap="none" normalizeH="0" baseline="0" dirty="0">
              <a:ln>
                <a:noFill/>
              </a:ln>
              <a:solidFill>
                <a:srgbClr val="000000"/>
              </a:solidFill>
              <a:effectLst/>
              <a:latin typeface="Manrope"/>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anrope"/>
                <a:cs typeface="Courier New" panose="02070309020205020404" pitchFamily="49" charset="0"/>
              </a:rPr>
              <a:t>ACF : PROVIDES THE Q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anrope"/>
                <a:cs typeface="Courier New" panose="02070309020205020404" pitchFamily="49" charset="0"/>
              </a:rPr>
              <a:t>PACF : PROVIDES THE P VALUE : FOR THE LAGS TO BE CONSIDERED.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anrope"/>
                <a:cs typeface="Courier New" panose="02070309020205020404" pitchFamily="49" charset="0"/>
              </a:rPr>
              <a:t> IT GIVES THE CORRELATION WRT TO THE LAGS OVER THE PERIOD OF TIME , HIGHER THE LAGS LOWER THE CORRELATION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anrope"/>
                <a:cs typeface="Courier New" panose="02070309020205020404" pitchFamily="49" charset="0"/>
              </a:rPr>
              <a:t> ACF CONSIDERS THE DIRECT AND INDIRECT RELATIONSHIP PACF ELIMINATES THE INDIRECT RELATION PROVIDING AN EXPONENTIAL INCREASING CORRELATION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721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EDA7E-267D-3BE3-92F7-9D7DBD330227}"/>
              </a:ext>
            </a:extLst>
          </p:cNvPr>
          <p:cNvSpPr txBox="1"/>
          <p:nvPr/>
        </p:nvSpPr>
        <p:spPr>
          <a:xfrm>
            <a:off x="206829" y="152400"/>
            <a:ext cx="11691257" cy="4893647"/>
          </a:xfrm>
          <a:prstGeom prst="rect">
            <a:avLst/>
          </a:prstGeom>
          <a:noFill/>
        </p:spPr>
        <p:txBody>
          <a:bodyPr wrap="square" rtlCol="0">
            <a:spAutoFit/>
          </a:bodyPr>
          <a:lstStyle/>
          <a:p>
            <a:r>
              <a:rPr lang="en-US" sz="3600" b="1" i="0" dirty="0">
                <a:effectLst/>
                <a:highlight>
                  <a:srgbClr val="FFFFFF"/>
                </a:highlight>
                <a:latin typeface="Manrope"/>
              </a:rPr>
              <a:t>Reliance Industries</a:t>
            </a:r>
          </a:p>
          <a:p>
            <a:endParaRPr lang="en-US" sz="3600" b="1" dirty="0">
              <a:highlight>
                <a:srgbClr val="FFFFFF"/>
              </a:highlight>
              <a:latin typeface="Manrope"/>
            </a:endParaRPr>
          </a:p>
          <a:p>
            <a:pPr algn="l"/>
            <a:r>
              <a:rPr lang="en-US" sz="2400" b="1" i="0" dirty="0">
                <a:effectLst/>
                <a:highlight>
                  <a:srgbClr val="FFFFFF"/>
                </a:highlight>
                <a:latin typeface="Manrope"/>
              </a:rPr>
              <a:t>Business Objective</a:t>
            </a:r>
          </a:p>
          <a:p>
            <a:pPr algn="l"/>
            <a:endParaRPr lang="en-US" sz="2400" b="0" i="0" dirty="0">
              <a:effectLst/>
              <a:highlight>
                <a:srgbClr val="FFFFFF"/>
              </a:highlight>
              <a:latin typeface="Manrope"/>
            </a:endParaRPr>
          </a:p>
          <a:p>
            <a:pPr marL="342900" indent="-342900" algn="l">
              <a:buFont typeface="Wingdings" panose="05000000000000000000" pitchFamily="2" charset="2"/>
              <a:buChar char="Ø"/>
            </a:pPr>
            <a:r>
              <a:rPr lang="en-US" sz="2400" b="0" i="0" dirty="0">
                <a:effectLst/>
                <a:highlight>
                  <a:srgbClr val="FFFFFF"/>
                </a:highlight>
                <a:latin typeface="Manrope"/>
              </a:rPr>
              <a:t>Predict the Reliance Industries Stock Price for the next 365 days.</a:t>
            </a:r>
          </a:p>
          <a:p>
            <a:pPr algn="l"/>
            <a:r>
              <a:rPr lang="en-US" sz="2400" b="0" i="0" dirty="0">
                <a:effectLst/>
                <a:highlight>
                  <a:srgbClr val="FFFFFF"/>
                </a:highlight>
                <a:latin typeface="Manrope"/>
              </a:rPr>
              <a:t>There are Open, High, Low and Close prices that you need to obtain from the web for each day starting from 2000 to 2024 for Reliance Industries stock.</a:t>
            </a:r>
          </a:p>
          <a:p>
            <a:pPr marL="342900" indent="-342900" algn="l">
              <a:buFont typeface="Wingdings" panose="05000000000000000000" pitchFamily="2" charset="2"/>
              <a:buChar char="Ø"/>
            </a:pPr>
            <a:r>
              <a:rPr lang="en-US" sz="2400" b="0" i="0" dirty="0">
                <a:effectLst/>
                <a:highlight>
                  <a:srgbClr val="FFFFFF"/>
                </a:highlight>
                <a:latin typeface="Manrope"/>
              </a:rPr>
              <a:t>Split the last year into a test set- to build a model to predict stock price.</a:t>
            </a:r>
          </a:p>
          <a:p>
            <a:pPr marL="342900" indent="-342900" algn="l">
              <a:buFont typeface="Wingdings" panose="05000000000000000000" pitchFamily="2" charset="2"/>
              <a:buChar char="Ø"/>
            </a:pPr>
            <a:r>
              <a:rPr lang="en-US" sz="2400" b="0" i="0" dirty="0">
                <a:effectLst/>
                <a:highlight>
                  <a:srgbClr val="FFFFFF"/>
                </a:highlight>
                <a:latin typeface="Manrope"/>
              </a:rPr>
              <a:t>Find short term, &amp; long term trends.</a:t>
            </a:r>
          </a:p>
          <a:p>
            <a:pPr marL="342900" indent="-342900" algn="l">
              <a:buFont typeface="Wingdings" panose="05000000000000000000" pitchFamily="2" charset="2"/>
              <a:buChar char="Ø"/>
            </a:pPr>
            <a:r>
              <a:rPr lang="en-US" sz="2400" b="0" i="0" dirty="0">
                <a:effectLst/>
                <a:highlight>
                  <a:srgbClr val="FFFFFF"/>
                </a:highlight>
                <a:latin typeface="Manrope"/>
              </a:rPr>
              <a:t>Understand how it is impacted from external factors or any big external events.</a:t>
            </a:r>
          </a:p>
          <a:p>
            <a:pPr marL="342900" indent="-342900" algn="l">
              <a:buFont typeface="Wingdings" panose="05000000000000000000" pitchFamily="2" charset="2"/>
              <a:buChar char="Ø"/>
            </a:pPr>
            <a:r>
              <a:rPr lang="en-US" sz="2400" b="0" i="0" dirty="0">
                <a:effectLst/>
                <a:highlight>
                  <a:srgbClr val="FFFFFF"/>
                </a:highlight>
                <a:latin typeface="Manrope"/>
              </a:rPr>
              <a:t>Forecast for next 365 days.</a:t>
            </a:r>
          </a:p>
          <a:p>
            <a:endParaRPr lang="en-IN" sz="2400" dirty="0">
              <a:latin typeface="Manrope"/>
            </a:endParaRPr>
          </a:p>
        </p:txBody>
      </p:sp>
    </p:spTree>
    <p:extLst>
      <p:ext uri="{BB962C8B-B14F-4D97-AF65-F5344CB8AC3E}">
        <p14:creationId xmlns:p14="http://schemas.microsoft.com/office/powerpoint/2010/main" val="288284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08C2-3A18-D54C-5CF4-8763C9CA9ED2}"/>
              </a:ext>
            </a:extLst>
          </p:cNvPr>
          <p:cNvPicPr>
            <a:picLocks noChangeAspect="1"/>
          </p:cNvPicPr>
          <p:nvPr/>
        </p:nvPicPr>
        <p:blipFill>
          <a:blip r:embed="rId2"/>
          <a:stretch>
            <a:fillRect/>
          </a:stretch>
        </p:blipFill>
        <p:spPr>
          <a:xfrm>
            <a:off x="77119" y="683046"/>
            <a:ext cx="6018881" cy="5325774"/>
          </a:xfrm>
          <a:prstGeom prst="rect">
            <a:avLst/>
          </a:prstGeom>
        </p:spPr>
      </p:pic>
      <p:pic>
        <p:nvPicPr>
          <p:cNvPr id="5" name="Picture 4">
            <a:extLst>
              <a:ext uri="{FF2B5EF4-FFF2-40B4-BE49-F238E27FC236}">
                <a16:creationId xmlns:a16="http://schemas.microsoft.com/office/drawing/2014/main" id="{91445D9E-DE08-531A-7AD5-9A8055EBCF52}"/>
              </a:ext>
            </a:extLst>
          </p:cNvPr>
          <p:cNvPicPr>
            <a:picLocks noChangeAspect="1"/>
          </p:cNvPicPr>
          <p:nvPr/>
        </p:nvPicPr>
        <p:blipFill>
          <a:blip r:embed="rId3"/>
          <a:stretch>
            <a:fillRect/>
          </a:stretch>
        </p:blipFill>
        <p:spPr>
          <a:xfrm>
            <a:off x="6096000" y="683046"/>
            <a:ext cx="6018881" cy="5312652"/>
          </a:xfrm>
          <a:prstGeom prst="rect">
            <a:avLst/>
          </a:prstGeom>
        </p:spPr>
      </p:pic>
    </p:spTree>
    <p:extLst>
      <p:ext uri="{BB962C8B-B14F-4D97-AF65-F5344CB8AC3E}">
        <p14:creationId xmlns:p14="http://schemas.microsoft.com/office/powerpoint/2010/main" val="106046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6F168C-C32A-EE84-16A2-FF98DB5E8256}"/>
              </a:ext>
            </a:extLst>
          </p:cNvPr>
          <p:cNvPicPr>
            <a:picLocks noChangeAspect="1"/>
          </p:cNvPicPr>
          <p:nvPr/>
        </p:nvPicPr>
        <p:blipFill>
          <a:blip r:embed="rId2"/>
          <a:stretch>
            <a:fillRect/>
          </a:stretch>
        </p:blipFill>
        <p:spPr>
          <a:xfrm>
            <a:off x="247089" y="443920"/>
            <a:ext cx="5848911" cy="5287113"/>
          </a:xfrm>
          <a:prstGeom prst="rect">
            <a:avLst/>
          </a:prstGeom>
        </p:spPr>
      </p:pic>
      <p:pic>
        <p:nvPicPr>
          <p:cNvPr id="5" name="Picture 4">
            <a:extLst>
              <a:ext uri="{FF2B5EF4-FFF2-40B4-BE49-F238E27FC236}">
                <a16:creationId xmlns:a16="http://schemas.microsoft.com/office/drawing/2014/main" id="{420961AF-5407-C202-5BCA-D3007603F04E}"/>
              </a:ext>
            </a:extLst>
          </p:cNvPr>
          <p:cNvPicPr>
            <a:picLocks noChangeAspect="1"/>
          </p:cNvPicPr>
          <p:nvPr/>
        </p:nvPicPr>
        <p:blipFill>
          <a:blip r:embed="rId3"/>
          <a:stretch>
            <a:fillRect/>
          </a:stretch>
        </p:blipFill>
        <p:spPr>
          <a:xfrm>
            <a:off x="6096000" y="443920"/>
            <a:ext cx="5915851" cy="5287113"/>
          </a:xfrm>
          <a:prstGeom prst="rect">
            <a:avLst/>
          </a:prstGeom>
        </p:spPr>
      </p:pic>
    </p:spTree>
    <p:extLst>
      <p:ext uri="{BB962C8B-B14F-4D97-AF65-F5344CB8AC3E}">
        <p14:creationId xmlns:p14="http://schemas.microsoft.com/office/powerpoint/2010/main" val="404476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E8F26A-CBB7-758B-2627-92A155538771}"/>
              </a:ext>
            </a:extLst>
          </p:cNvPr>
          <p:cNvPicPr>
            <a:picLocks noChangeAspect="1"/>
          </p:cNvPicPr>
          <p:nvPr/>
        </p:nvPicPr>
        <p:blipFill>
          <a:blip r:embed="rId2"/>
          <a:stretch>
            <a:fillRect/>
          </a:stretch>
        </p:blipFill>
        <p:spPr>
          <a:xfrm>
            <a:off x="484992" y="633022"/>
            <a:ext cx="11222016" cy="5591955"/>
          </a:xfrm>
          <a:prstGeom prst="rect">
            <a:avLst/>
          </a:prstGeom>
        </p:spPr>
      </p:pic>
    </p:spTree>
    <p:extLst>
      <p:ext uri="{BB962C8B-B14F-4D97-AF65-F5344CB8AC3E}">
        <p14:creationId xmlns:p14="http://schemas.microsoft.com/office/powerpoint/2010/main" val="200139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D6B4C-3219-8A4F-775D-9D7B102EB1DD}"/>
              </a:ext>
            </a:extLst>
          </p:cNvPr>
          <p:cNvSpPr txBox="1"/>
          <p:nvPr/>
        </p:nvSpPr>
        <p:spPr>
          <a:xfrm>
            <a:off x="2864386" y="1994053"/>
            <a:ext cx="7425368" cy="646331"/>
          </a:xfrm>
          <a:prstGeom prst="rect">
            <a:avLst/>
          </a:prstGeom>
          <a:noFill/>
        </p:spPr>
        <p:txBody>
          <a:bodyPr wrap="square" rtlCol="0">
            <a:spAutoFit/>
          </a:bodyPr>
          <a:lstStyle/>
          <a:p>
            <a:r>
              <a:rPr lang="en-US" sz="3600" b="1" dirty="0">
                <a:latin typeface="Manrope"/>
              </a:rPr>
              <a:t>MACHINE LEARNING MODELS</a:t>
            </a:r>
            <a:endParaRPr lang="en-IN" b="1" dirty="0">
              <a:latin typeface="Manrope"/>
            </a:endParaRPr>
          </a:p>
        </p:txBody>
      </p:sp>
    </p:spTree>
    <p:extLst>
      <p:ext uri="{BB962C8B-B14F-4D97-AF65-F5344CB8AC3E}">
        <p14:creationId xmlns:p14="http://schemas.microsoft.com/office/powerpoint/2010/main" val="3116813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C88686-1684-FD66-4745-F740C0917A84}"/>
              </a:ext>
            </a:extLst>
          </p:cNvPr>
          <p:cNvPicPr>
            <a:picLocks noChangeAspect="1"/>
          </p:cNvPicPr>
          <p:nvPr/>
        </p:nvPicPr>
        <p:blipFill>
          <a:blip r:embed="rId2"/>
          <a:stretch>
            <a:fillRect/>
          </a:stretch>
        </p:blipFill>
        <p:spPr>
          <a:xfrm>
            <a:off x="252839" y="80003"/>
            <a:ext cx="5582429" cy="2819794"/>
          </a:xfrm>
          <a:prstGeom prst="rect">
            <a:avLst/>
          </a:prstGeom>
        </p:spPr>
      </p:pic>
      <p:pic>
        <p:nvPicPr>
          <p:cNvPr id="5" name="Picture 4">
            <a:extLst>
              <a:ext uri="{FF2B5EF4-FFF2-40B4-BE49-F238E27FC236}">
                <a16:creationId xmlns:a16="http://schemas.microsoft.com/office/drawing/2014/main" id="{7495794F-F0D0-4862-4BB5-48ECAE0DD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0003"/>
            <a:ext cx="5582429" cy="3172595"/>
          </a:xfrm>
          <a:prstGeom prst="rect">
            <a:avLst/>
          </a:prstGeom>
        </p:spPr>
      </p:pic>
      <p:pic>
        <p:nvPicPr>
          <p:cNvPr id="7" name="Picture 6">
            <a:extLst>
              <a:ext uri="{FF2B5EF4-FFF2-40B4-BE49-F238E27FC236}">
                <a16:creationId xmlns:a16="http://schemas.microsoft.com/office/drawing/2014/main" id="{9D829611-B50C-90C4-8B1B-5ECC1DACE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21" y="3225450"/>
            <a:ext cx="5458916" cy="3632550"/>
          </a:xfrm>
          <a:prstGeom prst="rect">
            <a:avLst/>
          </a:prstGeom>
        </p:spPr>
      </p:pic>
      <p:pic>
        <p:nvPicPr>
          <p:cNvPr id="9" name="Picture 8">
            <a:extLst>
              <a:ext uri="{FF2B5EF4-FFF2-40B4-BE49-F238E27FC236}">
                <a16:creationId xmlns:a16="http://schemas.microsoft.com/office/drawing/2014/main" id="{1B0B7E63-0E0B-4EA2-CECB-0294DAECC1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62690"/>
            <a:ext cx="6103892" cy="3715308"/>
          </a:xfrm>
          <a:prstGeom prst="rect">
            <a:avLst/>
          </a:prstGeom>
        </p:spPr>
      </p:pic>
    </p:spTree>
    <p:extLst>
      <p:ext uri="{BB962C8B-B14F-4D97-AF65-F5344CB8AC3E}">
        <p14:creationId xmlns:p14="http://schemas.microsoft.com/office/powerpoint/2010/main" val="97268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52C4E-B8A4-BE79-24BD-1E9038B8646B}"/>
              </a:ext>
            </a:extLst>
          </p:cNvPr>
          <p:cNvPicPr>
            <a:picLocks noChangeAspect="1"/>
          </p:cNvPicPr>
          <p:nvPr/>
        </p:nvPicPr>
        <p:blipFill>
          <a:blip r:embed="rId2"/>
          <a:stretch>
            <a:fillRect/>
          </a:stretch>
        </p:blipFill>
        <p:spPr>
          <a:xfrm>
            <a:off x="121186" y="172708"/>
            <a:ext cx="5894024" cy="2524477"/>
          </a:xfrm>
          <a:prstGeom prst="rect">
            <a:avLst/>
          </a:prstGeom>
        </p:spPr>
      </p:pic>
      <p:pic>
        <p:nvPicPr>
          <p:cNvPr id="5" name="Picture 4">
            <a:extLst>
              <a:ext uri="{FF2B5EF4-FFF2-40B4-BE49-F238E27FC236}">
                <a16:creationId xmlns:a16="http://schemas.microsoft.com/office/drawing/2014/main" id="{B9BA25F2-2610-4735-0798-3F5C446B7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2709"/>
            <a:ext cx="5894024" cy="3256292"/>
          </a:xfrm>
          <a:prstGeom prst="rect">
            <a:avLst/>
          </a:prstGeom>
        </p:spPr>
      </p:pic>
      <p:pic>
        <p:nvPicPr>
          <p:cNvPr id="7" name="Picture 6">
            <a:extLst>
              <a:ext uri="{FF2B5EF4-FFF2-40B4-BE49-F238E27FC236}">
                <a16:creationId xmlns:a16="http://schemas.microsoft.com/office/drawing/2014/main" id="{58651753-8581-0248-4780-691EBB186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798284"/>
            <a:ext cx="6096000" cy="4059716"/>
          </a:xfrm>
          <a:prstGeom prst="rect">
            <a:avLst/>
          </a:prstGeom>
        </p:spPr>
      </p:pic>
      <p:pic>
        <p:nvPicPr>
          <p:cNvPr id="11" name="Picture 10">
            <a:extLst>
              <a:ext uri="{FF2B5EF4-FFF2-40B4-BE49-F238E27FC236}">
                <a16:creationId xmlns:a16="http://schemas.microsoft.com/office/drawing/2014/main" id="{4921D7D8-7454-45C1-0C53-3F123E233F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5210" y="3227942"/>
            <a:ext cx="6176789" cy="3573538"/>
          </a:xfrm>
          <a:prstGeom prst="rect">
            <a:avLst/>
          </a:prstGeom>
        </p:spPr>
      </p:pic>
    </p:spTree>
    <p:extLst>
      <p:ext uri="{BB962C8B-B14F-4D97-AF65-F5344CB8AC3E}">
        <p14:creationId xmlns:p14="http://schemas.microsoft.com/office/powerpoint/2010/main" val="224643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683610-3207-A395-0662-A2FE8CBC7E35}"/>
              </a:ext>
            </a:extLst>
          </p:cNvPr>
          <p:cNvPicPr>
            <a:picLocks noChangeAspect="1"/>
          </p:cNvPicPr>
          <p:nvPr/>
        </p:nvPicPr>
        <p:blipFill>
          <a:blip r:embed="rId2"/>
          <a:stretch>
            <a:fillRect/>
          </a:stretch>
        </p:blipFill>
        <p:spPr>
          <a:xfrm>
            <a:off x="96870" y="0"/>
            <a:ext cx="5675970" cy="2438740"/>
          </a:xfrm>
          <a:prstGeom prst="rect">
            <a:avLst/>
          </a:prstGeom>
        </p:spPr>
      </p:pic>
      <p:pic>
        <p:nvPicPr>
          <p:cNvPr id="5" name="Picture 4">
            <a:extLst>
              <a:ext uri="{FF2B5EF4-FFF2-40B4-BE49-F238E27FC236}">
                <a16:creationId xmlns:a16="http://schemas.microsoft.com/office/drawing/2014/main" id="{16A8DD26-9029-1581-A4CA-98825F6A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8741"/>
            <a:ext cx="6096000" cy="4419260"/>
          </a:xfrm>
          <a:prstGeom prst="rect">
            <a:avLst/>
          </a:prstGeom>
        </p:spPr>
      </p:pic>
      <p:pic>
        <p:nvPicPr>
          <p:cNvPr id="7" name="Picture 6">
            <a:extLst>
              <a:ext uri="{FF2B5EF4-FFF2-40B4-BE49-F238E27FC236}">
                <a16:creationId xmlns:a16="http://schemas.microsoft.com/office/drawing/2014/main" id="{E6FCA18F-2B56-EC93-22C7-0D4D7A7A3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438740"/>
            <a:ext cx="6096000" cy="4419260"/>
          </a:xfrm>
          <a:prstGeom prst="rect">
            <a:avLst/>
          </a:prstGeom>
        </p:spPr>
      </p:pic>
    </p:spTree>
    <p:extLst>
      <p:ext uri="{BB962C8B-B14F-4D97-AF65-F5344CB8AC3E}">
        <p14:creationId xmlns:p14="http://schemas.microsoft.com/office/powerpoint/2010/main" val="466998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040EA-6D9A-A99B-325F-D7B23576EAA5}"/>
              </a:ext>
            </a:extLst>
          </p:cNvPr>
          <p:cNvPicPr>
            <a:picLocks noChangeAspect="1"/>
          </p:cNvPicPr>
          <p:nvPr/>
        </p:nvPicPr>
        <p:blipFill>
          <a:blip r:embed="rId2"/>
          <a:stretch>
            <a:fillRect/>
          </a:stretch>
        </p:blipFill>
        <p:spPr>
          <a:xfrm>
            <a:off x="145506" y="164315"/>
            <a:ext cx="8723072" cy="1924319"/>
          </a:xfrm>
          <a:prstGeom prst="rect">
            <a:avLst/>
          </a:prstGeom>
        </p:spPr>
      </p:pic>
      <p:pic>
        <p:nvPicPr>
          <p:cNvPr id="9" name="Picture 8">
            <a:extLst>
              <a:ext uri="{FF2B5EF4-FFF2-40B4-BE49-F238E27FC236}">
                <a16:creationId xmlns:a16="http://schemas.microsoft.com/office/drawing/2014/main" id="{44D71D8E-88CB-A369-EFD7-05324269A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06" y="2181340"/>
            <a:ext cx="6090041" cy="4512345"/>
          </a:xfrm>
          <a:prstGeom prst="rect">
            <a:avLst/>
          </a:prstGeom>
        </p:spPr>
      </p:pic>
      <p:pic>
        <p:nvPicPr>
          <p:cNvPr id="11" name="Picture 10">
            <a:extLst>
              <a:ext uri="{FF2B5EF4-FFF2-40B4-BE49-F238E27FC236}">
                <a16:creationId xmlns:a16="http://schemas.microsoft.com/office/drawing/2014/main" id="{3D4C4F32-FD64-8BE8-A6F9-2F3E1675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547" y="2181340"/>
            <a:ext cx="5810947" cy="4512345"/>
          </a:xfrm>
          <a:prstGeom prst="rect">
            <a:avLst/>
          </a:prstGeom>
        </p:spPr>
      </p:pic>
    </p:spTree>
    <p:extLst>
      <p:ext uri="{BB962C8B-B14F-4D97-AF65-F5344CB8AC3E}">
        <p14:creationId xmlns:p14="http://schemas.microsoft.com/office/powerpoint/2010/main" val="466185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59DB7-1245-399F-7306-1AF4B2E41DB5}"/>
              </a:ext>
            </a:extLst>
          </p:cNvPr>
          <p:cNvPicPr>
            <a:picLocks noChangeAspect="1"/>
          </p:cNvPicPr>
          <p:nvPr/>
        </p:nvPicPr>
        <p:blipFill>
          <a:blip r:embed="rId2"/>
          <a:stretch>
            <a:fillRect/>
          </a:stretch>
        </p:blipFill>
        <p:spPr>
          <a:xfrm>
            <a:off x="0" y="-121185"/>
            <a:ext cx="7582958" cy="2457793"/>
          </a:xfrm>
          <a:prstGeom prst="rect">
            <a:avLst/>
          </a:prstGeom>
        </p:spPr>
      </p:pic>
      <p:pic>
        <p:nvPicPr>
          <p:cNvPr id="5" name="Picture 4">
            <a:extLst>
              <a:ext uri="{FF2B5EF4-FFF2-40B4-BE49-F238E27FC236}">
                <a16:creationId xmlns:a16="http://schemas.microsoft.com/office/drawing/2014/main" id="{0CEACEE7-D271-9FDF-8B56-25141E985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5" y="2336608"/>
            <a:ext cx="6191479" cy="4400207"/>
          </a:xfrm>
          <a:prstGeom prst="rect">
            <a:avLst/>
          </a:prstGeom>
        </p:spPr>
      </p:pic>
      <p:pic>
        <p:nvPicPr>
          <p:cNvPr id="7" name="Picture 6">
            <a:extLst>
              <a:ext uri="{FF2B5EF4-FFF2-40B4-BE49-F238E27FC236}">
                <a16:creationId xmlns:a16="http://schemas.microsoft.com/office/drawing/2014/main" id="{3698086B-E968-A166-63F5-15B3A8933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614" y="2336608"/>
            <a:ext cx="5912386" cy="4400207"/>
          </a:xfrm>
          <a:prstGeom prst="rect">
            <a:avLst/>
          </a:prstGeom>
        </p:spPr>
      </p:pic>
    </p:spTree>
    <p:extLst>
      <p:ext uri="{BB962C8B-B14F-4D97-AF65-F5344CB8AC3E}">
        <p14:creationId xmlns:p14="http://schemas.microsoft.com/office/powerpoint/2010/main" val="3559429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211285-5357-8373-7B6A-5B4ECA4F6679}"/>
              </a:ext>
            </a:extLst>
          </p:cNvPr>
          <p:cNvPicPr>
            <a:picLocks noChangeAspect="1"/>
          </p:cNvPicPr>
          <p:nvPr/>
        </p:nvPicPr>
        <p:blipFill>
          <a:blip r:embed="rId2"/>
          <a:stretch>
            <a:fillRect/>
          </a:stretch>
        </p:blipFill>
        <p:spPr>
          <a:xfrm>
            <a:off x="932729" y="683046"/>
            <a:ext cx="10326541" cy="5486399"/>
          </a:xfrm>
          <a:prstGeom prst="rect">
            <a:avLst/>
          </a:prstGeom>
        </p:spPr>
      </p:pic>
    </p:spTree>
    <p:extLst>
      <p:ext uri="{BB962C8B-B14F-4D97-AF65-F5344CB8AC3E}">
        <p14:creationId xmlns:p14="http://schemas.microsoft.com/office/powerpoint/2010/main" val="186035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91175-B12C-DD78-2D13-F070B143F3EE}"/>
              </a:ext>
            </a:extLst>
          </p:cNvPr>
          <p:cNvSpPr txBox="1"/>
          <p:nvPr/>
        </p:nvSpPr>
        <p:spPr>
          <a:xfrm>
            <a:off x="185057" y="174171"/>
            <a:ext cx="11702143" cy="6063198"/>
          </a:xfrm>
          <a:prstGeom prst="rect">
            <a:avLst/>
          </a:prstGeom>
          <a:noFill/>
        </p:spPr>
        <p:txBody>
          <a:bodyPr wrap="square" rtlCol="0">
            <a:spAutoFit/>
          </a:bodyPr>
          <a:lstStyle/>
          <a:p>
            <a:r>
              <a:rPr lang="en-US" sz="3600" b="1" dirty="0">
                <a:latin typeface="Manrope"/>
              </a:rPr>
              <a:t>Abstract:</a:t>
            </a:r>
          </a:p>
          <a:p>
            <a:endParaRPr lang="en-US" sz="2000" dirty="0">
              <a:latin typeface="Manrope"/>
            </a:endParaRPr>
          </a:p>
          <a:p>
            <a:pPr marL="342900" indent="-342900">
              <a:buFont typeface="Wingdings" panose="05000000000000000000" pitchFamily="2" charset="2"/>
              <a:buChar char="Ø"/>
            </a:pPr>
            <a:r>
              <a:rPr lang="en-US" sz="2400" dirty="0">
                <a:latin typeface="Manrope"/>
              </a:rPr>
              <a:t>This project aims to predict the stock prices of Reliance Industries Limited (RIL) for the upcoming 365 days by leveraging historical stock market data from January 1, 2000, to April 30, 2024. The primary goal is to identify both short-term and long-term trends, assess the impact of external factors and significant events, and provide accurate forecasts for the next month. The dataset includes daily records of key attributes such as Open, High, Low, Close, Adjusted Close prices, and trading Volume.</a:t>
            </a:r>
          </a:p>
          <a:p>
            <a:endParaRPr lang="en-US" sz="2400" dirty="0">
              <a:latin typeface="Manrope"/>
            </a:endParaRPr>
          </a:p>
          <a:p>
            <a:pPr marL="342900" indent="-342900">
              <a:buFont typeface="Wingdings" panose="05000000000000000000" pitchFamily="2" charset="2"/>
              <a:buChar char="Ø"/>
            </a:pPr>
            <a:r>
              <a:rPr lang="en-US" sz="2400" dirty="0">
                <a:latin typeface="Manrope"/>
              </a:rPr>
              <a:t>Various machine learning models, including Support Vector Regression (SVR), Random Forest, K-Nearest Neighbors (KNN), Long Short-Term Memory (LSTM), and Gated Recurrent Unit (GRU) networks, were developed and evaluated. Among these, the LSTM model demonstrated superior accuracy and was selected for deployment. The project employs Python and essential libraries such as NumPy, Matplotlib, SciPy, scikit-learn, TensorFlow, </a:t>
            </a:r>
            <a:r>
              <a:rPr lang="en-US" sz="2400" dirty="0" err="1">
                <a:latin typeface="Manrope"/>
              </a:rPr>
              <a:t>Keras</a:t>
            </a:r>
            <a:r>
              <a:rPr lang="en-US" sz="2400" dirty="0">
                <a:latin typeface="Manrope"/>
              </a:rPr>
              <a:t>, and </a:t>
            </a:r>
            <a:r>
              <a:rPr lang="en-US" sz="2400" dirty="0" err="1">
                <a:latin typeface="Manrope"/>
              </a:rPr>
              <a:t>Streamlit</a:t>
            </a:r>
            <a:r>
              <a:rPr lang="en-US" sz="2400" dirty="0">
                <a:latin typeface="Manrope"/>
              </a:rPr>
              <a:t> for data analysis, model building, and deployment.</a:t>
            </a:r>
          </a:p>
          <a:p>
            <a:endParaRPr lang="en-US" sz="2000" dirty="0">
              <a:latin typeface="Manrope"/>
            </a:endParaRPr>
          </a:p>
        </p:txBody>
      </p:sp>
    </p:spTree>
    <p:extLst>
      <p:ext uri="{BB962C8B-B14F-4D97-AF65-F5344CB8AC3E}">
        <p14:creationId xmlns:p14="http://schemas.microsoft.com/office/powerpoint/2010/main" val="196747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37249-91BF-5BD4-D844-40AFEF68C5A8}"/>
              </a:ext>
            </a:extLst>
          </p:cNvPr>
          <p:cNvSpPr txBox="1"/>
          <p:nvPr/>
        </p:nvSpPr>
        <p:spPr>
          <a:xfrm>
            <a:off x="187287" y="77118"/>
            <a:ext cx="11788048" cy="461665"/>
          </a:xfrm>
          <a:prstGeom prst="rect">
            <a:avLst/>
          </a:prstGeom>
          <a:noFill/>
        </p:spPr>
        <p:txBody>
          <a:bodyPr wrap="square" rtlCol="0">
            <a:spAutoFit/>
          </a:bodyPr>
          <a:lstStyle/>
          <a:p>
            <a:r>
              <a:rPr lang="en-US" sz="2400" b="1" dirty="0">
                <a:latin typeface="Manrope"/>
              </a:rPr>
              <a:t>MODEL DEPLOYEMENT:</a:t>
            </a:r>
            <a:endParaRPr lang="en-IN" sz="2400" b="1" dirty="0">
              <a:latin typeface="Manrope"/>
            </a:endParaRPr>
          </a:p>
        </p:txBody>
      </p:sp>
      <p:pic>
        <p:nvPicPr>
          <p:cNvPr id="4" name="Picture 3">
            <a:extLst>
              <a:ext uri="{FF2B5EF4-FFF2-40B4-BE49-F238E27FC236}">
                <a16:creationId xmlns:a16="http://schemas.microsoft.com/office/drawing/2014/main" id="{08929751-85E5-2570-0B8B-65B4D05EE827}"/>
              </a:ext>
            </a:extLst>
          </p:cNvPr>
          <p:cNvPicPr>
            <a:picLocks noChangeAspect="1"/>
          </p:cNvPicPr>
          <p:nvPr/>
        </p:nvPicPr>
        <p:blipFill>
          <a:blip r:embed="rId2"/>
          <a:stretch>
            <a:fillRect/>
          </a:stretch>
        </p:blipFill>
        <p:spPr>
          <a:xfrm>
            <a:off x="1" y="693018"/>
            <a:ext cx="6096000" cy="6164982"/>
          </a:xfrm>
          <a:prstGeom prst="rect">
            <a:avLst/>
          </a:prstGeom>
        </p:spPr>
      </p:pic>
      <p:pic>
        <p:nvPicPr>
          <p:cNvPr id="6" name="Picture 5">
            <a:extLst>
              <a:ext uri="{FF2B5EF4-FFF2-40B4-BE49-F238E27FC236}">
                <a16:creationId xmlns:a16="http://schemas.microsoft.com/office/drawing/2014/main" id="{5B947576-1516-CF20-13ED-CB3CA050F674}"/>
              </a:ext>
            </a:extLst>
          </p:cNvPr>
          <p:cNvPicPr>
            <a:picLocks noChangeAspect="1"/>
          </p:cNvPicPr>
          <p:nvPr/>
        </p:nvPicPr>
        <p:blipFill>
          <a:blip r:embed="rId3"/>
          <a:stretch>
            <a:fillRect/>
          </a:stretch>
        </p:blipFill>
        <p:spPr>
          <a:xfrm>
            <a:off x="6096000" y="693018"/>
            <a:ext cx="6096000" cy="6164982"/>
          </a:xfrm>
          <a:prstGeom prst="rect">
            <a:avLst/>
          </a:prstGeom>
        </p:spPr>
      </p:pic>
    </p:spTree>
    <p:extLst>
      <p:ext uri="{BB962C8B-B14F-4D97-AF65-F5344CB8AC3E}">
        <p14:creationId xmlns:p14="http://schemas.microsoft.com/office/powerpoint/2010/main" val="247816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F31D8-160A-7BFF-A732-6A4801C26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54" y="220336"/>
            <a:ext cx="11743981" cy="6510970"/>
          </a:xfrm>
          <a:prstGeom prst="rect">
            <a:avLst/>
          </a:prstGeom>
        </p:spPr>
      </p:pic>
    </p:spTree>
    <p:extLst>
      <p:ext uri="{BB962C8B-B14F-4D97-AF65-F5344CB8AC3E}">
        <p14:creationId xmlns:p14="http://schemas.microsoft.com/office/powerpoint/2010/main" val="3274884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5D3CF-2D9D-F920-E13A-E785CC342E97}"/>
              </a:ext>
            </a:extLst>
          </p:cNvPr>
          <p:cNvSpPr txBox="1"/>
          <p:nvPr/>
        </p:nvSpPr>
        <p:spPr>
          <a:xfrm>
            <a:off x="4891489" y="2511845"/>
            <a:ext cx="2688116" cy="1323439"/>
          </a:xfrm>
          <a:prstGeom prst="rect">
            <a:avLst/>
          </a:prstGeom>
          <a:noFill/>
        </p:spPr>
        <p:txBody>
          <a:bodyPr wrap="square" rtlCol="0">
            <a:spAutoFit/>
          </a:bodyPr>
          <a:lstStyle/>
          <a:p>
            <a:r>
              <a:rPr lang="en-US" sz="4000" b="1" dirty="0">
                <a:latin typeface="Manrope"/>
              </a:rPr>
              <a:t>THANK YOU</a:t>
            </a:r>
            <a:endParaRPr lang="en-IN" sz="4000" b="1" dirty="0">
              <a:latin typeface="Manrope"/>
            </a:endParaRPr>
          </a:p>
        </p:txBody>
      </p:sp>
    </p:spTree>
    <p:extLst>
      <p:ext uri="{BB962C8B-B14F-4D97-AF65-F5344CB8AC3E}">
        <p14:creationId xmlns:p14="http://schemas.microsoft.com/office/powerpoint/2010/main" val="358707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D31FCD-AD88-B805-3252-D9518BC3571E}"/>
              </a:ext>
            </a:extLst>
          </p:cNvPr>
          <p:cNvSpPr txBox="1"/>
          <p:nvPr/>
        </p:nvSpPr>
        <p:spPr>
          <a:xfrm>
            <a:off x="250371" y="239486"/>
            <a:ext cx="11723915" cy="258532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Manrope"/>
              </a:rPr>
              <a:t>Users can interact with the predictive model through a </a:t>
            </a:r>
            <a:r>
              <a:rPr lang="en-US" sz="2400" dirty="0" err="1">
                <a:latin typeface="Manrope"/>
              </a:rPr>
              <a:t>Streamlit</a:t>
            </a:r>
            <a:r>
              <a:rPr lang="en-US" sz="2400" dirty="0">
                <a:latin typeface="Manrope"/>
              </a:rPr>
              <a:t>-based web application, allowing them to make informed stock price predictions based on historical data. The project's deployment facilitates real-time analysis and decision-making for stakeholders, showcasing the integration of data science and software development skills in addressing the complexities of stock price forecasting. This work highlights the potential of advanced machine learning techniques in financial market analysis and prediction.</a:t>
            </a:r>
            <a:endParaRPr lang="en-IN" sz="2400" dirty="0">
              <a:latin typeface="Manrope"/>
            </a:endParaRPr>
          </a:p>
          <a:p>
            <a:endParaRPr lang="en-IN" dirty="0"/>
          </a:p>
        </p:txBody>
      </p:sp>
    </p:spTree>
    <p:extLst>
      <p:ext uri="{BB962C8B-B14F-4D97-AF65-F5344CB8AC3E}">
        <p14:creationId xmlns:p14="http://schemas.microsoft.com/office/powerpoint/2010/main" val="50422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B4235-411C-ECE5-ADBD-25AE60672F25}"/>
              </a:ext>
            </a:extLst>
          </p:cNvPr>
          <p:cNvSpPr txBox="1"/>
          <p:nvPr/>
        </p:nvSpPr>
        <p:spPr>
          <a:xfrm>
            <a:off x="239486" y="250371"/>
            <a:ext cx="11636828" cy="5724644"/>
          </a:xfrm>
          <a:prstGeom prst="rect">
            <a:avLst/>
          </a:prstGeom>
          <a:noFill/>
        </p:spPr>
        <p:txBody>
          <a:bodyPr wrap="square" rtlCol="0">
            <a:spAutoFit/>
          </a:bodyPr>
          <a:lstStyle/>
          <a:p>
            <a:r>
              <a:rPr lang="en-US" sz="2400" dirty="0"/>
              <a:t>                                                             </a:t>
            </a:r>
            <a:r>
              <a:rPr lang="en-US" sz="3600" b="1" dirty="0">
                <a:latin typeface="Manrope"/>
              </a:rPr>
              <a:t>Introduction</a:t>
            </a:r>
            <a:endParaRPr lang="en-US" sz="3200" b="1" dirty="0">
              <a:latin typeface="Manrope"/>
            </a:endParaRPr>
          </a:p>
          <a:p>
            <a:endParaRPr lang="en-US" sz="2400" dirty="0">
              <a:latin typeface="Manrope"/>
            </a:endParaRPr>
          </a:p>
          <a:p>
            <a:pPr marL="342900" indent="-342900">
              <a:buFont typeface="Wingdings" panose="05000000000000000000" pitchFamily="2" charset="2"/>
              <a:buChar char="Ø"/>
            </a:pPr>
            <a:r>
              <a:rPr lang="en-US" sz="2400" dirty="0">
                <a:latin typeface="Manrope"/>
              </a:rPr>
              <a:t>Predicting stock prices is a complex yet crucial task in the financial industry, driven by the need for investors and stakeholders to make informed decisions. The stock market's inherent volatility and the influence of myriad external factors make accurate predictions challenging. This project focuses on forecasting the stock prices of Reliance Industries Limited (RIL) for the next 30 days, leveraging historical data to identify trends and patterns that can inform future price movements.</a:t>
            </a:r>
          </a:p>
          <a:p>
            <a:endParaRPr lang="en-US" sz="2400" dirty="0">
              <a:latin typeface="Manrope"/>
            </a:endParaRPr>
          </a:p>
          <a:p>
            <a:pPr marL="342900" indent="-342900">
              <a:buFont typeface="Wingdings" panose="05000000000000000000" pitchFamily="2" charset="2"/>
              <a:buChar char="Ø"/>
            </a:pPr>
            <a:r>
              <a:rPr lang="en-US" sz="2400" dirty="0">
                <a:latin typeface="Manrope"/>
              </a:rPr>
              <a:t>The dataset spans from January 1, 2000, to April 30, 2024, and includes essential attributes such as Open, High, Low, Close, Adjusted Close prices, and trading Volume. By utilizing this rich historical data, the project aims to capture both short-term and long-term trends, analyze the impact of significant events, and generate reliable forecasts.</a:t>
            </a:r>
          </a:p>
          <a:p>
            <a:endParaRPr lang="en-US" sz="2400" dirty="0">
              <a:latin typeface="Manrope"/>
            </a:endParaRPr>
          </a:p>
          <a:p>
            <a:endParaRPr lang="en-IN" dirty="0"/>
          </a:p>
        </p:txBody>
      </p:sp>
    </p:spTree>
    <p:extLst>
      <p:ext uri="{BB962C8B-B14F-4D97-AF65-F5344CB8AC3E}">
        <p14:creationId xmlns:p14="http://schemas.microsoft.com/office/powerpoint/2010/main" val="372569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7DDA5-4C7F-4773-627A-A4421E3D1980}"/>
              </a:ext>
            </a:extLst>
          </p:cNvPr>
          <p:cNvSpPr txBox="1"/>
          <p:nvPr/>
        </p:nvSpPr>
        <p:spPr>
          <a:xfrm>
            <a:off x="261257" y="326571"/>
            <a:ext cx="11647714" cy="590931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Manrope"/>
              </a:rPr>
              <a:t>A variety of machine learning models, including Support Vector Regression (SVR), Random Forest, K-Nearest Neighbors (KNN), Long Short-Term Memory (LSTM), and Gated Recurrent Unit (GRU) networks, were developed and assessed. The LSTM model, known for its effectiveness in time series forecasting, demonstrated the highest accuracy and was thus chosen for deployment.</a:t>
            </a:r>
          </a:p>
          <a:p>
            <a:endParaRPr lang="en-US" sz="2400" dirty="0">
              <a:latin typeface="Manrope"/>
            </a:endParaRPr>
          </a:p>
          <a:p>
            <a:pPr marL="342900" indent="-342900">
              <a:buFont typeface="Wingdings" panose="05000000000000000000" pitchFamily="2" charset="2"/>
              <a:buChar char="Ø"/>
            </a:pPr>
            <a:r>
              <a:rPr lang="en-US" sz="2400" dirty="0">
                <a:latin typeface="Manrope"/>
              </a:rPr>
              <a:t>The implementation of this project involves the use of Python and key libraries such as NumPy, Matplotlib, SciPy, scikit-learn, TensorFlow, </a:t>
            </a:r>
            <a:r>
              <a:rPr lang="en-US" sz="2400" dirty="0" err="1">
                <a:latin typeface="Manrope"/>
              </a:rPr>
              <a:t>Keras</a:t>
            </a:r>
            <a:r>
              <a:rPr lang="en-US" sz="2400" dirty="0">
                <a:latin typeface="Manrope"/>
              </a:rPr>
              <a:t>, and </a:t>
            </a:r>
            <a:r>
              <a:rPr lang="en-US" sz="2400" dirty="0" err="1">
                <a:latin typeface="Manrope"/>
              </a:rPr>
              <a:t>Streamlit</a:t>
            </a:r>
            <a:r>
              <a:rPr lang="en-US" sz="2400" dirty="0">
                <a:latin typeface="Manrope"/>
              </a:rPr>
              <a:t>. The final model is deployed via a </a:t>
            </a:r>
            <a:r>
              <a:rPr lang="en-US" sz="2400" dirty="0" err="1">
                <a:latin typeface="Manrope"/>
              </a:rPr>
              <a:t>Streamlit</a:t>
            </a:r>
            <a:r>
              <a:rPr lang="en-US" sz="2400" dirty="0">
                <a:latin typeface="Manrope"/>
              </a:rPr>
              <a:t>-based web application, providing an interactive platform for users to make stock price predictions based on historical data.</a:t>
            </a:r>
          </a:p>
          <a:p>
            <a:endParaRPr lang="en-US" sz="2400" dirty="0">
              <a:latin typeface="Manrope"/>
            </a:endParaRPr>
          </a:p>
          <a:p>
            <a:pPr marL="342900" indent="-342900">
              <a:buFont typeface="Wingdings" panose="05000000000000000000" pitchFamily="2" charset="2"/>
              <a:buChar char="Ø"/>
            </a:pPr>
            <a:r>
              <a:rPr lang="en-US" sz="2400" dirty="0">
                <a:latin typeface="Manrope"/>
              </a:rPr>
              <a:t>This project exemplifies the integration of data analysis, machine learning, and software development to tackle the intricate task of stock price prediction. It underscores the potential of advanced machine learning techniques in enhancing the accuracy of financial forecasts, thereby aiding investors and stakeholders in making data-driven decisions.</a:t>
            </a:r>
            <a:endParaRPr lang="en-IN" sz="2400" dirty="0">
              <a:latin typeface="Manrope"/>
            </a:endParaRPr>
          </a:p>
          <a:p>
            <a:endParaRPr lang="en-IN" dirty="0"/>
          </a:p>
        </p:txBody>
      </p:sp>
    </p:spTree>
    <p:extLst>
      <p:ext uri="{BB962C8B-B14F-4D97-AF65-F5344CB8AC3E}">
        <p14:creationId xmlns:p14="http://schemas.microsoft.com/office/powerpoint/2010/main" val="24939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1F4DD-43BB-266A-4E8B-EB3387B0073E}"/>
              </a:ext>
            </a:extLst>
          </p:cNvPr>
          <p:cNvSpPr txBox="1"/>
          <p:nvPr/>
        </p:nvSpPr>
        <p:spPr>
          <a:xfrm>
            <a:off x="152400" y="283029"/>
            <a:ext cx="11702143" cy="923330"/>
          </a:xfrm>
          <a:prstGeom prst="rect">
            <a:avLst/>
          </a:prstGeom>
          <a:noFill/>
        </p:spPr>
        <p:txBody>
          <a:bodyPr wrap="square" rtlCol="0">
            <a:spAutoFit/>
          </a:bodyPr>
          <a:lstStyle/>
          <a:p>
            <a:r>
              <a:rPr lang="en-US" dirty="0">
                <a:latin typeface="Manrope"/>
              </a:rPr>
              <a:t>Preprocessing:</a:t>
            </a:r>
          </a:p>
          <a:p>
            <a:endParaRPr lang="en-US" dirty="0">
              <a:latin typeface="Manrope"/>
            </a:endParaRPr>
          </a:p>
          <a:p>
            <a:endParaRPr lang="en-US" dirty="0">
              <a:latin typeface="Manrope"/>
            </a:endParaRPr>
          </a:p>
        </p:txBody>
      </p:sp>
      <p:pic>
        <p:nvPicPr>
          <p:cNvPr id="4" name="Picture 3">
            <a:extLst>
              <a:ext uri="{FF2B5EF4-FFF2-40B4-BE49-F238E27FC236}">
                <a16:creationId xmlns:a16="http://schemas.microsoft.com/office/drawing/2014/main" id="{8C6C24D4-C47A-5184-CC08-712B45F45995}"/>
              </a:ext>
            </a:extLst>
          </p:cNvPr>
          <p:cNvPicPr>
            <a:picLocks noChangeAspect="1"/>
          </p:cNvPicPr>
          <p:nvPr/>
        </p:nvPicPr>
        <p:blipFill>
          <a:blip r:embed="rId2"/>
          <a:stretch>
            <a:fillRect/>
          </a:stretch>
        </p:blipFill>
        <p:spPr>
          <a:xfrm>
            <a:off x="642957" y="1299833"/>
            <a:ext cx="9469171" cy="4715533"/>
          </a:xfrm>
          <a:prstGeom prst="rect">
            <a:avLst/>
          </a:prstGeom>
        </p:spPr>
      </p:pic>
    </p:spTree>
    <p:extLst>
      <p:ext uri="{BB962C8B-B14F-4D97-AF65-F5344CB8AC3E}">
        <p14:creationId xmlns:p14="http://schemas.microsoft.com/office/powerpoint/2010/main" val="84593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DF2C7-6340-0F63-4205-581EB654683B}"/>
              </a:ext>
            </a:extLst>
          </p:cNvPr>
          <p:cNvSpPr txBox="1"/>
          <p:nvPr/>
        </p:nvSpPr>
        <p:spPr>
          <a:xfrm>
            <a:off x="217714" y="239486"/>
            <a:ext cx="11538857" cy="523220"/>
          </a:xfrm>
          <a:prstGeom prst="rect">
            <a:avLst/>
          </a:prstGeom>
          <a:noFill/>
        </p:spPr>
        <p:txBody>
          <a:bodyPr wrap="square" rtlCol="0">
            <a:spAutoFit/>
          </a:bodyPr>
          <a:lstStyle/>
          <a:p>
            <a:r>
              <a:rPr lang="en-US" sz="2800" b="1" dirty="0">
                <a:latin typeface="Manrope"/>
              </a:rPr>
              <a:t>Outliers detection:</a:t>
            </a:r>
            <a:endParaRPr lang="en-IN" b="1" dirty="0">
              <a:latin typeface="Manrope"/>
            </a:endParaRPr>
          </a:p>
        </p:txBody>
      </p:sp>
      <p:pic>
        <p:nvPicPr>
          <p:cNvPr id="4" name="Picture 3">
            <a:extLst>
              <a:ext uri="{FF2B5EF4-FFF2-40B4-BE49-F238E27FC236}">
                <a16:creationId xmlns:a16="http://schemas.microsoft.com/office/drawing/2014/main" id="{257D9A34-8BAB-5513-8CB5-6199F28C96C2}"/>
              </a:ext>
            </a:extLst>
          </p:cNvPr>
          <p:cNvPicPr>
            <a:picLocks noChangeAspect="1"/>
          </p:cNvPicPr>
          <p:nvPr/>
        </p:nvPicPr>
        <p:blipFill>
          <a:blip r:embed="rId2"/>
          <a:stretch>
            <a:fillRect/>
          </a:stretch>
        </p:blipFill>
        <p:spPr>
          <a:xfrm>
            <a:off x="2075889" y="762706"/>
            <a:ext cx="8040222" cy="5681377"/>
          </a:xfrm>
          <a:prstGeom prst="rect">
            <a:avLst/>
          </a:prstGeom>
        </p:spPr>
      </p:pic>
    </p:spTree>
    <p:extLst>
      <p:ext uri="{BB962C8B-B14F-4D97-AF65-F5344CB8AC3E}">
        <p14:creationId xmlns:p14="http://schemas.microsoft.com/office/powerpoint/2010/main" val="318821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594DF-737B-833B-EBDF-5E72C03E7028}"/>
              </a:ext>
            </a:extLst>
          </p:cNvPr>
          <p:cNvPicPr>
            <a:picLocks noChangeAspect="1"/>
          </p:cNvPicPr>
          <p:nvPr/>
        </p:nvPicPr>
        <p:blipFill>
          <a:blip r:embed="rId2"/>
          <a:stretch>
            <a:fillRect/>
          </a:stretch>
        </p:blipFill>
        <p:spPr>
          <a:xfrm>
            <a:off x="3780063" y="1178804"/>
            <a:ext cx="8161205" cy="5520369"/>
          </a:xfrm>
          <a:prstGeom prst="rect">
            <a:avLst/>
          </a:prstGeom>
        </p:spPr>
      </p:pic>
      <p:sp>
        <p:nvSpPr>
          <p:cNvPr id="4" name="TextBox 3">
            <a:extLst>
              <a:ext uri="{FF2B5EF4-FFF2-40B4-BE49-F238E27FC236}">
                <a16:creationId xmlns:a16="http://schemas.microsoft.com/office/drawing/2014/main" id="{128680BA-213E-D85E-9378-47E69AA11586}"/>
              </a:ext>
            </a:extLst>
          </p:cNvPr>
          <p:cNvSpPr txBox="1"/>
          <p:nvPr/>
        </p:nvSpPr>
        <p:spPr>
          <a:xfrm>
            <a:off x="1894901" y="121186"/>
            <a:ext cx="4726236" cy="523220"/>
          </a:xfrm>
          <a:prstGeom prst="rect">
            <a:avLst/>
          </a:prstGeom>
          <a:noFill/>
        </p:spPr>
        <p:txBody>
          <a:bodyPr wrap="square" rtlCol="0">
            <a:spAutoFit/>
          </a:bodyPr>
          <a:lstStyle/>
          <a:p>
            <a:r>
              <a:rPr lang="en-US" sz="2800" b="1" dirty="0">
                <a:latin typeface="Manrope"/>
              </a:rPr>
              <a:t>VISUALISATION</a:t>
            </a:r>
            <a:r>
              <a:rPr lang="en-US" sz="2800" b="1" dirty="0"/>
              <a:t>:</a:t>
            </a:r>
            <a:endParaRPr lang="en-IN" sz="2800" b="1" dirty="0"/>
          </a:p>
        </p:txBody>
      </p:sp>
    </p:spTree>
    <p:extLst>
      <p:ext uri="{BB962C8B-B14F-4D97-AF65-F5344CB8AC3E}">
        <p14:creationId xmlns:p14="http://schemas.microsoft.com/office/powerpoint/2010/main" val="3808406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806</Words>
  <Application>Microsoft Office PowerPoint</Application>
  <PresentationFormat>Widescreen</PresentationFormat>
  <Paragraphs>40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Century Gothic</vt:lpstr>
      <vt:lpstr>Courier New</vt:lpstr>
      <vt:lpstr>Helvetica Neue</vt:lpstr>
      <vt:lpstr>Manrope</vt:lpstr>
      <vt:lpstr>system-ui</vt:lpstr>
      <vt:lpstr>Wingdings</vt:lpstr>
      <vt:lpstr>Wingdings 3</vt:lpstr>
      <vt:lpstr>Wisp</vt:lpstr>
      <vt:lpstr>Reliance Industries Stock Analysis and Forecasting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Sushmitha Ramanakolu</dc:creator>
  <cp:lastModifiedBy>Sushmitha Ramanakolu</cp:lastModifiedBy>
  <cp:revision>1</cp:revision>
  <dcterms:created xsi:type="dcterms:W3CDTF">2024-06-14T11:30:44Z</dcterms:created>
  <dcterms:modified xsi:type="dcterms:W3CDTF">2024-06-14T12:42:33Z</dcterms:modified>
</cp:coreProperties>
</file>