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5" r:id="rId4"/>
    <p:sldId id="263" r:id="rId5"/>
    <p:sldId id="264" r:id="rId6"/>
    <p:sldId id="265" r:id="rId7"/>
    <p:sldId id="260" r:id="rId8"/>
    <p:sldId id="261" r:id="rId9"/>
    <p:sldId id="259" r:id="rId10"/>
    <p:sldId id="258" r:id="rId11"/>
    <p:sldId id="266" r:id="rId12"/>
    <p:sldId id="267" r:id="rId13"/>
    <p:sldId id="257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908" y="-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6.svg"/><Relationship Id="rId1" Type="http://schemas.openxmlformats.org/officeDocument/2006/relationships/image" Target="../media/image32.png"/><Relationship Id="rId6" Type="http://schemas.openxmlformats.org/officeDocument/2006/relationships/image" Target="../media/image20.svg"/><Relationship Id="rId5" Type="http://schemas.openxmlformats.org/officeDocument/2006/relationships/image" Target="../media/image34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6.svg"/><Relationship Id="rId1" Type="http://schemas.openxmlformats.org/officeDocument/2006/relationships/image" Target="../media/image32.png"/><Relationship Id="rId6" Type="http://schemas.openxmlformats.org/officeDocument/2006/relationships/image" Target="../media/image20.svg"/><Relationship Id="rId5" Type="http://schemas.openxmlformats.org/officeDocument/2006/relationships/image" Target="../media/image34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2F4C1-9B5D-4837-A938-44597ADF08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D440B-4CD3-42BB-9C24-682AAA7053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Summary:</a:t>
          </a:r>
        </a:p>
      </dgm:t>
    </dgm:pt>
    <dgm:pt modelId="{EA318911-DC00-4EE0-A958-60B15E0C077C}" type="parTrans" cxnId="{8D096926-ABBC-451D-81EC-8C8B3A96A2D5}">
      <dgm:prSet/>
      <dgm:spPr/>
      <dgm:t>
        <a:bodyPr/>
        <a:lstStyle/>
        <a:p>
          <a:endParaRPr lang="en-US" sz="1800"/>
        </a:p>
      </dgm:t>
    </dgm:pt>
    <dgm:pt modelId="{6F4E0063-64C2-4586-9797-1D6A91F839E4}" type="sibTrans" cxnId="{8D096926-ABBC-451D-81EC-8C8B3A96A2D5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77C428FC-8CF2-4335-8A94-6AF8FAEEA8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- Built an end-to-end sales forecasting system</a:t>
          </a:r>
        </a:p>
      </dgm:t>
    </dgm:pt>
    <dgm:pt modelId="{2F88807C-09A6-4A4E-9600-BA5223C97189}" type="parTrans" cxnId="{771E9C27-862E-4D67-A4B7-C4902C7733DA}">
      <dgm:prSet/>
      <dgm:spPr/>
      <dgm:t>
        <a:bodyPr/>
        <a:lstStyle/>
        <a:p>
          <a:endParaRPr lang="en-US" sz="1800"/>
        </a:p>
      </dgm:t>
    </dgm:pt>
    <dgm:pt modelId="{1C7981DF-84A7-47CB-9526-CD01DEF6DD5B}" type="sibTrans" cxnId="{771E9C27-862E-4D67-A4B7-C4902C7733DA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E006FF60-6E72-4EFC-9E8B-1F72BC88F5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- Used ML &amp; DL techniques for predictions</a:t>
          </a:r>
        </a:p>
      </dgm:t>
    </dgm:pt>
    <dgm:pt modelId="{03816527-F65A-4173-BA0A-92036BBD660B}" type="parTrans" cxnId="{F8973C3F-31CF-40FF-9781-6EA82715AD3C}">
      <dgm:prSet/>
      <dgm:spPr/>
      <dgm:t>
        <a:bodyPr/>
        <a:lstStyle/>
        <a:p>
          <a:endParaRPr lang="en-US" sz="1800"/>
        </a:p>
      </dgm:t>
    </dgm:pt>
    <dgm:pt modelId="{E9D54469-0A20-4AA5-9D88-82A9D781C213}" type="sibTrans" cxnId="{F8973C3F-31CF-40FF-9781-6EA82715AD3C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2729B4FF-F8D8-46BA-8D98-73BD0BD874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- Deployed a</a:t>
          </a:r>
          <a:r>
            <a:rPr lang="en-IN" sz="1800"/>
            <a:t> model in local host as well.</a:t>
          </a:r>
          <a:endParaRPr lang="en-US" sz="1800"/>
        </a:p>
      </dgm:t>
    </dgm:pt>
    <dgm:pt modelId="{630A1BB0-F69D-49D1-B8B8-AD19D04841B9}" type="parTrans" cxnId="{29506BD9-5CB2-41E3-B49B-0F777D86A97A}">
      <dgm:prSet/>
      <dgm:spPr/>
      <dgm:t>
        <a:bodyPr/>
        <a:lstStyle/>
        <a:p>
          <a:endParaRPr lang="en-US" sz="1800"/>
        </a:p>
      </dgm:t>
    </dgm:pt>
    <dgm:pt modelId="{2E2CF232-F989-4E30-8CE9-BA191453875D}" type="sibTrans" cxnId="{29506BD9-5CB2-41E3-B49B-0F777D86A97A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3A80DB8B-0CD6-4968-A525-F1020ECFAA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Checking actual vs. predicted sales using an LSTM (Long Short-Term Memory) model, a type of neural network designed for time series forecasting.</a:t>
          </a:r>
        </a:p>
      </dgm:t>
    </dgm:pt>
    <dgm:pt modelId="{5F4CE300-B591-4B4A-94B8-CC5F6BF0B860}" type="parTrans" cxnId="{B52871D2-8300-4E83-96F1-8A47590F428F}">
      <dgm:prSet/>
      <dgm:spPr/>
      <dgm:t>
        <a:bodyPr/>
        <a:lstStyle/>
        <a:p>
          <a:endParaRPr lang="en-US" sz="1800"/>
        </a:p>
      </dgm:t>
    </dgm:pt>
    <dgm:pt modelId="{96FC0904-B7AD-4A89-80D5-F209C3538865}" type="sibTrans" cxnId="{B52871D2-8300-4E83-96F1-8A47590F428F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96617CBD-FB89-4C47-9E49-B7D298CEFF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Transform the time series data into supervised learning data by creating a new y(target) column.</a:t>
          </a:r>
        </a:p>
      </dgm:t>
    </dgm:pt>
    <dgm:pt modelId="{A5E0209B-0B6C-4F00-8332-A32164608053}" type="parTrans" cxnId="{F8D42CC2-8C76-4E18-839F-25DEDCE9905C}">
      <dgm:prSet/>
      <dgm:spPr/>
      <dgm:t>
        <a:bodyPr/>
        <a:lstStyle/>
        <a:p>
          <a:endParaRPr lang="en-US" sz="1800"/>
        </a:p>
      </dgm:t>
    </dgm:pt>
    <dgm:pt modelId="{687FAE94-1EBA-49AA-B1FD-42B88433315C}" type="sibTrans" cxnId="{F8D42CC2-8C76-4E18-839F-25DEDCE9905C}">
      <dgm:prSet/>
      <dgm:spPr/>
      <dgm:t>
        <a:bodyPr/>
        <a:lstStyle/>
        <a:p>
          <a:endParaRPr lang="en-US" sz="1800"/>
        </a:p>
      </dgm:t>
    </dgm:pt>
    <dgm:pt modelId="{741FAF35-D853-4E71-8565-93D0FA24301B}" type="pres">
      <dgm:prSet presAssocID="{50F2F4C1-9B5D-4837-A938-44597ADF083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0065BA-71CB-465D-B8B5-86808493DF17}" type="pres">
      <dgm:prSet presAssocID="{664D440B-4CD3-42BB-9C24-682AAA70535D}" presName="compNode" presStyleCnt="0"/>
      <dgm:spPr/>
    </dgm:pt>
    <dgm:pt modelId="{483FCEE4-5D63-45E5-929D-4D8E17B53A5C}" type="pres">
      <dgm:prSet presAssocID="{664D440B-4CD3-42BB-9C24-682AAA70535D}" presName="bgRect" presStyleLbl="bgShp" presStyleIdx="0" presStyleCnt="6"/>
      <dgm:spPr/>
    </dgm:pt>
    <dgm:pt modelId="{309E5D3C-9D9E-4DF5-A95B-852C1D968558}" type="pres">
      <dgm:prSet presAssocID="{664D440B-4CD3-42BB-9C24-682AAA70535D}" presName="iconRect" presStyleLbl="node1" presStyleIdx="0" presStyleCnt="6"/>
      <dgm:spPr/>
    </dgm:pt>
    <dgm:pt modelId="{9E262E74-D7D5-4B2A-A06C-6DE64AC49546}" type="pres">
      <dgm:prSet presAssocID="{664D440B-4CD3-42BB-9C24-682AAA70535D}" presName="spaceRect" presStyleCnt="0"/>
      <dgm:spPr/>
    </dgm:pt>
    <dgm:pt modelId="{EE7BEE54-13BF-413A-9662-453775B64D05}" type="pres">
      <dgm:prSet presAssocID="{664D440B-4CD3-42BB-9C24-682AAA70535D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CB38978-5502-4D91-A61F-B83367DBAAF0}" type="pres">
      <dgm:prSet presAssocID="{6F4E0063-64C2-4586-9797-1D6A91F839E4}" presName="sibTrans" presStyleCnt="0"/>
      <dgm:spPr/>
    </dgm:pt>
    <dgm:pt modelId="{501E8A98-19F8-4A0A-A89C-343CD6DE7A19}" type="pres">
      <dgm:prSet presAssocID="{77C428FC-8CF2-4335-8A94-6AF8FAEEA8F7}" presName="compNode" presStyleCnt="0"/>
      <dgm:spPr/>
    </dgm:pt>
    <dgm:pt modelId="{5234FB26-C7E0-443C-9A59-524ABD10AC63}" type="pres">
      <dgm:prSet presAssocID="{77C428FC-8CF2-4335-8A94-6AF8FAEEA8F7}" presName="bgRect" presStyleLbl="bgShp" presStyleIdx="1" presStyleCnt="6"/>
      <dgm:spPr/>
    </dgm:pt>
    <dgm:pt modelId="{6CE3C6B3-E69D-4EDB-8E36-409608BE7B6E}" type="pres">
      <dgm:prSet presAssocID="{77C428FC-8CF2-4335-8A94-6AF8FAEEA8F7}" presName="iconRect" presStyleLbl="node1" presStyleIdx="1" presStyleCnt="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0B25CF9-19B2-4157-B277-25846CB33CF9}" type="pres">
      <dgm:prSet presAssocID="{77C428FC-8CF2-4335-8A94-6AF8FAEEA8F7}" presName="spaceRect" presStyleCnt="0"/>
      <dgm:spPr/>
    </dgm:pt>
    <dgm:pt modelId="{B93DEE8B-5AD1-4458-8400-6A1A5E5F4C8F}" type="pres">
      <dgm:prSet presAssocID="{77C428FC-8CF2-4335-8A94-6AF8FAEEA8F7}" presName="parTx" presStyleLbl="revTx" presStyleIdx="1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FD91C117-39E3-429A-8DBF-D71453477D5E}" type="pres">
      <dgm:prSet presAssocID="{1C7981DF-84A7-47CB-9526-CD01DEF6DD5B}" presName="sibTrans" presStyleCnt="0"/>
      <dgm:spPr/>
    </dgm:pt>
    <dgm:pt modelId="{095CBCD3-4E36-4035-9664-F67BD1A386A7}" type="pres">
      <dgm:prSet presAssocID="{E006FF60-6E72-4EFC-9E8B-1F72BC88F59B}" presName="compNode" presStyleCnt="0"/>
      <dgm:spPr/>
    </dgm:pt>
    <dgm:pt modelId="{1C6869CB-A63B-4F76-BCF4-3E8089DD483C}" type="pres">
      <dgm:prSet presAssocID="{E006FF60-6E72-4EFC-9E8B-1F72BC88F59B}" presName="bgRect" presStyleLbl="bgShp" presStyleIdx="2" presStyleCnt="6"/>
      <dgm:spPr/>
    </dgm:pt>
    <dgm:pt modelId="{38E9388B-718A-4B94-BD2C-F280C8B209BF}" type="pres">
      <dgm:prSet presAssocID="{E006FF60-6E72-4EFC-9E8B-1F72BC88F59B}" presName="iconRect" presStyleLbl="node1" presStyleIdx="2" presStyleCnt="6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C0A4701-93C5-4DF2-860F-F321F054F6F4}" type="pres">
      <dgm:prSet presAssocID="{E006FF60-6E72-4EFC-9E8B-1F72BC88F59B}" presName="spaceRect" presStyleCnt="0"/>
      <dgm:spPr/>
    </dgm:pt>
    <dgm:pt modelId="{D89362B6-CE54-4D8B-831B-6887036096E6}" type="pres">
      <dgm:prSet presAssocID="{E006FF60-6E72-4EFC-9E8B-1F72BC88F59B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0B2C9A2-55BC-4B1D-B297-1A431F2B1979}" type="pres">
      <dgm:prSet presAssocID="{E9D54469-0A20-4AA5-9D88-82A9D781C213}" presName="sibTrans" presStyleCnt="0"/>
      <dgm:spPr/>
    </dgm:pt>
    <dgm:pt modelId="{D095CE20-3A75-4D80-8AF2-14E8C3025FB5}" type="pres">
      <dgm:prSet presAssocID="{2729B4FF-F8D8-46BA-8D98-73BD0BD87480}" presName="compNode" presStyleCnt="0"/>
      <dgm:spPr/>
    </dgm:pt>
    <dgm:pt modelId="{F54ACBD1-37D1-4E29-B123-669E7A796BEB}" type="pres">
      <dgm:prSet presAssocID="{2729B4FF-F8D8-46BA-8D98-73BD0BD87480}" presName="bgRect" presStyleLbl="bgShp" presStyleIdx="3" presStyleCnt="6"/>
      <dgm:spPr/>
    </dgm:pt>
    <dgm:pt modelId="{A73170FA-BD67-4AFD-AC66-6A04B4D5282E}" type="pres">
      <dgm:prSet presAssocID="{2729B4FF-F8D8-46BA-8D98-73BD0BD87480}" presName="iconRect" presStyleLbl="node1" presStyleIdx="3" presStyleCnt="6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C134A01-1F25-4581-B41B-F28C0B727F49}" type="pres">
      <dgm:prSet presAssocID="{2729B4FF-F8D8-46BA-8D98-73BD0BD87480}" presName="spaceRect" presStyleCnt="0"/>
      <dgm:spPr/>
    </dgm:pt>
    <dgm:pt modelId="{EA8499E3-8707-4881-BAF7-2871A3B37E77}" type="pres">
      <dgm:prSet presAssocID="{2729B4FF-F8D8-46BA-8D98-73BD0BD87480}" presName="parTx" presStyleLbl="revTx" presStyleIdx="3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B3ED2EBE-9DE3-4C36-AD77-A1FB464600C9}" type="pres">
      <dgm:prSet presAssocID="{2E2CF232-F989-4E30-8CE9-BA191453875D}" presName="sibTrans" presStyleCnt="0"/>
      <dgm:spPr/>
    </dgm:pt>
    <dgm:pt modelId="{64617019-FCB1-4C98-8767-4F6FAEB9DB2D}" type="pres">
      <dgm:prSet presAssocID="{3A80DB8B-0CD6-4968-A525-F1020ECFAA9D}" presName="compNode" presStyleCnt="0"/>
      <dgm:spPr/>
    </dgm:pt>
    <dgm:pt modelId="{E958820C-0CBD-41F8-813B-CB22B1FD8BB7}" type="pres">
      <dgm:prSet presAssocID="{3A80DB8B-0CD6-4968-A525-F1020ECFAA9D}" presName="bgRect" presStyleLbl="bgShp" presStyleIdx="4" presStyleCnt="6"/>
      <dgm:spPr/>
    </dgm:pt>
    <dgm:pt modelId="{DD17A23E-2FE2-446E-8A39-A65B029F30E2}" type="pres">
      <dgm:prSet presAssocID="{3A80DB8B-0CD6-4968-A525-F1020ECFAA9D}" presName="iconRect" presStyleLbl="node1" presStyleIdx="4" presStyleCnt="6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C8D9916-E1E6-4A1E-A395-51269566E34E}" type="pres">
      <dgm:prSet presAssocID="{3A80DB8B-0CD6-4968-A525-F1020ECFAA9D}" presName="spaceRect" presStyleCnt="0"/>
      <dgm:spPr/>
    </dgm:pt>
    <dgm:pt modelId="{0F222503-60CA-418D-BCB3-2CDDEBCEC2BB}" type="pres">
      <dgm:prSet presAssocID="{3A80DB8B-0CD6-4968-A525-F1020ECFAA9D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A54F1FA3-7A21-4782-B9F9-7BF009FEAA6B}" type="pres">
      <dgm:prSet presAssocID="{96FC0904-B7AD-4A89-80D5-F209C3538865}" presName="sibTrans" presStyleCnt="0"/>
      <dgm:spPr/>
    </dgm:pt>
    <dgm:pt modelId="{FEA34E5B-B7E5-4FB6-AFBE-C429BB9E5AE4}" type="pres">
      <dgm:prSet presAssocID="{96617CBD-FB89-4C47-9E49-B7D298CEFF27}" presName="compNode" presStyleCnt="0"/>
      <dgm:spPr/>
    </dgm:pt>
    <dgm:pt modelId="{8BFC30F2-13A6-4FF4-A155-D11FF86C3A1D}" type="pres">
      <dgm:prSet presAssocID="{96617CBD-FB89-4C47-9E49-B7D298CEFF27}" presName="bgRect" presStyleLbl="bgShp" presStyleIdx="5" presStyleCnt="6"/>
      <dgm:spPr/>
    </dgm:pt>
    <dgm:pt modelId="{BB6C8951-87DD-4C16-9CA8-CE748B7BD729}" type="pres">
      <dgm:prSet presAssocID="{96617CBD-FB89-4C47-9E49-B7D298CEFF27}" presName="iconRect" presStyleLbl="node1" presStyleIdx="5" presStyleCnt="6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E4FB537-C000-4D7F-801F-E2D1937C351A}" type="pres">
      <dgm:prSet presAssocID="{96617CBD-FB89-4C47-9E49-B7D298CEFF27}" presName="spaceRect" presStyleCnt="0"/>
      <dgm:spPr/>
    </dgm:pt>
    <dgm:pt modelId="{24902F75-FB1B-49DB-A151-2BAACFFDA5E4}" type="pres">
      <dgm:prSet presAssocID="{96617CBD-FB89-4C47-9E49-B7D298CEFF27}" presName="parTx" presStyleLbl="revTx" presStyleIdx="5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FCDAB060-EEFD-427A-A37E-01993DD8073C}" type="presOf" srcId="{77C428FC-8CF2-4335-8A94-6AF8FAEEA8F7}" destId="{B93DEE8B-5AD1-4458-8400-6A1A5E5F4C8F}" srcOrd="0" destOrd="0" presId="urn:microsoft.com/office/officeart/2018/2/layout/IconVerticalSolidList"/>
    <dgm:cxn modelId="{86CC8875-EB91-4C0D-BAA0-C136A2AD7313}" type="presOf" srcId="{2729B4FF-F8D8-46BA-8D98-73BD0BD87480}" destId="{EA8499E3-8707-4881-BAF7-2871A3B37E77}" srcOrd="0" destOrd="0" presId="urn:microsoft.com/office/officeart/2018/2/layout/IconVerticalSolidList"/>
    <dgm:cxn modelId="{607328B9-83C9-40D7-9771-F9F7CA888E64}" type="presOf" srcId="{664D440B-4CD3-42BB-9C24-682AAA70535D}" destId="{EE7BEE54-13BF-413A-9662-453775B64D05}" srcOrd="0" destOrd="0" presId="urn:microsoft.com/office/officeart/2018/2/layout/IconVerticalSolidList"/>
    <dgm:cxn modelId="{F0ED016A-7CD3-4DE6-A84F-6E7401DD5A79}" type="presOf" srcId="{3A80DB8B-0CD6-4968-A525-F1020ECFAA9D}" destId="{0F222503-60CA-418D-BCB3-2CDDEBCEC2BB}" srcOrd="0" destOrd="0" presId="urn:microsoft.com/office/officeart/2018/2/layout/IconVerticalSolidList"/>
    <dgm:cxn modelId="{F8973C3F-31CF-40FF-9781-6EA82715AD3C}" srcId="{50F2F4C1-9B5D-4837-A938-44597ADF0835}" destId="{E006FF60-6E72-4EFC-9E8B-1F72BC88F59B}" srcOrd="2" destOrd="0" parTransId="{03816527-F65A-4173-BA0A-92036BBD660B}" sibTransId="{E9D54469-0A20-4AA5-9D88-82A9D781C213}"/>
    <dgm:cxn modelId="{EA9D8E74-C0BC-4865-8C7F-08E97612377D}" type="presOf" srcId="{50F2F4C1-9B5D-4837-A938-44597ADF0835}" destId="{741FAF35-D853-4E71-8565-93D0FA24301B}" srcOrd="0" destOrd="0" presId="urn:microsoft.com/office/officeart/2018/2/layout/IconVerticalSolidList"/>
    <dgm:cxn modelId="{771E9C27-862E-4D67-A4B7-C4902C7733DA}" srcId="{50F2F4C1-9B5D-4837-A938-44597ADF0835}" destId="{77C428FC-8CF2-4335-8A94-6AF8FAEEA8F7}" srcOrd="1" destOrd="0" parTransId="{2F88807C-09A6-4A4E-9600-BA5223C97189}" sibTransId="{1C7981DF-84A7-47CB-9526-CD01DEF6DD5B}"/>
    <dgm:cxn modelId="{6AFC64C3-E986-4BE0-8A25-29D85E201E69}" type="presOf" srcId="{E006FF60-6E72-4EFC-9E8B-1F72BC88F59B}" destId="{D89362B6-CE54-4D8B-831B-6887036096E6}" srcOrd="0" destOrd="0" presId="urn:microsoft.com/office/officeart/2018/2/layout/IconVerticalSolidList"/>
    <dgm:cxn modelId="{FC6A97C7-2ED8-427E-A3A7-B5DAB99C1696}" type="presOf" srcId="{96617CBD-FB89-4C47-9E49-B7D298CEFF27}" destId="{24902F75-FB1B-49DB-A151-2BAACFFDA5E4}" srcOrd="0" destOrd="0" presId="urn:microsoft.com/office/officeart/2018/2/layout/IconVerticalSolidList"/>
    <dgm:cxn modelId="{8D096926-ABBC-451D-81EC-8C8B3A96A2D5}" srcId="{50F2F4C1-9B5D-4837-A938-44597ADF0835}" destId="{664D440B-4CD3-42BB-9C24-682AAA70535D}" srcOrd="0" destOrd="0" parTransId="{EA318911-DC00-4EE0-A958-60B15E0C077C}" sibTransId="{6F4E0063-64C2-4586-9797-1D6A91F839E4}"/>
    <dgm:cxn modelId="{29506BD9-5CB2-41E3-B49B-0F777D86A97A}" srcId="{50F2F4C1-9B5D-4837-A938-44597ADF0835}" destId="{2729B4FF-F8D8-46BA-8D98-73BD0BD87480}" srcOrd="3" destOrd="0" parTransId="{630A1BB0-F69D-49D1-B8B8-AD19D04841B9}" sibTransId="{2E2CF232-F989-4E30-8CE9-BA191453875D}"/>
    <dgm:cxn modelId="{F8D42CC2-8C76-4E18-839F-25DEDCE9905C}" srcId="{50F2F4C1-9B5D-4837-A938-44597ADF0835}" destId="{96617CBD-FB89-4C47-9E49-B7D298CEFF27}" srcOrd="5" destOrd="0" parTransId="{A5E0209B-0B6C-4F00-8332-A32164608053}" sibTransId="{687FAE94-1EBA-49AA-B1FD-42B88433315C}"/>
    <dgm:cxn modelId="{B52871D2-8300-4E83-96F1-8A47590F428F}" srcId="{50F2F4C1-9B5D-4837-A938-44597ADF0835}" destId="{3A80DB8B-0CD6-4968-A525-F1020ECFAA9D}" srcOrd="4" destOrd="0" parTransId="{5F4CE300-B591-4B4A-94B8-CC5F6BF0B860}" sibTransId="{96FC0904-B7AD-4A89-80D5-F209C3538865}"/>
    <dgm:cxn modelId="{4072561B-BBAC-47E4-90EF-606FE09789DE}" type="presParOf" srcId="{741FAF35-D853-4E71-8565-93D0FA24301B}" destId="{580065BA-71CB-465D-B8B5-86808493DF17}" srcOrd="0" destOrd="0" presId="urn:microsoft.com/office/officeart/2018/2/layout/IconVerticalSolidList"/>
    <dgm:cxn modelId="{D10A0AE7-636B-41F8-A1C9-CFFE1982D40D}" type="presParOf" srcId="{580065BA-71CB-465D-B8B5-86808493DF17}" destId="{483FCEE4-5D63-45E5-929D-4D8E17B53A5C}" srcOrd="0" destOrd="0" presId="urn:microsoft.com/office/officeart/2018/2/layout/IconVerticalSolidList"/>
    <dgm:cxn modelId="{D5059944-55DF-41FE-BEF4-48DC7FE0FD75}" type="presParOf" srcId="{580065BA-71CB-465D-B8B5-86808493DF17}" destId="{309E5D3C-9D9E-4DF5-A95B-852C1D968558}" srcOrd="1" destOrd="0" presId="urn:microsoft.com/office/officeart/2018/2/layout/IconVerticalSolidList"/>
    <dgm:cxn modelId="{D7AC8602-258E-4028-BF68-1B8D6DAFEEFE}" type="presParOf" srcId="{580065BA-71CB-465D-B8B5-86808493DF17}" destId="{9E262E74-D7D5-4B2A-A06C-6DE64AC49546}" srcOrd="2" destOrd="0" presId="urn:microsoft.com/office/officeart/2018/2/layout/IconVerticalSolidList"/>
    <dgm:cxn modelId="{7B7B9FDE-ACB0-42AB-B8F6-10924A68B48B}" type="presParOf" srcId="{580065BA-71CB-465D-B8B5-86808493DF17}" destId="{EE7BEE54-13BF-413A-9662-453775B64D05}" srcOrd="3" destOrd="0" presId="urn:microsoft.com/office/officeart/2018/2/layout/IconVerticalSolidList"/>
    <dgm:cxn modelId="{A519C5AB-55C4-4885-8A70-70D2284161B5}" type="presParOf" srcId="{741FAF35-D853-4E71-8565-93D0FA24301B}" destId="{2CB38978-5502-4D91-A61F-B83367DBAAF0}" srcOrd="1" destOrd="0" presId="urn:microsoft.com/office/officeart/2018/2/layout/IconVerticalSolidList"/>
    <dgm:cxn modelId="{3CBB74C6-84CD-4D6D-A301-9C1DA41382F3}" type="presParOf" srcId="{741FAF35-D853-4E71-8565-93D0FA24301B}" destId="{501E8A98-19F8-4A0A-A89C-343CD6DE7A19}" srcOrd="2" destOrd="0" presId="urn:microsoft.com/office/officeart/2018/2/layout/IconVerticalSolidList"/>
    <dgm:cxn modelId="{81FAAB35-2BDE-4CC9-ACEC-6B933875967D}" type="presParOf" srcId="{501E8A98-19F8-4A0A-A89C-343CD6DE7A19}" destId="{5234FB26-C7E0-443C-9A59-524ABD10AC63}" srcOrd="0" destOrd="0" presId="urn:microsoft.com/office/officeart/2018/2/layout/IconVerticalSolidList"/>
    <dgm:cxn modelId="{2C5B473C-C779-496F-9FCD-F0282CDE72FC}" type="presParOf" srcId="{501E8A98-19F8-4A0A-A89C-343CD6DE7A19}" destId="{6CE3C6B3-E69D-4EDB-8E36-409608BE7B6E}" srcOrd="1" destOrd="0" presId="urn:microsoft.com/office/officeart/2018/2/layout/IconVerticalSolidList"/>
    <dgm:cxn modelId="{69DADFE2-F2BD-4369-BCA8-EE9C23B6AE47}" type="presParOf" srcId="{501E8A98-19F8-4A0A-A89C-343CD6DE7A19}" destId="{40B25CF9-19B2-4157-B277-25846CB33CF9}" srcOrd="2" destOrd="0" presId="urn:microsoft.com/office/officeart/2018/2/layout/IconVerticalSolidList"/>
    <dgm:cxn modelId="{5777E86A-C6AD-47DA-8423-3DA293B1B7A3}" type="presParOf" srcId="{501E8A98-19F8-4A0A-A89C-343CD6DE7A19}" destId="{B93DEE8B-5AD1-4458-8400-6A1A5E5F4C8F}" srcOrd="3" destOrd="0" presId="urn:microsoft.com/office/officeart/2018/2/layout/IconVerticalSolidList"/>
    <dgm:cxn modelId="{EF6091E2-9F8A-4D41-8BDD-25277F10FC16}" type="presParOf" srcId="{741FAF35-D853-4E71-8565-93D0FA24301B}" destId="{FD91C117-39E3-429A-8DBF-D71453477D5E}" srcOrd="3" destOrd="0" presId="urn:microsoft.com/office/officeart/2018/2/layout/IconVerticalSolidList"/>
    <dgm:cxn modelId="{0DD775C9-82B8-409D-A2F9-E94F9ABBA333}" type="presParOf" srcId="{741FAF35-D853-4E71-8565-93D0FA24301B}" destId="{095CBCD3-4E36-4035-9664-F67BD1A386A7}" srcOrd="4" destOrd="0" presId="urn:microsoft.com/office/officeart/2018/2/layout/IconVerticalSolidList"/>
    <dgm:cxn modelId="{1D405581-AAC8-48CE-B89B-2937E5A9E274}" type="presParOf" srcId="{095CBCD3-4E36-4035-9664-F67BD1A386A7}" destId="{1C6869CB-A63B-4F76-BCF4-3E8089DD483C}" srcOrd="0" destOrd="0" presId="urn:microsoft.com/office/officeart/2018/2/layout/IconVerticalSolidList"/>
    <dgm:cxn modelId="{E9A255C9-B047-444E-8D85-EEF31EE3AEF0}" type="presParOf" srcId="{095CBCD3-4E36-4035-9664-F67BD1A386A7}" destId="{38E9388B-718A-4B94-BD2C-F280C8B209BF}" srcOrd="1" destOrd="0" presId="urn:microsoft.com/office/officeart/2018/2/layout/IconVerticalSolidList"/>
    <dgm:cxn modelId="{05200C5E-3E80-4B63-B7A9-94533838C503}" type="presParOf" srcId="{095CBCD3-4E36-4035-9664-F67BD1A386A7}" destId="{9C0A4701-93C5-4DF2-860F-F321F054F6F4}" srcOrd="2" destOrd="0" presId="urn:microsoft.com/office/officeart/2018/2/layout/IconVerticalSolidList"/>
    <dgm:cxn modelId="{95FB9152-5A52-4783-A49B-9EA66E47D217}" type="presParOf" srcId="{095CBCD3-4E36-4035-9664-F67BD1A386A7}" destId="{D89362B6-CE54-4D8B-831B-6887036096E6}" srcOrd="3" destOrd="0" presId="urn:microsoft.com/office/officeart/2018/2/layout/IconVerticalSolidList"/>
    <dgm:cxn modelId="{052C498D-1E04-4CB0-987B-3CC175A2EEAF}" type="presParOf" srcId="{741FAF35-D853-4E71-8565-93D0FA24301B}" destId="{C0B2C9A2-55BC-4B1D-B297-1A431F2B1979}" srcOrd="5" destOrd="0" presId="urn:microsoft.com/office/officeart/2018/2/layout/IconVerticalSolidList"/>
    <dgm:cxn modelId="{B8556202-00EB-4980-9CBB-C827BE516B77}" type="presParOf" srcId="{741FAF35-D853-4E71-8565-93D0FA24301B}" destId="{D095CE20-3A75-4D80-8AF2-14E8C3025FB5}" srcOrd="6" destOrd="0" presId="urn:microsoft.com/office/officeart/2018/2/layout/IconVerticalSolidList"/>
    <dgm:cxn modelId="{09DDED0F-BC8E-48CB-86DE-34F1351436AA}" type="presParOf" srcId="{D095CE20-3A75-4D80-8AF2-14E8C3025FB5}" destId="{F54ACBD1-37D1-4E29-B123-669E7A796BEB}" srcOrd="0" destOrd="0" presId="urn:microsoft.com/office/officeart/2018/2/layout/IconVerticalSolidList"/>
    <dgm:cxn modelId="{8A862AB4-1054-46F8-9E15-D143B36FFCCE}" type="presParOf" srcId="{D095CE20-3A75-4D80-8AF2-14E8C3025FB5}" destId="{A73170FA-BD67-4AFD-AC66-6A04B4D5282E}" srcOrd="1" destOrd="0" presId="urn:microsoft.com/office/officeart/2018/2/layout/IconVerticalSolidList"/>
    <dgm:cxn modelId="{81A41DE3-B181-44A4-AA3E-50A6FCA22554}" type="presParOf" srcId="{D095CE20-3A75-4D80-8AF2-14E8C3025FB5}" destId="{7C134A01-1F25-4581-B41B-F28C0B727F49}" srcOrd="2" destOrd="0" presId="urn:microsoft.com/office/officeart/2018/2/layout/IconVerticalSolidList"/>
    <dgm:cxn modelId="{826FFE2A-4227-4C23-94B2-199EDB2DC13F}" type="presParOf" srcId="{D095CE20-3A75-4D80-8AF2-14E8C3025FB5}" destId="{EA8499E3-8707-4881-BAF7-2871A3B37E77}" srcOrd="3" destOrd="0" presId="urn:microsoft.com/office/officeart/2018/2/layout/IconVerticalSolidList"/>
    <dgm:cxn modelId="{8F671E32-6F69-41D7-AAE9-956CFA79618E}" type="presParOf" srcId="{741FAF35-D853-4E71-8565-93D0FA24301B}" destId="{B3ED2EBE-9DE3-4C36-AD77-A1FB464600C9}" srcOrd="7" destOrd="0" presId="urn:microsoft.com/office/officeart/2018/2/layout/IconVerticalSolidList"/>
    <dgm:cxn modelId="{E5A54608-FE18-47EE-84D6-F5BF84C12692}" type="presParOf" srcId="{741FAF35-D853-4E71-8565-93D0FA24301B}" destId="{64617019-FCB1-4C98-8767-4F6FAEB9DB2D}" srcOrd="8" destOrd="0" presId="urn:microsoft.com/office/officeart/2018/2/layout/IconVerticalSolidList"/>
    <dgm:cxn modelId="{CCEBD1FD-9617-49E5-AECA-7EC129B90FE2}" type="presParOf" srcId="{64617019-FCB1-4C98-8767-4F6FAEB9DB2D}" destId="{E958820C-0CBD-41F8-813B-CB22B1FD8BB7}" srcOrd="0" destOrd="0" presId="urn:microsoft.com/office/officeart/2018/2/layout/IconVerticalSolidList"/>
    <dgm:cxn modelId="{B519D129-730B-4BC3-B324-289E21C36713}" type="presParOf" srcId="{64617019-FCB1-4C98-8767-4F6FAEB9DB2D}" destId="{DD17A23E-2FE2-446E-8A39-A65B029F30E2}" srcOrd="1" destOrd="0" presId="urn:microsoft.com/office/officeart/2018/2/layout/IconVerticalSolidList"/>
    <dgm:cxn modelId="{431EF059-7C8D-45DD-A4B5-80BD41E25401}" type="presParOf" srcId="{64617019-FCB1-4C98-8767-4F6FAEB9DB2D}" destId="{0C8D9916-E1E6-4A1E-A395-51269566E34E}" srcOrd="2" destOrd="0" presId="urn:microsoft.com/office/officeart/2018/2/layout/IconVerticalSolidList"/>
    <dgm:cxn modelId="{816182C4-58CF-4948-A2E2-013F431BB169}" type="presParOf" srcId="{64617019-FCB1-4C98-8767-4F6FAEB9DB2D}" destId="{0F222503-60CA-418D-BCB3-2CDDEBCEC2BB}" srcOrd="3" destOrd="0" presId="urn:microsoft.com/office/officeart/2018/2/layout/IconVerticalSolidList"/>
    <dgm:cxn modelId="{A31F7DB5-100A-404A-8A5E-CB25DD76F1B0}" type="presParOf" srcId="{741FAF35-D853-4E71-8565-93D0FA24301B}" destId="{A54F1FA3-7A21-4782-B9F9-7BF009FEAA6B}" srcOrd="9" destOrd="0" presId="urn:microsoft.com/office/officeart/2018/2/layout/IconVerticalSolidList"/>
    <dgm:cxn modelId="{3F4EEE46-3D40-4F0A-BC7E-2D874D17061E}" type="presParOf" srcId="{741FAF35-D853-4E71-8565-93D0FA24301B}" destId="{FEA34E5B-B7E5-4FB6-AFBE-C429BB9E5AE4}" srcOrd="10" destOrd="0" presId="urn:microsoft.com/office/officeart/2018/2/layout/IconVerticalSolidList"/>
    <dgm:cxn modelId="{B5F2189A-6A4E-49C6-BD9D-7E45AFAE3293}" type="presParOf" srcId="{FEA34E5B-B7E5-4FB6-AFBE-C429BB9E5AE4}" destId="{8BFC30F2-13A6-4FF4-A155-D11FF86C3A1D}" srcOrd="0" destOrd="0" presId="urn:microsoft.com/office/officeart/2018/2/layout/IconVerticalSolidList"/>
    <dgm:cxn modelId="{BA2845E0-1AC5-4542-9399-A3CDA2228869}" type="presParOf" srcId="{FEA34E5B-B7E5-4FB6-AFBE-C429BB9E5AE4}" destId="{BB6C8951-87DD-4C16-9CA8-CE748B7BD729}" srcOrd="1" destOrd="0" presId="urn:microsoft.com/office/officeart/2018/2/layout/IconVerticalSolidList"/>
    <dgm:cxn modelId="{944D3007-B811-42F2-9041-2609F65EF556}" type="presParOf" srcId="{FEA34E5B-B7E5-4FB6-AFBE-C429BB9E5AE4}" destId="{EE4FB537-C000-4D7F-801F-E2D1937C351A}" srcOrd="2" destOrd="0" presId="urn:microsoft.com/office/officeart/2018/2/layout/IconVerticalSolidList"/>
    <dgm:cxn modelId="{2F253CED-3D18-429A-B4C0-8EC88AD505DD}" type="presParOf" srcId="{FEA34E5B-B7E5-4FB6-AFBE-C429BB9E5AE4}" destId="{24902F75-FB1B-49DB-A151-2BAACFFD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FCEE4-5D63-45E5-929D-4D8E17B53A5C}">
      <dsp:nvSpPr>
        <dsp:cNvPr id="0" name=""/>
        <dsp:cNvSpPr/>
      </dsp:nvSpPr>
      <dsp:spPr>
        <a:xfrm>
          <a:off x="0" y="1620"/>
          <a:ext cx="10957193" cy="6904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E5D3C-9D9E-4DF5-A95B-852C1D968558}">
      <dsp:nvSpPr>
        <dsp:cNvPr id="0" name=""/>
        <dsp:cNvSpPr/>
      </dsp:nvSpPr>
      <dsp:spPr>
        <a:xfrm>
          <a:off x="208868" y="156976"/>
          <a:ext cx="379760" cy="379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BEE54-13BF-413A-9662-453775B64D05}">
      <dsp:nvSpPr>
        <dsp:cNvPr id="0" name=""/>
        <dsp:cNvSpPr/>
      </dsp:nvSpPr>
      <dsp:spPr>
        <a:xfrm>
          <a:off x="797497" y="1620"/>
          <a:ext cx="10159695" cy="6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75" tIns="73075" rIns="73075" bIns="73075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Summary:</a:t>
          </a:r>
        </a:p>
      </dsp:txBody>
      <dsp:txXfrm>
        <a:off x="797497" y="1620"/>
        <a:ext cx="10159695" cy="690473"/>
      </dsp:txXfrm>
    </dsp:sp>
    <dsp:sp modelId="{5234FB26-C7E0-443C-9A59-524ABD10AC63}">
      <dsp:nvSpPr>
        <dsp:cNvPr id="0" name=""/>
        <dsp:cNvSpPr/>
      </dsp:nvSpPr>
      <dsp:spPr>
        <a:xfrm>
          <a:off x="0" y="864712"/>
          <a:ext cx="10957193" cy="6904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3C6B3-E69D-4EDB-8E36-409608BE7B6E}">
      <dsp:nvSpPr>
        <dsp:cNvPr id="0" name=""/>
        <dsp:cNvSpPr/>
      </dsp:nvSpPr>
      <dsp:spPr>
        <a:xfrm>
          <a:off x="208868" y="1020069"/>
          <a:ext cx="379760" cy="37976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DEE8B-5AD1-4458-8400-6A1A5E5F4C8F}">
      <dsp:nvSpPr>
        <dsp:cNvPr id="0" name=""/>
        <dsp:cNvSpPr/>
      </dsp:nvSpPr>
      <dsp:spPr>
        <a:xfrm>
          <a:off x="797497" y="864712"/>
          <a:ext cx="10159695" cy="6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75" tIns="73075" rIns="73075" bIns="73075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- Built an end-to-end sales forecasting system</a:t>
          </a:r>
        </a:p>
      </dsp:txBody>
      <dsp:txXfrm>
        <a:off x="797497" y="864712"/>
        <a:ext cx="10159695" cy="690473"/>
      </dsp:txXfrm>
    </dsp:sp>
    <dsp:sp modelId="{1C6869CB-A63B-4F76-BCF4-3E8089DD483C}">
      <dsp:nvSpPr>
        <dsp:cNvPr id="0" name=""/>
        <dsp:cNvSpPr/>
      </dsp:nvSpPr>
      <dsp:spPr>
        <a:xfrm>
          <a:off x="0" y="1727804"/>
          <a:ext cx="10957193" cy="6904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9388B-718A-4B94-BD2C-F280C8B209BF}">
      <dsp:nvSpPr>
        <dsp:cNvPr id="0" name=""/>
        <dsp:cNvSpPr/>
      </dsp:nvSpPr>
      <dsp:spPr>
        <a:xfrm>
          <a:off x="208868" y="1883161"/>
          <a:ext cx="379760" cy="37976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362B6-CE54-4D8B-831B-6887036096E6}">
      <dsp:nvSpPr>
        <dsp:cNvPr id="0" name=""/>
        <dsp:cNvSpPr/>
      </dsp:nvSpPr>
      <dsp:spPr>
        <a:xfrm>
          <a:off x="797497" y="1727804"/>
          <a:ext cx="10159695" cy="6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75" tIns="73075" rIns="73075" bIns="73075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- Used ML &amp; DL techniques for predictions</a:t>
          </a:r>
        </a:p>
      </dsp:txBody>
      <dsp:txXfrm>
        <a:off x="797497" y="1727804"/>
        <a:ext cx="10159695" cy="690473"/>
      </dsp:txXfrm>
    </dsp:sp>
    <dsp:sp modelId="{F54ACBD1-37D1-4E29-B123-669E7A796BEB}">
      <dsp:nvSpPr>
        <dsp:cNvPr id="0" name=""/>
        <dsp:cNvSpPr/>
      </dsp:nvSpPr>
      <dsp:spPr>
        <a:xfrm>
          <a:off x="0" y="2590896"/>
          <a:ext cx="10957193" cy="6904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170FA-BD67-4AFD-AC66-6A04B4D5282E}">
      <dsp:nvSpPr>
        <dsp:cNvPr id="0" name=""/>
        <dsp:cNvSpPr/>
      </dsp:nvSpPr>
      <dsp:spPr>
        <a:xfrm>
          <a:off x="208868" y="2746253"/>
          <a:ext cx="379760" cy="37976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499E3-8707-4881-BAF7-2871A3B37E77}">
      <dsp:nvSpPr>
        <dsp:cNvPr id="0" name=""/>
        <dsp:cNvSpPr/>
      </dsp:nvSpPr>
      <dsp:spPr>
        <a:xfrm>
          <a:off x="797497" y="2590896"/>
          <a:ext cx="10159695" cy="6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75" tIns="73075" rIns="73075" bIns="73075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- Deployed a</a:t>
          </a:r>
          <a:r>
            <a:rPr lang="en-IN" sz="1800" kern="1200"/>
            <a:t> model in local host as well.</a:t>
          </a:r>
          <a:endParaRPr lang="en-US" sz="1800" kern="1200"/>
        </a:p>
      </dsp:txBody>
      <dsp:txXfrm>
        <a:off x="797497" y="2590896"/>
        <a:ext cx="10159695" cy="690473"/>
      </dsp:txXfrm>
    </dsp:sp>
    <dsp:sp modelId="{E958820C-0CBD-41F8-813B-CB22B1FD8BB7}">
      <dsp:nvSpPr>
        <dsp:cNvPr id="0" name=""/>
        <dsp:cNvSpPr/>
      </dsp:nvSpPr>
      <dsp:spPr>
        <a:xfrm>
          <a:off x="0" y="3453988"/>
          <a:ext cx="10957193" cy="6904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7A23E-2FE2-446E-8A39-A65B029F30E2}">
      <dsp:nvSpPr>
        <dsp:cNvPr id="0" name=""/>
        <dsp:cNvSpPr/>
      </dsp:nvSpPr>
      <dsp:spPr>
        <a:xfrm>
          <a:off x="208868" y="3609345"/>
          <a:ext cx="379760" cy="379760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22503-60CA-418D-BCB3-2CDDEBCEC2BB}">
      <dsp:nvSpPr>
        <dsp:cNvPr id="0" name=""/>
        <dsp:cNvSpPr/>
      </dsp:nvSpPr>
      <dsp:spPr>
        <a:xfrm>
          <a:off x="797497" y="3453988"/>
          <a:ext cx="10159695" cy="6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75" tIns="73075" rIns="73075" bIns="73075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Checking actual vs. predicted sales using an LSTM (Long Short-Term Memory) model, a type of neural network designed for time series forecasting.</a:t>
          </a:r>
        </a:p>
      </dsp:txBody>
      <dsp:txXfrm>
        <a:off x="797497" y="3453988"/>
        <a:ext cx="10159695" cy="690473"/>
      </dsp:txXfrm>
    </dsp:sp>
    <dsp:sp modelId="{8BFC30F2-13A6-4FF4-A155-D11FF86C3A1D}">
      <dsp:nvSpPr>
        <dsp:cNvPr id="0" name=""/>
        <dsp:cNvSpPr/>
      </dsp:nvSpPr>
      <dsp:spPr>
        <a:xfrm>
          <a:off x="0" y="4317080"/>
          <a:ext cx="10957193" cy="6904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C8951-87DD-4C16-9CA8-CE748B7BD729}">
      <dsp:nvSpPr>
        <dsp:cNvPr id="0" name=""/>
        <dsp:cNvSpPr/>
      </dsp:nvSpPr>
      <dsp:spPr>
        <a:xfrm>
          <a:off x="208868" y="4472437"/>
          <a:ext cx="379760" cy="379760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2F75-FB1B-49DB-A151-2BAACFFDA5E4}">
      <dsp:nvSpPr>
        <dsp:cNvPr id="0" name=""/>
        <dsp:cNvSpPr/>
      </dsp:nvSpPr>
      <dsp:spPr>
        <a:xfrm>
          <a:off x="797497" y="4317080"/>
          <a:ext cx="10159695" cy="690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75" tIns="73075" rIns="73075" bIns="73075" numCol="1" spcCol="1270" anchor="ctr" anchorCtr="0">
          <a:noAutofit/>
        </a:bodyPr>
        <a:lstStyle/>
        <a:p>
          <a:pPr lvl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Transform the time series data into supervised learning data by creating a new y(target) column.</a:t>
          </a:r>
        </a:p>
      </dsp:txBody>
      <dsp:txXfrm>
        <a:off x="797497" y="4317080"/>
        <a:ext cx="10159695" cy="6904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FE3C2-01C3-9354-F0D2-16258486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792F199-03FB-FAF4-350D-0B6E3132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6A4FBB-5374-766B-2E89-F405DF99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56F073-490A-191D-B7D1-8A18FFF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6F0B83-34C0-D766-D31B-ECAF5C6E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0A956-2034-3D93-F953-7CE6D93D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814FDCC-820A-2523-A016-43A2C7B4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E8E1BB-AC1B-1D11-3EA9-68429CCF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56CBBBE-0FB3-B2AE-5804-A6545986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3C4AA1-3309-7589-C75F-ECEB2329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0B83D6-002B-3A58-FB60-2595F118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3F9BE97-6ED9-0A4B-A181-42AEAC5E1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4E1FD8A-65D2-608D-2771-8E41B421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7F1808-F455-07C4-3572-1F20E1A1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BCFAB5-D0B1-3DB9-95A5-C3298F17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0BD12-A4D4-E4C0-8D6A-C4A2776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21A729-3D18-2626-992D-885B8BA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8064AD-564F-9A60-1692-180C9729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8D59F8-A4B9-82BA-2055-269F64BB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9A050D-D342-4E9E-25B8-19FDACF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4EF85E-9784-E6B0-D16C-E5272C6F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60EE21-B05A-59D9-FA37-7D37548E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B1F3AF-C9BD-9E45-8A81-5225A74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C401A6-12CE-A52B-D0C4-02FBFE32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BA6BABF-D7ED-23DF-4A1B-98E436D1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BD7B87-A820-4FCB-F4EC-9A286E3E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9B2755-F4EA-1846-76A9-D299C0E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282162-44F7-566F-795E-DFE625B1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46B6DA-0396-3C30-867D-57522A0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4D98D5-E206-5A79-8716-999C174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78A434-627C-2160-C8E2-263776D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D831C-EC91-0C76-7EE9-903E733D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6A10C53-209B-D3D7-2389-69A2808C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59DAE7A-9959-B318-0528-1B25BA1A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CE2C290-FF96-37FC-63C7-BE91051D6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0EEFBF5-1FCB-62C4-D570-1C0895677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DA4ED11-0A23-0707-E2EF-743986C5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5E6C9BA-0D44-4A92-94C7-4F34917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59393B-56A8-26AE-E5CA-245512B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8C24B-E0B6-9A1B-5519-BBC94B1A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6C135D-E70F-AF65-528C-8BA1502E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A74A3AF-0C35-E7C4-545E-0F899D0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1B16B6E-B884-71FF-2992-2532749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64791FF-4E1F-DA7C-085F-5845A640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7A96E59-3FD7-1DF2-D8E5-3B60ECEA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1BE81AC-B3DB-3ACB-8EC4-FEF5488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AC551-D5EF-70E0-F647-8A6806EE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7D6220-031B-36D6-2048-4D3504E6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8D1DC9F-3F2F-D927-FB66-8FCE9FD15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B1F8C7-34DA-48A8-EAA9-8E58754D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DC2D92-2BD7-020D-BA88-CBF5547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841C914-1078-9AC0-EE29-0C4CF0B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05383D-9504-81F8-95C4-BF594788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65B34BF-0745-282E-2FBA-F223B4C5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F4A9FB-DB84-B1D6-D315-748BF1AE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5F7C48-1AD0-A968-83BA-66AE1008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FE2D348-3CD3-FA23-10B3-0C22CCF4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6F8F7C-74E5-1664-397A-EF58629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E9DF28C-2277-9B61-1EF3-6E269A1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335F10-C24B-6C51-99FD-9B345E7B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951DCA-3EE3-61D3-27D9-8A88CA8F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1A161-CB6B-40EB-AC5A-D6FB06AE9B95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73ECA7-1C48-3E13-6DAA-EFDC5FB1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C04B10-7EA4-9EA9-5B56-48E5AF8A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eep-learning/long-short-term-memory-lstm-rnn-in-tensorflow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BF61EA3-B236-439E-9C0B-340980D56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042B26-E87C-E9EB-E22A-7DE0C999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9" y="386930"/>
            <a:ext cx="9236700" cy="11889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FORECASTING ACROSS MULTIPLE RETAIL STORES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8FAF094-D087-493F-8DF9-A486C2D6B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D7C88D8-5509-4514-925A-9CE148E5C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275593D-F75E-4426-AE3E-2CDEFD228D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2203087"/>
            <a:ext cx="11383363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91C6A7E-B16A-ABFF-BB86-84CAF9F3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3" y="2599517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Next Hikes IT Solutions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Project_6: </a:t>
            </a:r>
            <a:r>
              <a:rPr lang="en-US" dirty="0" smtClean="0"/>
              <a:t>Rossmann Pharmaceuticals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Prepared by: </a:t>
            </a:r>
            <a:r>
              <a:rPr lang="en-US" dirty="0" smtClean="0"/>
              <a:t>Kalavathi Alegapalli 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 smtClean="0"/>
              <a:t>Date:20/06/2025           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873" y="2955486"/>
            <a:ext cx="2139951" cy="214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80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582AA4-9067-0471-8289-ABACF66D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114047"/>
          </a:xfrm>
        </p:spPr>
        <p:txBody>
          <a:bodyPr>
            <a:normAutofit fontScale="90000"/>
          </a:bodyPr>
          <a:lstStyle/>
          <a:p>
            <a:r>
              <a:rPr lang="en-US" dirty="0"/>
              <a:t>LSTM-Based Sales Forecasting: Evaluation and Interactive Deployment</a:t>
            </a:r>
            <a:endParaRPr lang="en-IN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59" y="1685366"/>
            <a:ext cx="4045322" cy="217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365" y="4096871"/>
            <a:ext cx="3827929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058" y="1990165"/>
            <a:ext cx="74048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r>
              <a:rPr lang="en-US" dirty="0"/>
              <a:t>. **Visual Comparison: Actual </a:t>
            </a:r>
            <a:r>
              <a:rPr lang="en-US" dirty="0" err="1"/>
              <a:t>vs</a:t>
            </a:r>
            <a:r>
              <a:rPr lang="en-US" dirty="0"/>
              <a:t> Predicted Sales**  </a:t>
            </a:r>
          </a:p>
          <a:p>
            <a:r>
              <a:rPr lang="en-US" dirty="0"/>
              <a:t>   - Bar chart illustrates strong alignment between real sales (blue) and LSTM-predicted values (orange)  </a:t>
            </a:r>
          </a:p>
          <a:p>
            <a:r>
              <a:rPr lang="en-US" dirty="0"/>
              <a:t>   - Captures both high- and low-sales periods effectively, showcasing model’s capacity to follow temporal </a:t>
            </a:r>
            <a:r>
              <a:rPr lang="en-US" dirty="0" smtClean="0"/>
              <a:t>trends</a:t>
            </a:r>
          </a:p>
          <a:p>
            <a:endParaRPr lang="en-US" dirty="0"/>
          </a:p>
          <a:p>
            <a:r>
              <a:rPr lang="en-US" dirty="0"/>
              <a:t>2. **Prediction Accuracy &amp; Range**  </a:t>
            </a:r>
          </a:p>
          <a:p>
            <a:r>
              <a:rPr lang="en-US" dirty="0"/>
              <a:t>   - Predicted values closely track actuals across a wide range (up to 35,000 units), indicating the model generalizes well 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**Interactive LSTM Sales Prediction App**  </a:t>
            </a:r>
          </a:p>
          <a:p>
            <a:r>
              <a:rPr lang="en-US" dirty="0"/>
              <a:t>   - User-friendly interface allows prediction by entering key inputs (Store ID, Day of Week, Date, Customers, and flags like Promo, School Holiday, etc.)  </a:t>
            </a:r>
          </a:p>
          <a:p>
            <a:r>
              <a:rPr lang="en-US" dirty="0"/>
              <a:t>   - Real-time prediction displayed instantly (e.g., Sales = 6244.13), ideal for business users and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1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AAAE94E3-A7DB-4868-B1E3-E49703488B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BB736-7981-1D5A-5384-22E01AC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IN" sz="3700" b="1" dirty="0"/>
              <a:t>MACHINE LEARNING APPROACH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7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4DD1D5-808B-33C2-5337-5FB81CD5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21" y="2330513"/>
            <a:ext cx="6160953" cy="397958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Training Performance: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Extremely high accuracy with **R² = 0.9972**, indicating near-perfect fit on training data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Low MSE (41,528.60) and MAE (125.99) highlight minimal errors in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predictions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Strong generalization seen with **R² = 0.9833**, showing the model performs well on unseen data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MAE (306.11) and MSE (246,513.2) are reasonably low, though higher than training — a natural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trade-off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Fit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Rule-based diagnostic confirms **no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underfitting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**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The gap between training and test R² is small enough to indicate good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generalization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49687" y="35744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8CB5D2D7-DF65-4E86-BFBA-FFB9B5ACEB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49687" y="350548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25A441-B07B-B828-6500-C15F94CE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9" y="3725532"/>
            <a:ext cx="4395569" cy="2483495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94" y="242334"/>
            <a:ext cx="35528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438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="" xmlns:a16="http://schemas.microsoft.com/office/drawing/2014/main" id="{058A14AF-9FB5-4CC7-BA35-E8E85D3EDF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A5F555-3D75-9A4A-E68E-DEC1820B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1" y="386930"/>
            <a:ext cx="10066123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Model Training Progress: Loss and MAE </a:t>
            </a:r>
            <a:r>
              <a:rPr lang="en-US" sz="4800" dirty="0" smtClean="0"/>
              <a:t> </a:t>
            </a:r>
            <a:br>
              <a:rPr lang="en-US" sz="4800" dirty="0" smtClean="0"/>
            </a:br>
            <a:r>
              <a:rPr lang="en-US" sz="4800" dirty="0"/>
              <a:t> </a:t>
            </a:r>
            <a:r>
              <a:rPr lang="en-US" sz="4800" dirty="0" smtClean="0"/>
              <a:t>                       over </a:t>
            </a:r>
            <a:r>
              <a:rPr lang="en-US" sz="4800" dirty="0"/>
              <a:t>Epochs</a:t>
            </a:r>
            <a:endParaRPr lang="en-IN" sz="48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A9A4357-BD1D-4622-A4FE-766E6AB8DE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 flipV="1">
            <a:off x="-2" y="1998853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2203087"/>
            <a:ext cx="11383363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B38145-FE9D-234F-E39D-BFDCFF4E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549" y="2389225"/>
            <a:ext cx="6549656" cy="384973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Huber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Loss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Convergence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Training and validation loss steadily decrease, showing learning progression  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MAE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(Mean Absolute Error)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Performance: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- Both training and validation MAE curves show consistent downward trends 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Final MAE of 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614.06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reflects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strong prediction accuracy for the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Metrics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Summary: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Final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Huber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Loss: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316,283.47 (with relative error ~5477.07%)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Final MAE: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614.06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(10.63% relative error) — good alignment with actual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sales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Model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Stability Across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Epochs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No sudden spikes or divergence between training and validation curves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Indicates stable learning dynamics and balanced generalization</a:t>
            </a:r>
          </a:p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E6995CE5-F890-4ABA-82A2-26507CE8D2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11228041" y="2313034"/>
            <a:ext cx="781700" cy="152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88" y="2389701"/>
            <a:ext cx="4125432" cy="2841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7488" y="5352276"/>
            <a:ext cx="42100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4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EDFB8C6-810E-CF60-1863-B9E361EE2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BF61EA3-B236-439E-9C0B-340980D56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4DF352-8595-9084-C22B-804D73B0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10810251" cy="11889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400" dirty="0"/>
              <a:t>Smart Forecasting Interface: Multi-Store Predictions and Sales Dashboard Insights</a:t>
            </a:r>
            <a:endParaRPr lang="en-US" sz="4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8FAF094-D087-493F-8DF9-A486C2D6B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D7C88D8-5509-4514-925A-9CE148E5C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275593D-F75E-4426-AE3E-2CDEFD228D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2203087"/>
            <a:ext cx="11383363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3998BF3-CB7A-0EF5-C2BC-F8ABFCCB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3" y="2599517"/>
            <a:ext cx="10143668" cy="36239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46" y="2389694"/>
            <a:ext cx="3290850" cy="383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641" y="2203087"/>
            <a:ext cx="3341951" cy="3951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27722" y="2203087"/>
            <a:ext cx="411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</a:t>
            </a:r>
            <a:r>
              <a:rPr lang="en-US" b="1" dirty="0"/>
              <a:t>. </a:t>
            </a:r>
            <a:r>
              <a:rPr lang="en-US" b="1" dirty="0" smtClean="0"/>
              <a:t>Multi-Store </a:t>
            </a:r>
            <a:r>
              <a:rPr lang="en-US" b="1" dirty="0"/>
              <a:t>Sales Forecasting (Left Panel</a:t>
            </a:r>
            <a:r>
              <a:rPr lang="en-US" b="1" dirty="0" smtClean="0"/>
              <a:t>):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/>
              <a:t>Predicts daily sales for selected stores with high precision (e.g., Store 1354 → €54,857)  </a:t>
            </a:r>
          </a:p>
          <a:p>
            <a:r>
              <a:rPr lang="en-US" b="1" dirty="0"/>
              <a:t>2. </a:t>
            </a:r>
            <a:r>
              <a:rPr lang="en-US" b="1" dirty="0" smtClean="0"/>
              <a:t>Dynamic </a:t>
            </a:r>
            <a:r>
              <a:rPr lang="en-US" b="1" dirty="0"/>
              <a:t>Filtering &amp; Data Exploration (Right Panel</a:t>
            </a:r>
            <a:r>
              <a:rPr lang="en-US" b="1" dirty="0" smtClean="0"/>
              <a:t>): </a:t>
            </a:r>
            <a:endParaRPr lang="en-US" b="1" dirty="0"/>
          </a:p>
          <a:p>
            <a:r>
              <a:rPr lang="en-US" dirty="0"/>
              <a:t>   - Dashboard supports store-level filtering by ID, type, and assortment  </a:t>
            </a:r>
          </a:p>
          <a:p>
            <a:r>
              <a:rPr lang="en-US" dirty="0"/>
              <a:t>   - Custom date range (Jan–July 2015) enables historical comparison  </a:t>
            </a:r>
          </a:p>
          <a:p>
            <a:r>
              <a:rPr lang="en-US" dirty="0"/>
              <a:t>   - Data upload feature personalizes analysis with external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8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76" y="365126"/>
            <a:ext cx="9998725" cy="56029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="" xmlns:a16="http://schemas.microsoft.com/office/drawing/2014/main" id="{7B4B866B-97C8-DDBE-F7B9-86CDA3E2E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322548"/>
              </p:ext>
            </p:extLst>
          </p:nvPr>
        </p:nvGraphicFramePr>
        <p:xfrm>
          <a:off x="396613" y="1167794"/>
          <a:ext cx="10957193" cy="500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95838"/>
          </a:xfrm>
        </p:spPr>
        <p:txBody>
          <a:bodyPr/>
          <a:lstStyle/>
          <a:p>
            <a:r>
              <a:rPr lang="en-IN" dirty="0" smtClean="0"/>
              <a:t>                      REFERENCE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847893"/>
          </a:xfrm>
        </p:spPr>
        <p:txBody>
          <a:bodyPr>
            <a:normAutofit fontScale="92500" lnSpcReduction="10000"/>
          </a:bodyPr>
          <a:lstStyle/>
          <a:p>
            <a:r>
              <a:rPr lang="en-IN" i="1" dirty="0"/>
              <a:t>Hands-On Time Series Analysis with Python</a:t>
            </a:r>
            <a:r>
              <a:rPr lang="en-IN" dirty="0"/>
              <a:t> by B V </a:t>
            </a:r>
            <a:r>
              <a:rPr lang="en-IN" dirty="0" err="1"/>
              <a:t>Vishwas</a:t>
            </a:r>
            <a:r>
              <a:rPr lang="en-IN" dirty="0"/>
              <a:t> Covers ARIMA, SARIMA, and LSTM models with practical forecasting examples.</a:t>
            </a:r>
          </a:p>
          <a:p>
            <a:r>
              <a:rPr lang="en-IN" i="1" dirty="0"/>
              <a:t>Python Machine Learning</a:t>
            </a:r>
            <a:r>
              <a:rPr lang="en-IN" dirty="0"/>
              <a:t> by Sebastian </a:t>
            </a:r>
            <a:r>
              <a:rPr lang="en-IN" dirty="0" err="1"/>
              <a:t>Raschka</a:t>
            </a:r>
            <a:r>
              <a:rPr lang="en-IN" dirty="0"/>
              <a:t> &amp; </a:t>
            </a:r>
            <a:r>
              <a:rPr lang="en-IN" dirty="0" err="1"/>
              <a:t>Vahid</a:t>
            </a:r>
            <a:r>
              <a:rPr lang="en-IN" dirty="0"/>
              <a:t> </a:t>
            </a:r>
            <a:r>
              <a:rPr lang="en-IN" dirty="0" err="1"/>
              <a:t>Mirjalili</a:t>
            </a:r>
            <a:r>
              <a:rPr lang="en-IN" dirty="0"/>
              <a:t> Includes ensemble methods like Random Forest and </a:t>
            </a:r>
            <a:r>
              <a:rPr lang="en-IN" dirty="0" err="1"/>
              <a:t>XGBoost</a:t>
            </a:r>
            <a:r>
              <a:rPr lang="en-IN" dirty="0"/>
              <a:t>, commonly used in Rossmann projects.</a:t>
            </a:r>
          </a:p>
          <a:p>
            <a:r>
              <a:rPr lang="en-IN" i="1" dirty="0"/>
              <a:t>Deep Learning for Time Series Forecasting</a:t>
            </a:r>
            <a:r>
              <a:rPr lang="en-IN" dirty="0"/>
              <a:t> by Jason Brownlee Focuses on LSTM and sequence </a:t>
            </a:r>
            <a:r>
              <a:rPr lang="en-IN" dirty="0" err="1"/>
              <a:t>modeling</a:t>
            </a:r>
            <a:r>
              <a:rPr lang="en-IN" dirty="0"/>
              <a:t>, ideal for replicating deep learning approaches in Rossmann.</a:t>
            </a:r>
          </a:p>
          <a:p>
            <a:r>
              <a:rPr lang="en-IN" dirty="0">
                <a:hlinkClick r:id="rId2"/>
              </a:rPr>
              <a:t>https://www.geeksforgeeks.org/deep-learning/long-short-term-memory-lstm-rnn-in-tensorflow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IN" dirty="0"/>
              <a:t>https://www.analyticsvidhya.com/blog/2021/03/introduction-to-long-short-term-memory-lstm/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34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95838"/>
          </a:xfrm>
        </p:spPr>
        <p:txBody>
          <a:bodyPr/>
          <a:lstStyle/>
          <a:p>
            <a:r>
              <a:rPr lang="en-IN" dirty="0" smtClean="0"/>
              <a:t>           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29070"/>
            <a:ext cx="10515600" cy="484789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sz="8000" dirty="0">
                <a:solidFill>
                  <a:schemeClr val="tx2">
                    <a:lumMod val="75000"/>
                    <a:lumOff val="25000"/>
                  </a:schemeClr>
                </a:solidFill>
                <a:latin typeface="Brush Script MT" pitchFamily="66" charset="0"/>
              </a:rPr>
              <a:t> </a:t>
            </a:r>
            <a:r>
              <a:rPr lang="en-IN" sz="8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Brush Script MT" pitchFamily="66" charset="0"/>
              </a:rPr>
              <a:t>        </a:t>
            </a:r>
            <a:r>
              <a:rPr lang="en-IN" sz="800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MingLiU_MSCS-ExtB" pitchFamily="18" charset="-120"/>
                <a:ea typeface="MingLiU_MSCS-ExtB" pitchFamily="18" charset="-120"/>
              </a:rPr>
              <a:t>THANK YOU</a:t>
            </a:r>
            <a:endParaRPr lang="en-IN" sz="8000" dirty="0">
              <a:solidFill>
                <a:schemeClr val="tx2">
                  <a:lumMod val="75000"/>
                  <a:lumOff val="25000"/>
                </a:schemeClr>
              </a:solidFill>
              <a:latin typeface="MingLiU_MSCS-ExtB" pitchFamily="18" charset="-120"/>
              <a:ea typeface="MingLiU_MSCS-ExtB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356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F7F6D-1B9F-A809-8C74-8399AB3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8"/>
            <a:ext cx="9688296" cy="1075763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               </a:t>
            </a:r>
            <a:r>
              <a:rPr lang="en-IN" sz="4000" b="1" dirty="0" smtClean="0"/>
              <a:t> </a:t>
            </a:r>
            <a:r>
              <a:rPr lang="en-IN" sz="4000" b="1" dirty="0"/>
              <a:t>DATA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F41683-2035-AC6D-723A-439B32BE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1685365"/>
            <a:ext cx="9688296" cy="41874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Features:</a:t>
            </a:r>
          </a:p>
          <a:p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Store: Unique store ID</a:t>
            </a:r>
          </a:p>
          <a:p>
            <a:r>
              <a:rPr lang="en-US" sz="1600" dirty="0">
                <a:latin typeface="+mj-lt"/>
              </a:rPr>
              <a:t> Sales: Daily revenue (target)</a:t>
            </a:r>
          </a:p>
          <a:p>
            <a:r>
              <a:rPr lang="en-US" sz="1600" dirty="0">
                <a:latin typeface="+mj-lt"/>
              </a:rPr>
              <a:t> Customers: Number of customers per day</a:t>
            </a:r>
          </a:p>
          <a:p>
            <a:r>
              <a:rPr lang="en-US" sz="1600" dirty="0">
                <a:latin typeface="+mj-lt"/>
              </a:rPr>
              <a:t> Open: Store status (0 = closed, 1 = open)</a:t>
            </a:r>
          </a:p>
          <a:p>
            <a:r>
              <a:rPr lang="en-US" sz="1600" dirty="0">
                <a:latin typeface="+mj-lt"/>
              </a:rPr>
              <a:t>State Holiday: Public holidays affecting sales</a:t>
            </a:r>
          </a:p>
          <a:p>
            <a:r>
              <a:rPr lang="en-US" sz="1600" dirty="0">
                <a:latin typeface="+mj-lt"/>
              </a:rPr>
              <a:t> School Holiday: School closures affecting traffic</a:t>
            </a:r>
          </a:p>
          <a:p>
            <a:r>
              <a:rPr lang="en-US" sz="1600" dirty="0">
                <a:latin typeface="+mj-lt"/>
              </a:rPr>
              <a:t> Promo: Promotional campaigns impact</a:t>
            </a:r>
          </a:p>
          <a:p>
            <a:r>
              <a:rPr lang="en-US" sz="1600" dirty="0">
                <a:latin typeface="+mj-lt"/>
              </a:rPr>
              <a:t> Competition Distance: Distance to nearest competitor</a:t>
            </a:r>
          </a:p>
          <a:p>
            <a:r>
              <a:rPr lang="en-US" sz="1600" dirty="0">
                <a:latin typeface="+mj-lt"/>
              </a:rPr>
              <a:t>Assortment: Store product range (basic, extra, extended)</a:t>
            </a:r>
          </a:p>
          <a:p>
            <a:endParaRPr lang="en-IN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5" y="6400799"/>
            <a:ext cx="815339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79E27D9-03C7-44E2-9FF8-15D0C8506A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3F7F6D-1B9F-A809-8C74-8399AB3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8"/>
            <a:ext cx="9688296" cy="107576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Data Cleaning and Outlier Detection in Sales Dataset</a:t>
            </a:r>
            <a:endParaRPr lang="en-IN" sz="4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EBF1590-3B36-48EE-A89D-3B6F3CB256A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C8F6C8C-AB5A-4548-942D-E3FD40ACBC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4038605" y="6400799"/>
            <a:ext cx="815339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6" y="1676961"/>
            <a:ext cx="4141694" cy="418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1368658"/>
            <a:ext cx="4177553" cy="3292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4580965"/>
            <a:ext cx="4177553" cy="168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77872" y="1175860"/>
            <a:ext cx="29314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Validation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of Missing Data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Handling: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Verified absence of null values post-cleaning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Used `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isnull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().sum()` to confirm all columns are filled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Outlier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Detection &amp;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Removal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Applied boxplots on key features to detect anomalies 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Cleaned outliers from `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CompetitionOpenSinceMonth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` and `Promo2SinceWeek`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Side-by-side boxplots visually show the effect of this step</a:t>
            </a:r>
          </a:p>
          <a:p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Duplicate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Row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Verification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Checked for exact duplicate rows using `.duplicated()` 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Dataset confirmed to be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duplicate-free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94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="" xmlns:a16="http://schemas.microsoft.com/office/drawing/2014/main" id="{B712E947-0734-45F9-9C4F-41114EC3A3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FBE486-1F3D-1B7F-5019-B4EE7763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5" y="457201"/>
            <a:ext cx="10535651" cy="914399"/>
          </a:xfrm>
        </p:spPr>
        <p:txBody>
          <a:bodyPr anchor="b">
            <a:normAutofit/>
          </a:bodyPr>
          <a:lstStyle/>
          <a:p>
            <a:r>
              <a:rPr lang="en-US" sz="4000" dirty="0"/>
              <a:t>Exploratory Analysis of Feature Distributions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31D32A-2EE9-C9E3-5072-A12DD25E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318" y="1281953"/>
            <a:ext cx="6266330" cy="486783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Objective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of Feature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Analysis: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Gain insights into the spread and variability of both numeric and categorical attributes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Identify potential data preprocessing needs (e.g., skewness, imbalances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Numeric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Features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Features Analyzed: `Size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`,`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ComputedDistance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`,`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ComputedOpenStreetWidth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`, `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OpenStreetSurface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`, `Perme2`, `Perme2Width`, `Perme2Surface`,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`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Perme2Distance`  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Categorical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Distributions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Features Reviewed: `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StoreType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`, `Assortment`, `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PromoInterval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`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Bar charts provide frequency counts and class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imbalances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4. Insights Gained: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 Detect skewed features needing transformation  </a:t>
            </a:r>
          </a:p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- Highlight dominant classes in categorical attributes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5A65989E-BBD5-44D7-AA86-7AFD5D46BB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231A2881-D8D7-4A7D-ACA3-E9F849F853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" y="6400800"/>
            <a:ext cx="815339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3" y="1281953"/>
            <a:ext cx="4598894" cy="429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613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="" xmlns:a16="http://schemas.microsoft.com/office/drawing/2014/main" id="{B712E947-0734-45F9-9C4F-41114EC3A3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0B8C6-8C1F-2852-8079-215EE141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304800"/>
            <a:ext cx="11618259" cy="1004048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Sales and Customer Behavior Analysis: Promo, </a:t>
            </a:r>
            <a:r>
              <a:rPr lang="en-US" sz="3600" dirty="0" smtClean="0"/>
              <a:t>Seasonality</a:t>
            </a:r>
            <a:r>
              <a:rPr lang="en-US" sz="3600" dirty="0"/>
              <a:t>, </a:t>
            </a:r>
            <a:r>
              <a:rPr lang="en-US" sz="3600" dirty="0" smtClean="0"/>
              <a:t>    </a:t>
            </a:r>
            <a:br>
              <a:rPr lang="en-US" sz="3600" dirty="0" smtClean="0"/>
            </a:br>
            <a:r>
              <a:rPr lang="en-US" sz="3600" dirty="0"/>
              <a:t> </a:t>
            </a:r>
            <a:r>
              <a:rPr lang="en-US" sz="3600" dirty="0" smtClean="0"/>
              <a:t>                           and </a:t>
            </a:r>
            <a:r>
              <a:rPr lang="en-US" sz="3600" dirty="0"/>
              <a:t>Store Factors</a:t>
            </a:r>
            <a:endParaRPr lang="en-IN" sz="4000" b="1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5A65989E-BBD5-44D7-AA86-7AFD5D46BB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231A2881-D8D7-4A7D-ACA3-E9F849F853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9" y="2657010"/>
            <a:ext cx="3012141" cy="180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5" y="4195483"/>
            <a:ext cx="2832847" cy="155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9" y="1428471"/>
            <a:ext cx="3164541" cy="112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743" y="1428471"/>
            <a:ext cx="2223246" cy="213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1353670"/>
            <a:ext cx="1846730" cy="215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248" y="3639671"/>
            <a:ext cx="2097741" cy="1904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77" y="3567953"/>
            <a:ext cx="2115670" cy="199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03459" y="908279"/>
            <a:ext cx="46885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1. Promotion Effectiveness: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- Sales during Promo (`Promo=1`) significantly higher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~7991) than non-promo days (~4406)  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- Customer count also rises with promotion (~820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~518)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Customer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Strong positive correlation (0.89) between sales and customer count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Scatter plot confirms linear trend — higher customer visits drive higher sales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Monthly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Trend: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December shows peak average sales (~7400), followed by May and November (~7300)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Slight dips in February and August suggest seasonal slowdowns 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Weekly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Patterns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Monday records the highest average sales (~7810), steadily drops through Saturday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Sunday sales are exceptionally low (~204), indicating most stores are likely closed or have restricted operations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Important for scheduling staff and promotional timing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Promo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Impact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Bar chart starkly contrasts Promo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No Promo sales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Clearly shows promotions nearly double sales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6. **Store Open Status </a:t>
            </a:r>
            <a:r>
              <a:rPr lang="en-US" sz="12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Days when stores are open (`Open=1`) contribute substantially more to sales  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9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="" xmlns:a16="http://schemas.microsoft.com/office/drawing/2014/main" id="{B712E947-0734-45F9-9C4F-41114EC3A3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A60D59-3B46-9573-E2BC-C3234123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143435"/>
            <a:ext cx="11347077" cy="1380565"/>
          </a:xfrm>
        </p:spPr>
        <p:txBody>
          <a:bodyPr anchor="t">
            <a:normAutofit/>
          </a:bodyPr>
          <a:lstStyle/>
          <a:p>
            <a:r>
              <a:rPr lang="en-US" sz="3200" dirty="0"/>
              <a:t>Evaluating Sales Dynamics Through Store Operations, </a:t>
            </a:r>
            <a:r>
              <a:rPr lang="en-US" sz="3200" dirty="0" smtClean="0"/>
              <a:t>  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       Customer </a:t>
            </a:r>
            <a:r>
              <a:rPr lang="en-US" sz="3200" dirty="0"/>
              <a:t>Patterns, and Promotions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7B10D2-DA80-2CE0-9DBA-5D7A23EC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259" y="959224"/>
            <a:ext cx="5145741" cy="51222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Type Influence on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Sales trends differ by store type, suggesting that location or store format influences purchasing behavior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Helpful in targeting marketing and resource allocation per store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Assortment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Broader assortments (`Assortment B` and `C`) yield higher average sales compared to basic setups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Reinforces the role of product diversity in driving revenue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Impact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of School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Holidays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- Noticeable dip in sales during school holidays suggests reduced footfall or family spending adjustments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Competition Effects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Increased competition correlates with subtle sales dips, especially near newer competitor stores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Useful for geo-targeted promotions or competitive pricing strategies</a:t>
            </a:r>
          </a:p>
          <a:p>
            <a:pPr marL="0" indent="0">
              <a:buNone/>
            </a:pP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5A65989E-BBD5-44D7-AA86-7AFD5D46BB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 flipH="1">
            <a:off x="0" y="6400807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="" xmlns:a16="http://schemas.microsoft.com/office/drawing/2014/main" id="{231A2881-D8D7-4A7D-ACA3-E9F849F853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17" y="1551735"/>
            <a:ext cx="3153336" cy="164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679" y="1640541"/>
            <a:ext cx="2593321" cy="164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82" y="3222812"/>
            <a:ext cx="2154050" cy="12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42" y="3200400"/>
            <a:ext cx="2156291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6" y="3171825"/>
            <a:ext cx="2494424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86300"/>
            <a:ext cx="3650458" cy="1395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5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BF61EA3-B236-439E-9C0B-340980D56B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8E8E1-2C23-F7B3-2268-80E21FF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9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CORRELATION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8FAF094-D087-493F-8DF9-A486C2D6BB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8D7C88D8-5509-4514-925A-9CE148E5C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275593D-F75E-4426-AE3E-2CDEFD228D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E659831F-0D9A-4C63-9EBB-8435B85A44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2203087"/>
            <a:ext cx="11383363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2AB1EB-51F5-2D6F-8D49-DD9C1639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295" y="1573034"/>
            <a:ext cx="6249552" cy="4654913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Customers (Strong Positive Correlation ~0.89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 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- Validates the direct impact of customer count 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revenue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 Promo (Moderate Positive Correlation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Promotional events boost sales noticeably  </a:t>
            </a: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Suggests that marketing campaigns are effective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drivers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Store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Open Status (Open) and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Sales/Customers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Strong positive correlation implies these values drop when the store is closed  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. Competition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Distance and Sales (Very Low or No Correlation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Distance from competitors does not strongly influence sales directly, though it may have indirect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effects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5. Promo2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and Sales (Weak Positive Correlation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):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- Long-term promotions like Promo2 show only slight improvement, possibly dependent on store or season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context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42" y="2203087"/>
            <a:ext cx="5396753" cy="3731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286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="" xmlns:a16="http://schemas.microsoft.com/office/drawing/2014/main" id="{AAAE94E3-A7DB-4868-B1E3-E49703488B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56EF98-0AA7-81BD-D381-66879E1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9" y="357449"/>
            <a:ext cx="6260127" cy="1626799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Time Series Analysis of Sales: Trends and </a:t>
            </a:r>
            <a:r>
              <a:rPr lang="en-US" sz="4000" dirty="0" err="1"/>
              <a:t>Stationarity</a:t>
            </a:r>
            <a:r>
              <a:rPr lang="en-US" sz="4000" dirty="0"/>
              <a:t> Check</a:t>
            </a:r>
            <a:endParaRPr lang="en-IN" sz="40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1DE889C7-FAD6-4397-98E2-05D5034844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3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F399A70F-F8CD-4992-9EF5-6CF15472E7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48F4FEDC-6D80-458C-A665-075D9B9500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3873B707-463F-40B0-8227-E8CC6C67EB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7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4E9904E-9719-006F-304C-4A8C4B7B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271" y="2123821"/>
            <a:ext cx="6367647" cy="444730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Trend Over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Time: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The total sales line plot shows clear cyclical patterns and strong fluctuations from January 2013 to July 2015  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Repeated peaks suggest underlying seasonality, likely due to promotions and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holidays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Indication of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Seasonality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Spikes are periodic, aligning roughly with calendar or event-based influences (e.g., year-end boosts)  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Trend remains upward despite fluctuations, hinting at organic growth in store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3. ADF Test for </a:t>
            </a:r>
            <a:r>
              <a:rPr lang="en-US" sz="1200" b="1" dirty="0" err="1" smtClean="0">
                <a:latin typeface="Times New Roman" pitchFamily="18" charset="0"/>
                <a:cs typeface="Times New Roman" pitchFamily="18" charset="0"/>
              </a:rPr>
              <a:t>Stationarity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- ADF statistic = -4.6576, p-value = 0.0001  </a:t>
            </a:r>
          </a:p>
          <a:p>
            <a:pPr marL="0" indent="0"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- Since p-value &lt; 0.05, the null hypothesis (non-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stationarity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) is rejected  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This confirms the **sales data is stationary**, making it suitable for time-series modeling without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differencing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Implication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Forecasting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Stationarity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enables application of ARIMA-like models effectively  </a:t>
            </a:r>
          </a:p>
          <a:p>
            <a:pPr marL="0" indent="0">
              <a:buNone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 - Seasonality must be addressed separately, potentially using SARIMA or decomposition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techniques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13237C8-E62C-4F0D-A318-BD6FB6C2D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19C9EAEA-39D0-4B0E-A0EB-51E7B26740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49687" y="35744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8CB5D2D7-DF65-4E86-BFBA-FFB9B5ACEB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49687" y="350548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75" y="681317"/>
            <a:ext cx="3996299" cy="2375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243" y="3662361"/>
            <a:ext cx="45243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055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="" xmlns:a16="http://schemas.microsoft.com/office/drawing/2014/main" id="{149FB5C3-7336-4FE0-A30C-CC0A3646D4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" y="8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19A6B5CE-CB1D-48EE-8B43-E952235C8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 rot="5400000">
            <a:off x="-2340438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E3F3EAA5-4E15-400B-BBA3-82B3F49A21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2BA2E40-BE9B-4C54-9CDD-40EE804CCE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0DA909B4-15FF-46A6-8A7F-7AEF977FE9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79533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DDE1E-1A07-CECB-CB88-8E9AA0B1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8" y="922652"/>
            <a:ext cx="5040285" cy="1169585"/>
          </a:xfrm>
        </p:spPr>
        <p:txBody>
          <a:bodyPr anchor="b">
            <a:normAutofit/>
          </a:bodyPr>
          <a:lstStyle/>
          <a:p>
            <a:r>
              <a:rPr lang="en-IN" sz="3700" b="1"/>
              <a:t>TIME SERIES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1382A32C-5B0C-4B1C-A074-76C6DBCC9F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055715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6A4A21-14DD-630C-DAFB-15F75811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508113"/>
            <a:ext cx="5040285" cy="3632493"/>
          </a:xfrm>
        </p:spPr>
        <p:txBody>
          <a:bodyPr anchor="ctr">
            <a:normAutofit lnSpcReduction="10000"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In </a:t>
            </a:r>
            <a:r>
              <a:rPr lang="en-US" sz="2000" dirty="0"/>
              <a:t>Partial Autocorrelation Function (PACF) plot, which helps determine the direct relationship between a time series and its past values while removing the effects of intermediate lags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 autocorrelation plot, which helps analyze how a time series (likely sales data) is related to its past values. Lag 0 is always 1 – The correlation of a time series with itself is always 1.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47" y="3475166"/>
            <a:ext cx="3988440" cy="230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337" y="966748"/>
            <a:ext cx="3610535" cy="2081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51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1706</Words>
  <Application>Microsoft Office PowerPoint</Application>
  <PresentationFormat>Custom</PresentationFormat>
  <Paragraphs>175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SALES FORECASTING ACROSS MULTIPLE RETAIL STORES</vt:lpstr>
      <vt:lpstr>                DATA AND FEATURES</vt:lpstr>
      <vt:lpstr>Data Cleaning and Outlier Detection in Sales Dataset</vt:lpstr>
      <vt:lpstr>Exploratory Analysis of Feature Distributions</vt:lpstr>
      <vt:lpstr>Sales and Customer Behavior Analysis: Promo, Seasonality,                                  and Store Factors</vt:lpstr>
      <vt:lpstr>Evaluating Sales Dynamics Through Store Operations,            Customer Patterns, and Promotions</vt:lpstr>
      <vt:lpstr>CORRELATION ANALYSIS</vt:lpstr>
      <vt:lpstr>Time Series Analysis of Sales: Trends and Stationarity Check</vt:lpstr>
      <vt:lpstr>TIME SERIES ANALYSIS</vt:lpstr>
      <vt:lpstr>LSTM-Based Sales Forecasting: Evaluation and Interactive Deployment</vt:lpstr>
      <vt:lpstr>MACHINE LEARNING APPROACH</vt:lpstr>
      <vt:lpstr>Model Training Progress: Loss and MAE                           over Epochs</vt:lpstr>
      <vt:lpstr>Smart Forecasting Interface: Multi-Store Predictions and Sales Dashboard Insights</vt:lpstr>
      <vt:lpstr>CONCLUSION</vt:lpstr>
      <vt:lpstr>                      REFERENCE</vt:lpstr>
      <vt:lpstr>        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ACROSS MULTIPLE RETAIL STORES</dc:title>
  <dc:creator>Upasna Agrawal</dc:creator>
  <cp:lastModifiedBy>Admin</cp:lastModifiedBy>
  <cp:revision>62</cp:revision>
  <dcterms:created xsi:type="dcterms:W3CDTF">2025-03-17T13:59:34Z</dcterms:created>
  <dcterms:modified xsi:type="dcterms:W3CDTF">2025-06-25T11:44:38Z</dcterms:modified>
</cp:coreProperties>
</file>