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sldIdLst>
    <p:sldId id="256" r:id="rId5"/>
    <p:sldId id="258" r:id="rId6"/>
    <p:sldId id="270" r:id="rId7"/>
    <p:sldId id="313" r:id="rId8"/>
    <p:sldId id="315" r:id="rId9"/>
    <p:sldId id="316" r:id="rId10"/>
    <p:sldId id="317" r:id="rId11"/>
    <p:sldId id="318" r:id="rId12"/>
    <p:sldId id="312" r:id="rId13"/>
    <p:sldId id="319" r:id="rId14"/>
    <p:sldId id="320" r:id="rId15"/>
    <p:sldId id="321" r:id="rId16"/>
    <p:sldId id="322" r:id="rId17"/>
    <p:sldId id="323" r:id="rId18"/>
    <p:sldId id="324" r:id="rId19"/>
    <p:sldId id="295" r:id="rId20"/>
    <p:sldId id="29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DF" id="{A24A4211-DE60-4388-A5FA-722F86A6798F}">
          <p14:sldIdLst>
            <p14:sldId id="256"/>
            <p14:sldId id="258"/>
            <p14:sldId id="270"/>
            <p14:sldId id="313"/>
            <p14:sldId id="315"/>
            <p14:sldId id="316"/>
            <p14:sldId id="317"/>
            <p14:sldId id="318"/>
            <p14:sldId id="312"/>
            <p14:sldId id="319"/>
            <p14:sldId id="320"/>
            <p14:sldId id="321"/>
            <p14:sldId id="322"/>
            <p14:sldId id="323"/>
            <p14:sldId id="324"/>
            <p14:sldId id="295"/>
            <p14:sldId id="294"/>
            <p14:sldId id="325"/>
            <p14:sldId id="326"/>
            <p14:sldId id="327"/>
            <p14:sldId id="328"/>
            <p14:sldId id="329"/>
            <p14:sldId id="330"/>
            <p14:sldId id="331"/>
            <p14:sldId id="332"/>
            <p14:sldId id="333"/>
            <p14:sldId id="334"/>
            <p14:sldId id="335"/>
            <p14:sldId id="336"/>
            <p14:sldId id="337"/>
            <p14:sldId id="33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62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1D5913-75D9-480D-4F11-511420183A3E}" v="19" dt="2023-10-24T11:41:37.522"/>
    <p1510:client id="{D3797018-DCF2-E242-9D7A-3A90FE5155E1}" v="51" dt="2023-10-24T18:20:23.221"/>
  </p1510:revLst>
</p1510:revInfo>
</file>

<file path=ppt/tableStyles.xml><?xml version="1.0" encoding="utf-8"?>
<a:tblStyleLst xmlns:a="http://schemas.openxmlformats.org/drawingml/2006/main" def="{5C22544A-7EE6-4342-B048-85BDC9FD1C3A}">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82"/>
    <p:restoredTop sz="73179"/>
  </p:normalViewPr>
  <p:slideViewPr>
    <p:cSldViewPr snapToGrid="0">
      <p:cViewPr>
        <p:scale>
          <a:sx n="70" d="100"/>
          <a:sy n="70" d="100"/>
        </p:scale>
        <p:origin x="944"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16BD93-0321-AD4A-A8FD-BE96D79E4BF1}" type="datetimeFigureOut">
              <a:rPr lang="en-US" smtClean="0"/>
              <a:t>10/25/23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A24B05-57BA-244D-BA21-E8A23A3ABCC7}" type="slidenum">
              <a:rPr lang="en-US" smtClean="0"/>
              <a:t>‹#›</a:t>
            </a:fld>
            <a:endParaRPr lang="en-US"/>
          </a:p>
        </p:txBody>
      </p:sp>
    </p:spTree>
    <p:extLst>
      <p:ext uri="{BB962C8B-B14F-4D97-AF65-F5344CB8AC3E}">
        <p14:creationId xmlns:p14="http://schemas.microsoft.com/office/powerpoint/2010/main" val="1587886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8" Type="http://schemas.openxmlformats.org/officeDocument/2006/relationships/hyperlink" Target="https://en.wikipedia.org/wiki/Correlation" TargetMode="External"/><Relationship Id="rId3" Type="http://schemas.openxmlformats.org/officeDocument/2006/relationships/hyperlink" Target="https://en.wikipedia.org/wiki/Statistics" TargetMode="External"/><Relationship Id="rId7" Type="http://schemas.openxmlformats.org/officeDocument/2006/relationships/hyperlink" Target="https://en.wikipedia.org/wiki/Standard_deviation"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s://en.wikipedia.org/wiki/Covariance" TargetMode="External"/><Relationship Id="rId5" Type="http://schemas.openxmlformats.org/officeDocument/2006/relationships/hyperlink" Target="https://en.wikipedia.org/wiki/Linear" TargetMode="External"/><Relationship Id="rId4" Type="http://schemas.openxmlformats.org/officeDocument/2006/relationships/hyperlink" Target="https://en.wikipedia.org/wiki/Correlation_coefficient"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8" Type="http://schemas.openxmlformats.org/officeDocument/2006/relationships/hyperlink" Target="https://en.wikipedia.org/wiki/Ranking" TargetMode="External"/><Relationship Id="rId13" Type="http://schemas.openxmlformats.org/officeDocument/2006/relationships/hyperlink" Target="https://en.wikipedia.org/wiki/Continuous_variable" TargetMode="External"/><Relationship Id="rId3" Type="http://schemas.openxmlformats.org/officeDocument/2006/relationships/hyperlink" Target="https://en.wikipedia.org/wiki/Statistics" TargetMode="External"/><Relationship Id="rId7" Type="http://schemas.openxmlformats.org/officeDocument/2006/relationships/hyperlink" Target="https://en.wikipedia.org/wiki/Correlation_and_dependence" TargetMode="External"/><Relationship Id="rId12" Type="http://schemas.openxmlformats.org/officeDocument/2006/relationships/hyperlink" Target="https://en.wikipedia.org/wiki/Ranking_(statistics)" TargetMode="External"/><Relationship Id="rId17" Type="http://schemas.openxmlformats.org/officeDocument/2006/relationships/hyperlink" Target="https://en.wikipedia.org/wiki/General_correlation_coefficient" TargetMode="External"/><Relationship Id="rId2" Type="http://schemas.openxmlformats.org/officeDocument/2006/relationships/slide" Target="../slides/slide27.xml"/><Relationship Id="rId16" Type="http://schemas.openxmlformats.org/officeDocument/2006/relationships/hyperlink" Target="https://en.wikipedia.org/wiki/Kendall_tau_rank_correlation_coefficient" TargetMode="External"/><Relationship Id="rId1" Type="http://schemas.openxmlformats.org/officeDocument/2006/relationships/notesMaster" Target="../notesMasters/notesMaster1.xml"/><Relationship Id="rId6" Type="http://schemas.openxmlformats.org/officeDocument/2006/relationships/hyperlink" Target="https://en.wikipedia.org/wiki/Rank_correlation" TargetMode="External"/><Relationship Id="rId11" Type="http://schemas.openxmlformats.org/officeDocument/2006/relationships/hyperlink" Target="https://en.wikipedia.org/wiki/Pearson_product-moment_correlation_coefficient" TargetMode="External"/><Relationship Id="rId5" Type="http://schemas.openxmlformats.org/officeDocument/2006/relationships/hyperlink" Target="https://en.wikipedia.org/wiki/Nonparametric_statistics" TargetMode="External"/><Relationship Id="rId15" Type="http://schemas.openxmlformats.org/officeDocument/2006/relationships/hyperlink" Target="https://en.wikipedia.org/wiki/Spearman%27s_rank_correlation_coefficient#cite_note-1" TargetMode="External"/><Relationship Id="rId10" Type="http://schemas.openxmlformats.org/officeDocument/2006/relationships/hyperlink" Target="https://en.wikipedia.org/wiki/Monotonic_function" TargetMode="External"/><Relationship Id="rId4" Type="http://schemas.openxmlformats.org/officeDocument/2006/relationships/hyperlink" Target="https://en.wikipedia.org/wiki/Charles_Spearman" TargetMode="External"/><Relationship Id="rId9" Type="http://schemas.openxmlformats.org/officeDocument/2006/relationships/hyperlink" Target="https://en.wikipedia.org/wiki/Variable_(mathematics)#Applied_statistics" TargetMode="External"/><Relationship Id="rId14" Type="http://schemas.openxmlformats.org/officeDocument/2006/relationships/hyperlink" Target="https://en.wikipedia.org/wiki/Ordinal_variable" TargetMode="External"/></Relationships>
</file>

<file path=ppt/notesSlides/_rels/notesSlide28.xml.rels><?xml version="1.0" encoding="UTF-8" standalone="yes"?>
<Relationships xmlns="http://schemas.openxmlformats.org/package/2006/relationships"><Relationship Id="rId8" Type="http://schemas.openxmlformats.org/officeDocument/2006/relationships/hyperlink" Target="https://en.wikipedia.org/wiki/Rank_correlation" TargetMode="External"/><Relationship Id="rId13" Type="http://schemas.openxmlformats.org/officeDocument/2006/relationships/hyperlink" Target="https://en.wikipedia.org/wiki/Spearman%27s_rank_correlation_coefficient" TargetMode="External"/><Relationship Id="rId3" Type="http://schemas.openxmlformats.org/officeDocument/2006/relationships/hyperlink" Target="https://en.wikipedia.org/wiki/Statistics" TargetMode="External"/><Relationship Id="rId7" Type="http://schemas.openxmlformats.org/officeDocument/2006/relationships/hyperlink" Target="https://en.wikipedia.org/wiki/Hypothesis_test" TargetMode="External"/><Relationship Id="rId12" Type="http://schemas.openxmlformats.org/officeDocument/2006/relationships/hyperlink" Target="https://en.wikipedia.org/wiki/Time_series" TargetMode="External"/><Relationship Id="rId17" Type="http://schemas.openxmlformats.org/officeDocument/2006/relationships/hyperlink" Target="https://en.wikipedia.org/wiki/Cluster_analysis" TargetMode="External"/><Relationship Id="rId2" Type="http://schemas.openxmlformats.org/officeDocument/2006/relationships/slide" Target="../slides/slide28.xml"/><Relationship Id="rId16" Type="http://schemas.openxmlformats.org/officeDocument/2006/relationships/hyperlink" Target="https://en.wikipedia.org/wiki/Rand_index" TargetMode="External"/><Relationship Id="rId1" Type="http://schemas.openxmlformats.org/officeDocument/2006/relationships/notesMaster" Target="../notesMasters/notesMaster1.xml"/><Relationship Id="rId6" Type="http://schemas.openxmlformats.org/officeDocument/2006/relationships/hyperlink" Target="https://en.wikipedia.org/wiki/Non-parametric_statistics" TargetMode="External"/><Relationship Id="rId11" Type="http://schemas.openxmlformats.org/officeDocument/2006/relationships/hyperlink" Target="https://en.wikipedia.org/wiki/Gustav_Fechner" TargetMode="External"/><Relationship Id="rId5" Type="http://schemas.openxmlformats.org/officeDocument/2006/relationships/hyperlink" Target="https://en.wikipedia.org/wiki/Ordinal_association" TargetMode="External"/><Relationship Id="rId15" Type="http://schemas.openxmlformats.org/officeDocument/2006/relationships/hyperlink" Target="https://en.wikipedia.org/wiki/Concordant_pair" TargetMode="External"/><Relationship Id="rId10" Type="http://schemas.openxmlformats.org/officeDocument/2006/relationships/hyperlink" Target="https://en.wikipedia.org/wiki/Maurice_Kendall" TargetMode="External"/><Relationship Id="rId4" Type="http://schemas.openxmlformats.org/officeDocument/2006/relationships/hyperlink" Target="https://en.wikipedia.org/wiki/Statistic" TargetMode="External"/><Relationship Id="rId9" Type="http://schemas.openxmlformats.org/officeDocument/2006/relationships/hyperlink" Target="https://en.wikipedia.org/wiki/Ranked" TargetMode="External"/><Relationship Id="rId14" Type="http://schemas.openxmlformats.org/officeDocument/2006/relationships/hyperlink" Target="https://en.wikipedia.org/wiki/General_correlation_coefficient"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Continuous_or_discrete_variable#Discrete_variable" TargetMode="External"/><Relationship Id="rId3" Type="http://schemas.openxmlformats.org/officeDocument/2006/relationships/hyperlink" Target="https://en.wikipedia.org/wiki/Random_variable" TargetMode="External"/><Relationship Id="rId7" Type="http://schemas.openxmlformats.org/officeDocument/2006/relationships/hyperlink" Target="https://en.wikipedia.org/wiki/Probability_mass_function"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n.wikipedia.org/wiki/Cumulative_distribution_function" TargetMode="External"/><Relationship Id="rId5" Type="http://schemas.openxmlformats.org/officeDocument/2006/relationships/hyperlink" Target="https://en.wikipedia.org/wiki/Probability_distribution" TargetMode="External"/><Relationship Id="rId4" Type="http://schemas.openxmlformats.org/officeDocument/2006/relationships/hyperlink" Target="https://en.wikipedia.org/wiki/Integral"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Continuous_or_discrete_variable#Discrete_variable" TargetMode="External"/><Relationship Id="rId3" Type="http://schemas.openxmlformats.org/officeDocument/2006/relationships/hyperlink" Target="https://en.wikipedia.org/wiki/Random_variable" TargetMode="External"/><Relationship Id="rId7" Type="http://schemas.openxmlformats.org/officeDocument/2006/relationships/hyperlink" Target="https://en.wikipedia.org/wiki/Probability_mass_function"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Cumulative_distribution_function" TargetMode="External"/><Relationship Id="rId5" Type="http://schemas.openxmlformats.org/officeDocument/2006/relationships/hyperlink" Target="https://en.wikipedia.org/wiki/Probability_distribution" TargetMode="External"/><Relationship Id="rId4" Type="http://schemas.openxmlformats.org/officeDocument/2006/relationships/hyperlink" Target="https://en.wikipedia.org/wiki/Integra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a:solidFill>
                  <a:srgbClr val="444444"/>
                </a:solidFill>
              </a:rPr>
              <a:t>We will continue our journey to learn exploratory data analysis.  </a:t>
            </a:r>
            <a:endParaRPr lang="en-US" dirty="0">
              <a:solidFill>
                <a:srgbClr val="444444"/>
              </a:solidFill>
            </a:endParaRPr>
          </a:p>
          <a:p>
            <a:endParaRPr lang="en-US" dirty="0">
              <a:solidFill>
                <a:srgbClr val="444444"/>
              </a:solidFill>
            </a:endParaRPr>
          </a:p>
          <a:p>
            <a:r>
              <a:rPr lang="en-ID" dirty="0">
                <a:solidFill>
                  <a:srgbClr val="444444"/>
                </a:solidFill>
              </a:rPr>
              <a:t>In this lecture, we will learn about the Probability Density Function (PDF) that provides a foundational tool to understand the distribution of continuous data. Essentially, a PDF represents the likelihood of a continuous random variable falling within a particular range of values. By graphing the PDF, one can visualize the shape of a distribution, identifying modes, skewness, kurtosis, and potential outliers. This not only offers insights into the characteristics of the dataset but also aids in making informed decisions about subsequent statistical analyses and </a:t>
            </a:r>
            <a:r>
              <a:rPr lang="en-ID" dirty="0" err="1">
                <a:solidFill>
                  <a:srgbClr val="444444"/>
                </a:solidFill>
              </a:rPr>
              <a:t>modeling</a:t>
            </a:r>
            <a:r>
              <a:rPr lang="en-ID" dirty="0">
                <a:solidFill>
                  <a:srgbClr val="444444"/>
                </a:solidFill>
              </a:rPr>
              <a:t> techniques. </a:t>
            </a:r>
            <a:endParaRPr lang="en-US" dirty="0">
              <a:solidFill>
                <a:srgbClr val="444444"/>
              </a:solidFill>
            </a:endParaRPr>
          </a:p>
          <a:p>
            <a:endParaRPr lang="en-US" dirty="0">
              <a:solidFill>
                <a:srgbClr val="444444"/>
              </a:solidFill>
            </a:endParaRPr>
          </a:p>
          <a:p>
            <a:r>
              <a:rPr lang="en-ID" dirty="0">
                <a:solidFill>
                  <a:srgbClr val="444444"/>
                </a:solidFill>
              </a:rPr>
              <a:t>Utilizing PDFs in EDA, therefore, serves as a preliminary step to gauge the behaviour and tendencies of continuous datasets.</a:t>
            </a:r>
            <a:endParaRPr lang="en-US" dirty="0">
              <a:solidFill>
                <a:srgbClr val="444444"/>
              </a:solidFill>
            </a:endParaRPr>
          </a:p>
          <a:p>
            <a:endParaRPr lang="en-US" dirty="0">
              <a:solidFill>
                <a:srgbClr val="444444"/>
              </a:solidFill>
            </a:endParaRPr>
          </a:p>
          <a:p>
            <a:r>
              <a:rPr lang="en-ID" dirty="0">
                <a:solidFill>
                  <a:srgbClr val="444444"/>
                </a:solidFill>
              </a:rPr>
              <a:t>So lets begin….</a:t>
            </a:r>
            <a:endParaRPr lang="en-US" dirty="0">
              <a:solidFill>
                <a:srgbClr val="444444"/>
              </a:solidFill>
            </a:endParaRPr>
          </a:p>
          <a:p>
            <a:endParaRPr lang="en-US" dirty="0">
              <a:solidFill>
                <a:srgbClr val="444444"/>
              </a:solidFill>
            </a:endParaRPr>
          </a:p>
          <a:p>
            <a:endParaRPr lang="en-US" dirty="0">
              <a:solidFill>
                <a:srgbClr val="444444"/>
              </a:solidFill>
            </a:endParaRPr>
          </a:p>
          <a:p>
            <a:endParaRPr lang="en-US" dirty="0">
              <a:solidFill>
                <a:srgbClr val="444444"/>
              </a:solidFill>
            </a:endParaRPr>
          </a:p>
          <a:p>
            <a:pPr algn="l"/>
            <a:endParaRPr lang="en-ID" b="0" i="0" dirty="0">
              <a:solidFill>
                <a:srgbClr val="444444"/>
              </a:solidFill>
              <a:effectLst/>
              <a:latin typeface="Calibri" panose="020F0502020204030204" pitchFamily="34" charset="0"/>
              <a:ea typeface="Calibri"/>
              <a:cs typeface="Calibri"/>
            </a:endParaRPr>
          </a:p>
        </p:txBody>
      </p:sp>
      <p:sp>
        <p:nvSpPr>
          <p:cNvPr id="4" name="Slide Number Placeholder 3"/>
          <p:cNvSpPr>
            <a:spLocks noGrp="1"/>
          </p:cNvSpPr>
          <p:nvPr>
            <p:ph type="sldNum" sz="quarter" idx="5"/>
          </p:nvPr>
        </p:nvSpPr>
        <p:spPr/>
        <p:txBody>
          <a:bodyPr/>
          <a:lstStyle/>
          <a:p>
            <a:fld id="{94A24B05-57BA-244D-BA21-E8A23A3ABCC7}" type="slidenum">
              <a:rPr lang="en-US" smtClean="0"/>
              <a:t>1</a:t>
            </a:fld>
            <a:endParaRPr lang="en-US"/>
          </a:p>
        </p:txBody>
      </p:sp>
    </p:spTree>
    <p:extLst>
      <p:ext uri="{BB962C8B-B14F-4D97-AF65-F5344CB8AC3E}">
        <p14:creationId xmlns:p14="http://schemas.microsoft.com/office/powerpoint/2010/main" val="2689182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a:solidFill>
                  <a:srgbClr val="374151"/>
                </a:solidFill>
              </a:rPr>
              <a:t>Now let see PMF implementation</a:t>
            </a:r>
            <a:r>
              <a:rPr lang="en-ID" b="0" i="0" dirty="0">
                <a:solidFill>
                  <a:srgbClr val="374151"/>
                </a:solidFill>
                <a:effectLst/>
              </a:rPr>
              <a:t>.</a:t>
            </a:r>
            <a:r>
              <a:rPr lang="en-ID" dirty="0">
                <a:solidFill>
                  <a:srgbClr val="374151"/>
                </a:solidFill>
              </a:rPr>
              <a:t> </a:t>
            </a:r>
            <a:endParaRPr lang="en-US" dirty="0">
              <a:solidFill>
                <a:srgbClr val="374151"/>
              </a:solidFill>
            </a:endParaRPr>
          </a:p>
          <a:p>
            <a:pPr algn="l"/>
            <a:endParaRPr lang="en-US" b="0" i="0" dirty="0">
              <a:solidFill>
                <a:srgbClr val="374151"/>
              </a:solidFill>
              <a:effectLst/>
            </a:endParaRPr>
          </a:p>
          <a:p>
            <a:r>
              <a:rPr lang="en-ID" dirty="0">
                <a:solidFill>
                  <a:srgbClr val="374151"/>
                </a:solidFill>
              </a:rPr>
              <a:t>The Probability Mass Function (PMF) is a function that gives the probability that a discrete random variable is exactly equal to some value. The difference between a PMF and a histogram in terms of continuous data is that a PMF will give probabilities for specific discrete outcomes, while histograms or PDFs give you the density of </a:t>
            </a:r>
            <a:r>
              <a:rPr lang="en-ID" b="0" i="0" dirty="0">
                <a:solidFill>
                  <a:srgbClr val="374151"/>
                </a:solidFill>
                <a:effectLst/>
              </a:rPr>
              <a:t>data</a:t>
            </a:r>
            <a:r>
              <a:rPr lang="en-ID" dirty="0">
                <a:solidFill>
                  <a:srgbClr val="374151"/>
                </a:solidFill>
              </a:rPr>
              <a:t> over an interval</a:t>
            </a:r>
            <a:r>
              <a:rPr lang="en-ID" b="0" i="0" dirty="0">
                <a:solidFill>
                  <a:srgbClr val="374151"/>
                </a:solidFill>
                <a:effectLst/>
              </a:rPr>
              <a:t>.</a:t>
            </a:r>
            <a:r>
              <a:rPr lang="en-ID" dirty="0">
                <a:solidFill>
                  <a:srgbClr val="374151"/>
                </a:solidFill>
              </a:rPr>
              <a:t> For discrete data</a:t>
            </a:r>
            <a:r>
              <a:rPr lang="en-ID" b="0" i="0" dirty="0">
                <a:solidFill>
                  <a:srgbClr val="374151"/>
                </a:solidFill>
                <a:effectLst/>
              </a:rPr>
              <a:t>, </a:t>
            </a:r>
            <a:r>
              <a:rPr lang="en-ID" dirty="0">
                <a:solidFill>
                  <a:srgbClr val="374151"/>
                </a:solidFill>
              </a:rPr>
              <a:t>the PMF is a direct representation of probabilities. For continuous or quasi-continuous </a:t>
            </a:r>
            <a:r>
              <a:rPr lang="en-ID" b="0" i="0" dirty="0">
                <a:solidFill>
                  <a:srgbClr val="374151"/>
                </a:solidFill>
                <a:effectLst/>
              </a:rPr>
              <a:t>data </a:t>
            </a:r>
            <a:r>
              <a:rPr lang="en-ID" dirty="0">
                <a:solidFill>
                  <a:srgbClr val="374151"/>
                </a:solidFill>
              </a:rPr>
              <a:t>(like the "</a:t>
            </a:r>
            <a:r>
              <a:rPr lang="en-ID" dirty="0" err="1">
                <a:solidFill>
                  <a:srgbClr val="374151"/>
                </a:solidFill>
              </a:rPr>
              <a:t>total_bill</a:t>
            </a:r>
            <a:r>
              <a:rPr lang="en-ID" dirty="0">
                <a:solidFill>
                  <a:srgbClr val="374151"/>
                </a:solidFill>
              </a:rPr>
              <a:t>" column in the Tips dataset), we need to discretize the data to use a PMF effectively, typically by grouping data into bins</a:t>
            </a:r>
            <a:r>
              <a:rPr lang="en-ID" b="0" i="0" dirty="0">
                <a:solidFill>
                  <a:srgbClr val="374151"/>
                </a:solidFill>
                <a:effectLst/>
              </a:rPr>
              <a:t>.</a:t>
            </a:r>
            <a:endParaRPr lang="en-US" b="0" i="0" dirty="0">
              <a:solidFill>
                <a:srgbClr val="374151"/>
              </a:solidFill>
              <a:effectLst/>
            </a:endParaRPr>
          </a:p>
          <a:p>
            <a:endParaRPr lang="en-US" dirty="0">
              <a:solidFill>
                <a:srgbClr val="374151"/>
              </a:solidFill>
            </a:endParaRPr>
          </a:p>
          <a:p>
            <a:r>
              <a:rPr lang="en-ID" dirty="0">
                <a:solidFill>
                  <a:srgbClr val="374151"/>
                </a:solidFill>
              </a:rPr>
              <a:t>Here's how you might implement a PMF for the </a:t>
            </a:r>
            <a:r>
              <a:rPr lang="en-ID" dirty="0" err="1">
                <a:solidFill>
                  <a:srgbClr val="374151"/>
                </a:solidFill>
              </a:rPr>
              <a:t>total_bill</a:t>
            </a:r>
            <a:r>
              <a:rPr lang="en-ID" dirty="0">
                <a:solidFill>
                  <a:srgbClr val="374151"/>
                </a:solidFill>
              </a:rPr>
              <a:t> column of the Tips dataset using Python. Don’t worry about sample codes, as you can always prompt to ChatGPT. </a:t>
            </a:r>
            <a:endParaRPr lang="en-US" dirty="0">
              <a:solidFill>
                <a:srgbClr val="374151"/>
              </a:solidFill>
            </a:endParaRPr>
          </a:p>
          <a:p>
            <a:br>
              <a:rPr lang="en-US" dirty="0">
                <a:solidFill>
                  <a:srgbClr val="374151"/>
                </a:solidFill>
              </a:rPr>
            </a:br>
            <a:r>
              <a:rPr lang="en-ID" dirty="0">
                <a:solidFill>
                  <a:srgbClr val="374151"/>
                </a:solidFill>
              </a:rPr>
              <a:t>In this code</a:t>
            </a:r>
            <a:r>
              <a:rPr lang="en-ID" b="0" i="0" dirty="0">
                <a:solidFill>
                  <a:srgbClr val="374151"/>
                </a:solidFill>
                <a:effectLst/>
              </a:rPr>
              <a:t>, </a:t>
            </a:r>
            <a:r>
              <a:rPr lang="en-ID" dirty="0">
                <a:solidFill>
                  <a:srgbClr val="374151"/>
                </a:solidFill>
              </a:rPr>
              <a:t>the </a:t>
            </a:r>
            <a:r>
              <a:rPr lang="en-ID" dirty="0" err="1">
                <a:solidFill>
                  <a:srgbClr val="374151"/>
                </a:solidFill>
              </a:rPr>
              <a:t>pd</a:t>
            </a:r>
            <a:r>
              <a:rPr lang="en-ID" b="0" i="0" dirty="0" err="1">
                <a:solidFill>
                  <a:srgbClr val="374151"/>
                </a:solidFill>
                <a:effectLst/>
              </a:rPr>
              <a:t>.</a:t>
            </a:r>
            <a:r>
              <a:rPr lang="en-ID" dirty="0" err="1">
                <a:solidFill>
                  <a:srgbClr val="374151"/>
                </a:solidFill>
              </a:rPr>
              <a:t>cut</a:t>
            </a:r>
            <a:r>
              <a:rPr lang="en-ID" dirty="0">
                <a:solidFill>
                  <a:srgbClr val="374151"/>
                </a:solidFill>
              </a:rPr>
              <a:t>() function is used to divide the "</a:t>
            </a:r>
            <a:r>
              <a:rPr lang="en-ID" dirty="0" err="1">
                <a:solidFill>
                  <a:srgbClr val="374151"/>
                </a:solidFill>
              </a:rPr>
              <a:t>total_bill</a:t>
            </a:r>
            <a:r>
              <a:rPr lang="en-ID" dirty="0">
                <a:solidFill>
                  <a:srgbClr val="374151"/>
                </a:solidFill>
              </a:rPr>
              <a:t>" data into 30 bins</a:t>
            </a:r>
            <a:r>
              <a:rPr lang="en-ID" b="0" i="0" dirty="0">
                <a:solidFill>
                  <a:srgbClr val="374151"/>
                </a:solidFill>
                <a:effectLst/>
              </a:rPr>
              <a:t>.</a:t>
            </a:r>
            <a:r>
              <a:rPr lang="en-ID" dirty="0">
                <a:solidFill>
                  <a:srgbClr val="374151"/>
                </a:solidFill>
              </a:rPr>
              <a:t> Then</a:t>
            </a:r>
            <a:r>
              <a:rPr lang="en-ID" b="0" i="0" dirty="0">
                <a:solidFill>
                  <a:srgbClr val="374151"/>
                </a:solidFill>
                <a:effectLst/>
              </a:rPr>
              <a:t>, </a:t>
            </a:r>
            <a:r>
              <a:rPr lang="en-ID" dirty="0">
                <a:solidFill>
                  <a:srgbClr val="374151"/>
                </a:solidFill>
              </a:rPr>
              <a:t>we compute the PMF for each bin</a:t>
            </a:r>
            <a:r>
              <a:rPr lang="en-ID" b="0" i="0" dirty="0">
                <a:solidFill>
                  <a:srgbClr val="374151"/>
                </a:solidFill>
                <a:effectLst/>
              </a:rPr>
              <a:t>. </a:t>
            </a:r>
            <a:r>
              <a:rPr lang="en-ID" dirty="0">
                <a:solidFill>
                  <a:srgbClr val="374151"/>
                </a:solidFill>
              </a:rPr>
              <a:t>Finally</a:t>
            </a:r>
            <a:r>
              <a:rPr lang="en-ID" b="0" i="0" dirty="0">
                <a:solidFill>
                  <a:srgbClr val="374151"/>
                </a:solidFill>
                <a:effectLst/>
              </a:rPr>
              <a:t>, </a:t>
            </a:r>
            <a:r>
              <a:rPr lang="en-ID" dirty="0">
                <a:solidFill>
                  <a:srgbClr val="374151"/>
                </a:solidFill>
              </a:rPr>
              <a:t>we plot the PMF using a bar plot</a:t>
            </a:r>
            <a:r>
              <a:rPr lang="en-ID" b="0" i="0" dirty="0">
                <a:solidFill>
                  <a:srgbClr val="374151"/>
                </a:solidFill>
                <a:effectLst/>
              </a:rPr>
              <a:t>.</a:t>
            </a:r>
            <a:endParaRPr lang="en-US" dirty="0">
              <a:solidFill>
                <a:srgbClr val="374151"/>
              </a:solidFill>
            </a:endParaRPr>
          </a:p>
          <a:p>
            <a:br>
              <a:rPr lang="en-US" dirty="0">
                <a:solidFill>
                  <a:srgbClr val="374151"/>
                </a:solidFill>
              </a:rPr>
            </a:br>
            <a:endParaRPr lang="en-US" dirty="0">
              <a:solidFill>
                <a:srgbClr val="374151"/>
              </a:solidFill>
            </a:endParaRPr>
          </a:p>
          <a:p>
            <a:pPr algn="l"/>
            <a:endParaRPr lang="en-ID" b="0" i="0" dirty="0">
              <a:solidFill>
                <a:srgbClr val="374151"/>
              </a:solidFill>
              <a:effectLst/>
              <a:latin typeface="Calibri"/>
              <a:ea typeface="Calibri"/>
              <a:cs typeface="Calibri"/>
            </a:endParaRPr>
          </a:p>
        </p:txBody>
      </p:sp>
      <p:sp>
        <p:nvSpPr>
          <p:cNvPr id="4" name="Slide Number Placeholder 3"/>
          <p:cNvSpPr>
            <a:spLocks noGrp="1"/>
          </p:cNvSpPr>
          <p:nvPr>
            <p:ph type="sldNum" sz="quarter" idx="5"/>
          </p:nvPr>
        </p:nvSpPr>
        <p:spPr/>
        <p:txBody>
          <a:bodyPr/>
          <a:lstStyle/>
          <a:p>
            <a:fld id="{94A24B05-57BA-244D-BA21-E8A23A3ABCC7}" type="slidenum">
              <a:rPr lang="en-US" smtClean="0"/>
              <a:t>10</a:t>
            </a:fld>
            <a:endParaRPr lang="en-US"/>
          </a:p>
        </p:txBody>
      </p:sp>
    </p:spTree>
    <p:extLst>
      <p:ext uri="{BB962C8B-B14F-4D97-AF65-F5344CB8AC3E}">
        <p14:creationId xmlns:p14="http://schemas.microsoft.com/office/powerpoint/2010/main" val="454157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a:solidFill>
                  <a:srgbClr val="374151"/>
                </a:solidFill>
              </a:rPr>
              <a:t>Another implementation is CDF</a:t>
            </a:r>
            <a:r>
              <a:rPr lang="en-ID" b="0" i="0">
                <a:solidFill>
                  <a:srgbClr val="374151"/>
                </a:solidFill>
                <a:effectLst/>
              </a:rPr>
              <a:t>.</a:t>
            </a:r>
            <a:r>
              <a:rPr lang="en-ID">
                <a:solidFill>
                  <a:srgbClr val="374151"/>
                </a:solidFill>
              </a:rPr>
              <a:t> </a:t>
            </a:r>
            <a:endParaRPr lang="en-US">
              <a:solidFill>
                <a:srgbClr val="374151"/>
              </a:solidFill>
            </a:endParaRPr>
          </a:p>
          <a:p>
            <a:pPr algn="l"/>
            <a:endParaRPr lang="en-US" b="0" i="0" dirty="0">
              <a:solidFill>
                <a:srgbClr val="374151"/>
              </a:solidFill>
              <a:effectLst/>
            </a:endParaRPr>
          </a:p>
          <a:p>
            <a:r>
              <a:rPr lang="en-ID">
                <a:solidFill>
                  <a:srgbClr val="374151"/>
                </a:solidFill>
              </a:rPr>
              <a:t>The Cumulative Distribution Function (CDF) gives the probability that a random variable is less than or equal to a certain value. It's a fundamental tool in statistics and is particularly useful in exploratory data analysis for understanding the distribution of </a:t>
            </a:r>
            <a:r>
              <a:rPr lang="en-ID" b="0" i="0">
                <a:solidFill>
                  <a:srgbClr val="374151"/>
                </a:solidFill>
                <a:effectLst/>
              </a:rPr>
              <a:t>data</a:t>
            </a:r>
            <a:r>
              <a:rPr lang="en-ID">
                <a:solidFill>
                  <a:srgbClr val="374151"/>
                </a:solidFill>
              </a:rPr>
              <a:t> points</a:t>
            </a:r>
            <a:r>
              <a:rPr lang="en-ID" b="0" i="0">
                <a:solidFill>
                  <a:srgbClr val="374151"/>
                </a:solidFill>
                <a:effectLst/>
              </a:rPr>
              <a:t>.</a:t>
            </a:r>
            <a:endParaRPr lang="en-US">
              <a:solidFill>
                <a:srgbClr val="374151"/>
              </a:solidFill>
            </a:endParaRPr>
          </a:p>
          <a:p>
            <a:r>
              <a:rPr lang="en-ID" dirty="0">
                <a:solidFill>
                  <a:srgbClr val="374151"/>
                </a:solidFill>
              </a:rPr>
              <a:t>For a dataset</a:t>
            </a:r>
            <a:r>
              <a:rPr lang="en-ID" b="0" i="0" dirty="0">
                <a:solidFill>
                  <a:srgbClr val="374151"/>
                </a:solidFill>
                <a:effectLst/>
              </a:rPr>
              <a:t>, </a:t>
            </a:r>
            <a:r>
              <a:rPr lang="en-ID" dirty="0">
                <a:solidFill>
                  <a:srgbClr val="374151"/>
                </a:solidFill>
              </a:rPr>
              <a:t>the CDF is simply the fraction of data points less than or equal to a particular value. It's a monotonically increasing function that ranges between 0 (indicating that none of the data is below the given value) and 1 (indicating that all of the data is below the given value).</a:t>
            </a:r>
            <a:endParaRPr lang="en-US" b="0" i="0" dirty="0">
              <a:solidFill>
                <a:srgbClr val="374151"/>
              </a:solidFill>
              <a:effectLst/>
            </a:endParaRPr>
          </a:p>
          <a:p>
            <a:endParaRPr lang="en-US" dirty="0">
              <a:solidFill>
                <a:srgbClr val="374151"/>
              </a:solidFill>
            </a:endParaRPr>
          </a:p>
          <a:p>
            <a:r>
              <a:rPr lang="en-ID" dirty="0">
                <a:solidFill>
                  <a:srgbClr val="374151"/>
                </a:solidFill>
              </a:rPr>
              <a:t>Here's how you can compute and plot the CDF for the </a:t>
            </a:r>
            <a:r>
              <a:rPr lang="en-ID" dirty="0" err="1">
                <a:solidFill>
                  <a:srgbClr val="374151"/>
                </a:solidFill>
              </a:rPr>
              <a:t>total_bill</a:t>
            </a:r>
            <a:r>
              <a:rPr lang="en-ID" dirty="0">
                <a:solidFill>
                  <a:srgbClr val="374151"/>
                </a:solidFill>
              </a:rPr>
              <a:t> column of the Tips dataset using Python. This code first sorts the values in the </a:t>
            </a:r>
            <a:r>
              <a:rPr lang="en-ID" dirty="0" err="1">
                <a:solidFill>
                  <a:srgbClr val="374151"/>
                </a:solidFill>
              </a:rPr>
              <a:t>total_bill</a:t>
            </a:r>
            <a:r>
              <a:rPr lang="en-ID" dirty="0">
                <a:solidFill>
                  <a:srgbClr val="374151"/>
                </a:solidFill>
              </a:rPr>
              <a:t> column</a:t>
            </a:r>
            <a:r>
              <a:rPr lang="en-ID" b="0" i="0" dirty="0">
                <a:solidFill>
                  <a:srgbClr val="374151"/>
                </a:solidFill>
                <a:effectLst/>
              </a:rPr>
              <a:t>.</a:t>
            </a:r>
            <a:r>
              <a:rPr lang="en-ID" dirty="0">
                <a:solidFill>
                  <a:srgbClr val="374151"/>
                </a:solidFill>
              </a:rPr>
              <a:t> Then</a:t>
            </a:r>
            <a:r>
              <a:rPr lang="en-ID" b="0" i="0" dirty="0">
                <a:solidFill>
                  <a:srgbClr val="374151"/>
                </a:solidFill>
                <a:effectLst/>
              </a:rPr>
              <a:t>, </a:t>
            </a:r>
            <a:r>
              <a:rPr lang="en-ID" dirty="0">
                <a:solidFill>
                  <a:srgbClr val="374151"/>
                </a:solidFill>
              </a:rPr>
              <a:t>it computes the CDF by ranking each data point and dividing by the total number of data points</a:t>
            </a:r>
            <a:r>
              <a:rPr lang="en-ID" b="0" i="0" dirty="0">
                <a:solidFill>
                  <a:srgbClr val="374151"/>
                </a:solidFill>
                <a:effectLst/>
              </a:rPr>
              <a:t>. </a:t>
            </a:r>
            <a:r>
              <a:rPr lang="en-ID" dirty="0">
                <a:solidFill>
                  <a:srgbClr val="374151"/>
                </a:solidFill>
              </a:rPr>
              <a:t>The resulting CDF is then plotted against the sorted values of </a:t>
            </a:r>
            <a:r>
              <a:rPr lang="en-ID" dirty="0" err="1">
                <a:solidFill>
                  <a:srgbClr val="374151"/>
                </a:solidFill>
              </a:rPr>
              <a:t>total_bill</a:t>
            </a:r>
            <a:r>
              <a:rPr lang="en-ID" dirty="0">
                <a:solidFill>
                  <a:srgbClr val="374151"/>
                </a:solidFill>
              </a:rPr>
              <a:t>.</a:t>
            </a:r>
            <a:endParaRPr lang="en-US" dirty="0">
              <a:solidFill>
                <a:srgbClr val="374151"/>
              </a:solidFill>
            </a:endParaRPr>
          </a:p>
          <a:p>
            <a:r>
              <a:rPr lang="en-ID" dirty="0">
                <a:solidFill>
                  <a:srgbClr val="374151"/>
                </a:solidFill>
              </a:rPr>
              <a:t>From the CDF plot</a:t>
            </a:r>
            <a:r>
              <a:rPr lang="en-ID" b="0" i="0" dirty="0">
                <a:solidFill>
                  <a:srgbClr val="374151"/>
                </a:solidFill>
                <a:effectLst/>
              </a:rPr>
              <a:t>, </a:t>
            </a:r>
            <a:r>
              <a:rPr lang="en-ID" dirty="0">
                <a:solidFill>
                  <a:srgbClr val="374151"/>
                </a:solidFill>
              </a:rPr>
              <a:t>you can quickly determine the fraction of bills that are below a certain value. For instance, if you wish to know the fraction of bills below $20, you simply find $20 on the x-axis and look at the corresponding y-value on the CDF plot</a:t>
            </a:r>
            <a:r>
              <a:rPr lang="en-ID" b="0" i="0" dirty="0">
                <a:solidFill>
                  <a:srgbClr val="374151"/>
                </a:solidFill>
                <a:effectLst/>
              </a:rPr>
              <a:t>.</a:t>
            </a:r>
            <a:endParaRPr lang="en-US" dirty="0">
              <a:solidFill>
                <a:srgbClr val="374151"/>
              </a:solidFill>
            </a:endParaRPr>
          </a:p>
          <a:p>
            <a:br>
              <a:rPr lang="en-US" dirty="0">
                <a:solidFill>
                  <a:srgbClr val="374151"/>
                </a:solidFill>
              </a:rPr>
            </a:br>
            <a:endParaRPr lang="en-US" dirty="0">
              <a:solidFill>
                <a:srgbClr val="374151"/>
              </a:solidFill>
            </a:endParaRPr>
          </a:p>
          <a:p>
            <a:pPr algn="l"/>
            <a:endParaRPr lang="en-ID" b="0" i="0" dirty="0">
              <a:solidFill>
                <a:srgbClr val="374151"/>
              </a:solidFill>
              <a:effectLst/>
              <a:latin typeface="Calibri"/>
              <a:ea typeface="Calibri"/>
              <a:cs typeface="Calibri"/>
            </a:endParaRPr>
          </a:p>
        </p:txBody>
      </p:sp>
      <p:sp>
        <p:nvSpPr>
          <p:cNvPr id="4" name="Slide Number Placeholder 3"/>
          <p:cNvSpPr>
            <a:spLocks noGrp="1"/>
          </p:cNvSpPr>
          <p:nvPr>
            <p:ph type="sldNum" sz="quarter" idx="5"/>
          </p:nvPr>
        </p:nvSpPr>
        <p:spPr/>
        <p:txBody>
          <a:bodyPr/>
          <a:lstStyle/>
          <a:p>
            <a:fld id="{94A24B05-57BA-244D-BA21-E8A23A3ABCC7}" type="slidenum">
              <a:rPr lang="en-US" smtClean="0"/>
              <a:t>11</a:t>
            </a:fld>
            <a:endParaRPr lang="en-US"/>
          </a:p>
        </p:txBody>
      </p:sp>
    </p:spTree>
    <p:extLst>
      <p:ext uri="{BB962C8B-B14F-4D97-AF65-F5344CB8AC3E}">
        <p14:creationId xmlns:p14="http://schemas.microsoft.com/office/powerpoint/2010/main" val="958229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a:solidFill>
                  <a:srgbClr val="374151"/>
                </a:solidFill>
              </a:rPr>
              <a:t>On of common usage of PDF is for testing</a:t>
            </a:r>
            <a:r>
              <a:rPr lang="en-ID" b="0" i="0" dirty="0">
                <a:solidFill>
                  <a:srgbClr val="374151"/>
                </a:solidFill>
                <a:effectLst/>
              </a:rPr>
              <a:t>.</a:t>
            </a:r>
            <a:r>
              <a:rPr lang="en-ID" dirty="0">
                <a:solidFill>
                  <a:srgbClr val="374151"/>
                </a:solidFill>
              </a:rPr>
              <a:t> We usually use Goodness-of-fit tests are used to determine if a sample comes from a specified distribution, for example normal distribution. In other words, it helps to determine the suitability of a distribution to a dataset.</a:t>
            </a:r>
            <a:endParaRPr lang="en-US" dirty="0">
              <a:solidFill>
                <a:srgbClr val="374151"/>
              </a:solidFill>
            </a:endParaRPr>
          </a:p>
          <a:p>
            <a:endParaRPr lang="en-US" dirty="0">
              <a:solidFill>
                <a:srgbClr val="374151"/>
              </a:solidFill>
            </a:endParaRPr>
          </a:p>
          <a:p>
            <a:r>
              <a:rPr lang="en-ID" dirty="0">
                <a:solidFill>
                  <a:srgbClr val="374151"/>
                </a:solidFill>
              </a:rPr>
              <a:t>Some of the non-parametric methods are listed here</a:t>
            </a:r>
            <a:r>
              <a:rPr lang="en-ID" b="0" i="0" dirty="0">
                <a:solidFill>
                  <a:srgbClr val="374151"/>
                </a:solidFill>
                <a:effectLst/>
              </a:rPr>
              <a:t>.</a:t>
            </a:r>
            <a:r>
              <a:rPr lang="en-ID" dirty="0">
                <a:solidFill>
                  <a:srgbClr val="374151"/>
                </a:solidFill>
              </a:rPr>
              <a:t> </a:t>
            </a:r>
            <a:endParaRPr lang="en-US" dirty="0">
              <a:solidFill>
                <a:srgbClr val="374151"/>
              </a:solidFill>
            </a:endParaRPr>
          </a:p>
          <a:p>
            <a:endParaRPr lang="en-US" dirty="0">
              <a:solidFill>
                <a:srgbClr val="374151"/>
              </a:solidFill>
            </a:endParaRPr>
          </a:p>
          <a:p>
            <a:pPr marL="171450" indent="-171450">
              <a:buFont typeface="Noto Sans Symbols,Sans-Serif"/>
              <a:buChar char="▪"/>
            </a:pPr>
            <a:r>
              <a:rPr lang="en-ID" b="1" dirty="0">
                <a:solidFill>
                  <a:srgbClr val="374151"/>
                </a:solidFill>
              </a:rPr>
              <a:t>Kolmogorov-Smirnov Test (K-S Test)</a:t>
            </a:r>
            <a:r>
              <a:rPr lang="en-ID" dirty="0">
                <a:solidFill>
                  <a:srgbClr val="374151"/>
                </a:solidFill>
              </a:rPr>
              <a:t>: This is a non-parametric test that compares the cumulative distribution function (CDF) of the sample data with the CDF of a specified theoretical distribution or another empirical distribution.</a:t>
            </a:r>
            <a:endParaRPr lang="en-US" dirty="0">
              <a:solidFill>
                <a:srgbClr val="374151"/>
              </a:solidFill>
            </a:endParaRPr>
          </a:p>
          <a:p>
            <a:pPr marL="171450" indent="-171450">
              <a:buFont typeface="Noto Sans Symbols,Sans-Serif"/>
              <a:buChar char="▪"/>
            </a:pPr>
            <a:r>
              <a:rPr lang="en-ID" b="1" dirty="0">
                <a:solidFill>
                  <a:srgbClr val="374151"/>
                </a:solidFill>
              </a:rPr>
              <a:t>Anderson-Darling Test</a:t>
            </a:r>
            <a:r>
              <a:rPr lang="en-ID" dirty="0">
                <a:solidFill>
                  <a:srgbClr val="374151"/>
                </a:solidFill>
              </a:rPr>
              <a:t>: This test gives more weight to the tails than the K-S test. It's used to test data against a number of distributions (including normal, exponential, and logistic).</a:t>
            </a:r>
            <a:endParaRPr lang="en-US" dirty="0">
              <a:solidFill>
                <a:srgbClr val="374151"/>
              </a:solidFill>
            </a:endParaRPr>
          </a:p>
          <a:p>
            <a:pPr marL="171450" indent="-171450">
              <a:buFont typeface="Noto Sans Symbols,Sans-Serif"/>
              <a:buChar char="▪"/>
            </a:pPr>
            <a:r>
              <a:rPr lang="en-ID" b="1" dirty="0">
                <a:solidFill>
                  <a:srgbClr val="374151"/>
                </a:solidFill>
              </a:rPr>
              <a:t>Shapiro-Wilk Test</a:t>
            </a:r>
            <a:r>
              <a:rPr lang="en-ID" dirty="0">
                <a:solidFill>
                  <a:srgbClr val="374151"/>
                </a:solidFill>
              </a:rPr>
              <a:t>: This test specifically tests for the normality of data. It's a widely accepted test for this purpose.</a:t>
            </a:r>
            <a:endParaRPr lang="en-US" dirty="0">
              <a:solidFill>
                <a:srgbClr val="374151"/>
              </a:solidFill>
            </a:endParaRPr>
          </a:p>
          <a:p>
            <a:pPr marL="171450" indent="-171450">
              <a:buFont typeface="Noto Sans Symbols,Sans-Serif"/>
              <a:buChar char="▪"/>
            </a:pPr>
            <a:r>
              <a:rPr lang="en-ID" b="1" dirty="0">
                <a:solidFill>
                  <a:srgbClr val="374151"/>
                </a:solidFill>
              </a:rPr>
              <a:t>Lilliefors Test</a:t>
            </a:r>
            <a:r>
              <a:rPr lang="en-ID" dirty="0">
                <a:solidFill>
                  <a:srgbClr val="374151"/>
                </a:solidFill>
              </a:rPr>
              <a:t>: This is an adaptation of the K-S test for situations where parameters are estimated from the data. It's often used when the sample size is small.</a:t>
            </a:r>
            <a:endParaRPr lang="en-US" b="0" i="0" dirty="0">
              <a:solidFill>
                <a:srgbClr val="374151"/>
              </a:solidFill>
              <a:effectLst/>
            </a:endParaRPr>
          </a:p>
          <a:p>
            <a:pPr marL="171450" indent="-95250"/>
            <a:endParaRPr lang="en-US" dirty="0">
              <a:solidFill>
                <a:srgbClr val="374151"/>
              </a:solidFill>
            </a:endParaRPr>
          </a:p>
          <a:p>
            <a:r>
              <a:rPr lang="en-ID" dirty="0">
                <a:solidFill>
                  <a:srgbClr val="374151"/>
                </a:solidFill>
              </a:rPr>
              <a:t>Using these tests on the Tips dataset, one can determine if the '</a:t>
            </a:r>
            <a:r>
              <a:rPr lang="en-ID" dirty="0" err="1">
                <a:solidFill>
                  <a:srgbClr val="374151"/>
                </a:solidFill>
              </a:rPr>
              <a:t>total_bill</a:t>
            </a:r>
            <a:r>
              <a:rPr lang="en-ID" dirty="0">
                <a:solidFill>
                  <a:srgbClr val="374151"/>
                </a:solidFill>
              </a:rPr>
              <a:t>' column (or any other numeric column) follows a normal distribution or not</a:t>
            </a:r>
            <a:r>
              <a:rPr lang="en-ID" b="0" i="0" dirty="0">
                <a:solidFill>
                  <a:srgbClr val="374151"/>
                </a:solidFill>
                <a:effectLst/>
              </a:rPr>
              <a:t>.</a:t>
            </a:r>
            <a:r>
              <a:rPr lang="en-ID" dirty="0">
                <a:solidFill>
                  <a:srgbClr val="374151"/>
                </a:solidFill>
              </a:rPr>
              <a:t> You can ask ChatGPT to give sample codes for tips dataset and here is the result. </a:t>
            </a:r>
            <a:endParaRPr lang="en-US" dirty="0">
              <a:solidFill>
                <a:srgbClr val="374151"/>
              </a:solidFill>
            </a:endParaRPr>
          </a:p>
          <a:p>
            <a:pPr marL="171450" indent="-95250"/>
            <a:endParaRPr lang="en-US" dirty="0">
              <a:solidFill>
                <a:srgbClr val="374151"/>
              </a:solidFill>
            </a:endParaRPr>
          </a:p>
          <a:p>
            <a:r>
              <a:rPr lang="en-ID" b="1" dirty="0">
                <a:solidFill>
                  <a:srgbClr val="374151"/>
                </a:solidFill>
              </a:rPr>
              <a:t>P-value</a:t>
            </a:r>
            <a:r>
              <a:rPr lang="en-ID" dirty="0">
                <a:solidFill>
                  <a:srgbClr val="374151"/>
                </a:solidFill>
              </a:rPr>
              <a:t>: For all the tests</a:t>
            </a:r>
            <a:r>
              <a:rPr lang="en-ID" b="0" i="0" dirty="0">
                <a:solidFill>
                  <a:srgbClr val="374151"/>
                </a:solidFill>
                <a:effectLst/>
              </a:rPr>
              <a:t>, </a:t>
            </a:r>
            <a:r>
              <a:rPr lang="en-ID" dirty="0">
                <a:solidFill>
                  <a:srgbClr val="374151"/>
                </a:solidFill>
              </a:rPr>
              <a:t>if the p-value is less than a chosen alpha level (e.g., 0.05), the null hypothesis that the data comes from the chosen distribution is rejected.</a:t>
            </a:r>
            <a:endParaRPr lang="en-US" dirty="0">
              <a:solidFill>
                <a:srgbClr val="374151"/>
              </a:solidFill>
            </a:endParaRPr>
          </a:p>
          <a:p>
            <a:endParaRPr lang="en-US" dirty="0">
              <a:solidFill>
                <a:srgbClr val="374151"/>
              </a:solidFill>
            </a:endParaRPr>
          </a:p>
          <a:p>
            <a:r>
              <a:rPr lang="en-ID" dirty="0">
                <a:solidFill>
                  <a:srgbClr val="374151"/>
                </a:solidFill>
              </a:rPr>
              <a:t>For the Anderson-Darling test, the test statistic is compared with critical values at various significance levels. If the statistic is larger than the critical value, then for that significance level, the null hypothesis that the data comes from the chosen distribution is rejected</a:t>
            </a:r>
            <a:r>
              <a:rPr lang="en-ID" b="0" i="0" dirty="0">
                <a:solidFill>
                  <a:srgbClr val="374151"/>
                </a:solidFill>
                <a:effectLst/>
              </a:rPr>
              <a:t>.</a:t>
            </a:r>
            <a:endParaRPr lang="en-US" dirty="0">
              <a:solidFill>
                <a:srgbClr val="374151"/>
              </a:solidFill>
            </a:endParaRPr>
          </a:p>
          <a:p>
            <a:endParaRPr lang="en-US" dirty="0">
              <a:solidFill>
                <a:srgbClr val="374151"/>
              </a:solidFill>
            </a:endParaRPr>
          </a:p>
          <a:p>
            <a:pPr algn="l"/>
            <a:endParaRPr lang="en-ID" b="0" i="0" dirty="0">
              <a:solidFill>
                <a:srgbClr val="374151"/>
              </a:solidFill>
              <a:effectLst/>
              <a:latin typeface="Calibri"/>
              <a:ea typeface="Calibri"/>
              <a:cs typeface="Calibri"/>
            </a:endParaRPr>
          </a:p>
        </p:txBody>
      </p:sp>
      <p:sp>
        <p:nvSpPr>
          <p:cNvPr id="4" name="Slide Number Placeholder 3"/>
          <p:cNvSpPr>
            <a:spLocks noGrp="1"/>
          </p:cNvSpPr>
          <p:nvPr>
            <p:ph type="sldNum" sz="quarter" idx="5"/>
          </p:nvPr>
        </p:nvSpPr>
        <p:spPr/>
        <p:txBody>
          <a:bodyPr/>
          <a:lstStyle/>
          <a:p>
            <a:fld id="{94A24B05-57BA-244D-BA21-E8A23A3ABCC7}" type="slidenum">
              <a:rPr lang="en-US" smtClean="0"/>
              <a:t>12</a:t>
            </a:fld>
            <a:endParaRPr lang="en-US"/>
          </a:p>
        </p:txBody>
      </p:sp>
    </p:spTree>
    <p:extLst>
      <p:ext uri="{BB962C8B-B14F-4D97-AF65-F5344CB8AC3E}">
        <p14:creationId xmlns:p14="http://schemas.microsoft.com/office/powerpoint/2010/main" val="27858028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a:solidFill>
                  <a:srgbClr val="374151"/>
                </a:solidFill>
              </a:rPr>
              <a:t>On of common usage of PDF is for testing</a:t>
            </a:r>
            <a:r>
              <a:rPr lang="en-ID" b="0" i="0" dirty="0">
                <a:solidFill>
                  <a:srgbClr val="374151"/>
                </a:solidFill>
                <a:effectLst/>
              </a:rPr>
              <a:t>.</a:t>
            </a:r>
            <a:r>
              <a:rPr lang="en-ID" dirty="0">
                <a:solidFill>
                  <a:srgbClr val="374151"/>
                </a:solidFill>
              </a:rPr>
              <a:t> We usually use Goodness-of-fit tests are used to determine if a sample comes from a specified distribution, for example normal distribution. In other words, it helps to determine the suitability of a distribution to a dataset.</a:t>
            </a:r>
            <a:endParaRPr lang="en-US" dirty="0">
              <a:solidFill>
                <a:srgbClr val="374151"/>
              </a:solidFill>
            </a:endParaRPr>
          </a:p>
          <a:p>
            <a:endParaRPr lang="en-US" dirty="0">
              <a:solidFill>
                <a:srgbClr val="374151"/>
              </a:solidFill>
            </a:endParaRPr>
          </a:p>
          <a:p>
            <a:r>
              <a:rPr lang="en-ID" dirty="0">
                <a:solidFill>
                  <a:srgbClr val="374151"/>
                </a:solidFill>
              </a:rPr>
              <a:t>Some of the non-parametric methods are listed here</a:t>
            </a:r>
            <a:r>
              <a:rPr lang="en-ID" b="0" i="0" dirty="0">
                <a:solidFill>
                  <a:srgbClr val="374151"/>
                </a:solidFill>
                <a:effectLst/>
              </a:rPr>
              <a:t>.</a:t>
            </a:r>
            <a:r>
              <a:rPr lang="en-ID" dirty="0">
                <a:solidFill>
                  <a:srgbClr val="374151"/>
                </a:solidFill>
              </a:rPr>
              <a:t> </a:t>
            </a:r>
            <a:endParaRPr lang="en-US" dirty="0">
              <a:solidFill>
                <a:srgbClr val="374151"/>
              </a:solidFill>
            </a:endParaRPr>
          </a:p>
          <a:p>
            <a:endParaRPr lang="en-US" dirty="0">
              <a:solidFill>
                <a:srgbClr val="374151"/>
              </a:solidFill>
            </a:endParaRPr>
          </a:p>
          <a:p>
            <a:pPr marL="171450" indent="-171450">
              <a:buFont typeface="Noto Sans Symbols,Sans-Serif"/>
              <a:buChar char="▪"/>
            </a:pPr>
            <a:r>
              <a:rPr lang="en-ID" b="1" dirty="0">
                <a:solidFill>
                  <a:srgbClr val="374151"/>
                </a:solidFill>
              </a:rPr>
              <a:t>Kolmogorov-Smirnov Test (K-S Test)</a:t>
            </a:r>
            <a:r>
              <a:rPr lang="en-ID" dirty="0">
                <a:solidFill>
                  <a:srgbClr val="374151"/>
                </a:solidFill>
              </a:rPr>
              <a:t>: This is a non-parametric test that compares the cumulative distribution function (CDF) of the sample data with the CDF of a specified theoretical distribution or another empirical distribution.</a:t>
            </a:r>
            <a:endParaRPr lang="en-US" dirty="0">
              <a:solidFill>
                <a:srgbClr val="374151"/>
              </a:solidFill>
            </a:endParaRPr>
          </a:p>
          <a:p>
            <a:pPr marL="171450" indent="-171450">
              <a:buFont typeface="Noto Sans Symbols,Sans-Serif"/>
              <a:buChar char="▪"/>
            </a:pPr>
            <a:r>
              <a:rPr lang="en-ID" b="1" dirty="0">
                <a:solidFill>
                  <a:srgbClr val="374151"/>
                </a:solidFill>
              </a:rPr>
              <a:t>Anderson-Darling Test</a:t>
            </a:r>
            <a:r>
              <a:rPr lang="en-ID" dirty="0">
                <a:solidFill>
                  <a:srgbClr val="374151"/>
                </a:solidFill>
              </a:rPr>
              <a:t>: This test gives more weight to the tails than the K-S test. It's used to test data against a number of distributions (including normal, exponential, and logistic).</a:t>
            </a:r>
            <a:endParaRPr lang="en-US" dirty="0">
              <a:solidFill>
                <a:srgbClr val="374151"/>
              </a:solidFill>
            </a:endParaRPr>
          </a:p>
          <a:p>
            <a:pPr marL="171450" indent="-171450">
              <a:buFont typeface="Noto Sans Symbols,Sans-Serif"/>
              <a:buChar char="▪"/>
            </a:pPr>
            <a:r>
              <a:rPr lang="en-ID" b="1" dirty="0">
                <a:solidFill>
                  <a:srgbClr val="374151"/>
                </a:solidFill>
              </a:rPr>
              <a:t>Shapiro-Wilk Test</a:t>
            </a:r>
            <a:r>
              <a:rPr lang="en-ID" dirty="0">
                <a:solidFill>
                  <a:srgbClr val="374151"/>
                </a:solidFill>
              </a:rPr>
              <a:t>: This test specifically tests for the normality of data. It's a widely accepted test for this purpose.</a:t>
            </a:r>
            <a:endParaRPr lang="en-US" dirty="0">
              <a:solidFill>
                <a:srgbClr val="374151"/>
              </a:solidFill>
            </a:endParaRPr>
          </a:p>
          <a:p>
            <a:pPr marL="171450" indent="-171450">
              <a:buFont typeface="Noto Sans Symbols,Sans-Serif"/>
              <a:buChar char="▪"/>
            </a:pPr>
            <a:r>
              <a:rPr lang="en-ID" b="1" dirty="0">
                <a:solidFill>
                  <a:srgbClr val="374151"/>
                </a:solidFill>
              </a:rPr>
              <a:t>Lilliefors Test</a:t>
            </a:r>
            <a:r>
              <a:rPr lang="en-ID" dirty="0">
                <a:solidFill>
                  <a:srgbClr val="374151"/>
                </a:solidFill>
              </a:rPr>
              <a:t>: This is an adaptation of the K-S test for situations where parameters are estimated from the data. It's often used when the sample size is small.</a:t>
            </a:r>
            <a:endParaRPr lang="en-US" b="0" i="0" dirty="0">
              <a:solidFill>
                <a:srgbClr val="374151"/>
              </a:solidFill>
              <a:effectLst/>
            </a:endParaRPr>
          </a:p>
          <a:p>
            <a:pPr marL="171450" indent="-95250"/>
            <a:endParaRPr lang="en-US" dirty="0">
              <a:solidFill>
                <a:srgbClr val="374151"/>
              </a:solidFill>
            </a:endParaRPr>
          </a:p>
          <a:p>
            <a:r>
              <a:rPr lang="en-ID" dirty="0">
                <a:solidFill>
                  <a:srgbClr val="374151"/>
                </a:solidFill>
              </a:rPr>
              <a:t>Using these tests on the Tips dataset, one can determine if the '</a:t>
            </a:r>
            <a:r>
              <a:rPr lang="en-ID" dirty="0" err="1">
                <a:solidFill>
                  <a:srgbClr val="374151"/>
                </a:solidFill>
              </a:rPr>
              <a:t>total_bill</a:t>
            </a:r>
            <a:r>
              <a:rPr lang="en-ID" dirty="0">
                <a:solidFill>
                  <a:srgbClr val="374151"/>
                </a:solidFill>
              </a:rPr>
              <a:t>' column (or any other numeric column) follows a normal distribution or not</a:t>
            </a:r>
            <a:r>
              <a:rPr lang="en-ID" b="0" i="0" dirty="0">
                <a:solidFill>
                  <a:srgbClr val="374151"/>
                </a:solidFill>
                <a:effectLst/>
              </a:rPr>
              <a:t>.</a:t>
            </a:r>
            <a:r>
              <a:rPr lang="en-ID" dirty="0">
                <a:solidFill>
                  <a:srgbClr val="374151"/>
                </a:solidFill>
              </a:rPr>
              <a:t> You can ask ChatGPT to give sample codes for tips dataset and here is the result. </a:t>
            </a:r>
            <a:endParaRPr lang="en-US" dirty="0">
              <a:solidFill>
                <a:srgbClr val="374151"/>
              </a:solidFill>
            </a:endParaRPr>
          </a:p>
          <a:p>
            <a:pPr marL="171450" indent="-95250"/>
            <a:endParaRPr lang="en-US" dirty="0">
              <a:solidFill>
                <a:srgbClr val="374151"/>
              </a:solidFill>
            </a:endParaRPr>
          </a:p>
          <a:p>
            <a:r>
              <a:rPr lang="en-ID" b="1" dirty="0">
                <a:solidFill>
                  <a:srgbClr val="374151"/>
                </a:solidFill>
              </a:rPr>
              <a:t>P-value</a:t>
            </a:r>
            <a:r>
              <a:rPr lang="en-ID" dirty="0">
                <a:solidFill>
                  <a:srgbClr val="374151"/>
                </a:solidFill>
              </a:rPr>
              <a:t>: For all the tests</a:t>
            </a:r>
            <a:r>
              <a:rPr lang="en-ID" b="0" i="0" dirty="0">
                <a:solidFill>
                  <a:srgbClr val="374151"/>
                </a:solidFill>
                <a:effectLst/>
              </a:rPr>
              <a:t>, </a:t>
            </a:r>
            <a:r>
              <a:rPr lang="en-ID" dirty="0">
                <a:solidFill>
                  <a:srgbClr val="374151"/>
                </a:solidFill>
              </a:rPr>
              <a:t>if the p-value is less than a chosen alpha level (e.g., 0.05), the null hypothesis that the data comes from the chosen distribution is rejected.</a:t>
            </a:r>
            <a:endParaRPr lang="en-US" dirty="0">
              <a:solidFill>
                <a:srgbClr val="374151"/>
              </a:solidFill>
            </a:endParaRPr>
          </a:p>
          <a:p>
            <a:endParaRPr lang="en-US" dirty="0">
              <a:solidFill>
                <a:srgbClr val="374151"/>
              </a:solidFill>
            </a:endParaRPr>
          </a:p>
          <a:p>
            <a:r>
              <a:rPr lang="en-ID" dirty="0">
                <a:solidFill>
                  <a:srgbClr val="374151"/>
                </a:solidFill>
              </a:rPr>
              <a:t>For the Anderson-Darling test, the test statistic is compared with critical values at various significance levels. If the statistic is larger than the critical value, then for that significance level, the null hypothesis that the data comes from the chosen distribution is rejected</a:t>
            </a:r>
            <a:r>
              <a:rPr lang="en-ID" b="0" i="0" dirty="0">
                <a:solidFill>
                  <a:srgbClr val="374151"/>
                </a:solidFill>
                <a:effectLst/>
              </a:rPr>
              <a:t>.</a:t>
            </a:r>
            <a:endParaRPr lang="en-US" dirty="0">
              <a:solidFill>
                <a:srgbClr val="374151"/>
              </a:solidFill>
            </a:endParaRPr>
          </a:p>
          <a:p>
            <a:endParaRPr lang="en-US" dirty="0">
              <a:solidFill>
                <a:srgbClr val="374151"/>
              </a:solidFill>
            </a:endParaRPr>
          </a:p>
          <a:p>
            <a:pPr algn="l"/>
            <a:endParaRPr lang="en-ID" b="0" i="0" dirty="0">
              <a:solidFill>
                <a:srgbClr val="374151"/>
              </a:solidFill>
              <a:effectLst/>
              <a:latin typeface="Calibri"/>
              <a:ea typeface="Calibri"/>
              <a:cs typeface="Calibri"/>
            </a:endParaRPr>
          </a:p>
        </p:txBody>
      </p:sp>
      <p:sp>
        <p:nvSpPr>
          <p:cNvPr id="4" name="Slide Number Placeholder 3"/>
          <p:cNvSpPr>
            <a:spLocks noGrp="1"/>
          </p:cNvSpPr>
          <p:nvPr>
            <p:ph type="sldNum" sz="quarter" idx="5"/>
          </p:nvPr>
        </p:nvSpPr>
        <p:spPr/>
        <p:txBody>
          <a:bodyPr/>
          <a:lstStyle/>
          <a:p>
            <a:fld id="{94A24B05-57BA-244D-BA21-E8A23A3ABCC7}" type="slidenum">
              <a:rPr lang="en-US" smtClean="0"/>
              <a:t>13</a:t>
            </a:fld>
            <a:endParaRPr lang="en-US"/>
          </a:p>
        </p:txBody>
      </p:sp>
    </p:spTree>
    <p:extLst>
      <p:ext uri="{BB962C8B-B14F-4D97-AF65-F5344CB8AC3E}">
        <p14:creationId xmlns:p14="http://schemas.microsoft.com/office/powerpoint/2010/main" val="1422106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a:solidFill>
                  <a:srgbClr val="374151"/>
                </a:solidFill>
              </a:rPr>
              <a:t>On of common usage of PDF is for testing</a:t>
            </a:r>
            <a:r>
              <a:rPr lang="en-ID" b="0" i="0" dirty="0">
                <a:solidFill>
                  <a:srgbClr val="374151"/>
                </a:solidFill>
                <a:effectLst/>
              </a:rPr>
              <a:t>.</a:t>
            </a:r>
            <a:r>
              <a:rPr lang="en-ID" dirty="0">
                <a:solidFill>
                  <a:srgbClr val="374151"/>
                </a:solidFill>
              </a:rPr>
              <a:t> We usually use Goodness-of-fit tests are used to determine if a sample comes from a specified distribution, for example normal distribution. In other words, it helps to determine the suitability of a distribution to a dataset.</a:t>
            </a:r>
            <a:endParaRPr lang="en-US" dirty="0">
              <a:solidFill>
                <a:srgbClr val="374151"/>
              </a:solidFill>
            </a:endParaRPr>
          </a:p>
          <a:p>
            <a:endParaRPr lang="en-US" dirty="0">
              <a:solidFill>
                <a:srgbClr val="374151"/>
              </a:solidFill>
            </a:endParaRPr>
          </a:p>
          <a:p>
            <a:r>
              <a:rPr lang="en-ID" dirty="0">
                <a:solidFill>
                  <a:srgbClr val="374151"/>
                </a:solidFill>
              </a:rPr>
              <a:t>Some of the non-parametric methods are listed here</a:t>
            </a:r>
            <a:r>
              <a:rPr lang="en-ID" b="0" i="0" dirty="0">
                <a:solidFill>
                  <a:srgbClr val="374151"/>
                </a:solidFill>
                <a:effectLst/>
              </a:rPr>
              <a:t>.</a:t>
            </a:r>
            <a:r>
              <a:rPr lang="en-ID" dirty="0">
                <a:solidFill>
                  <a:srgbClr val="374151"/>
                </a:solidFill>
              </a:rPr>
              <a:t> </a:t>
            </a:r>
            <a:endParaRPr lang="en-US" dirty="0">
              <a:solidFill>
                <a:srgbClr val="374151"/>
              </a:solidFill>
            </a:endParaRPr>
          </a:p>
          <a:p>
            <a:endParaRPr lang="en-US" dirty="0">
              <a:solidFill>
                <a:srgbClr val="374151"/>
              </a:solidFill>
            </a:endParaRPr>
          </a:p>
          <a:p>
            <a:pPr marL="171450" indent="-171450">
              <a:buFont typeface="Noto Sans Symbols,Sans-Serif"/>
              <a:buChar char="▪"/>
            </a:pPr>
            <a:r>
              <a:rPr lang="en-ID" b="1" dirty="0">
                <a:solidFill>
                  <a:srgbClr val="374151"/>
                </a:solidFill>
              </a:rPr>
              <a:t>Kolmogorov-Smirnov Test (K-S Test)</a:t>
            </a:r>
            <a:r>
              <a:rPr lang="en-ID" dirty="0">
                <a:solidFill>
                  <a:srgbClr val="374151"/>
                </a:solidFill>
              </a:rPr>
              <a:t>: This is a non-parametric test that compares the cumulative distribution function (CDF) of the sample data with the CDF of a specified theoretical distribution or another empirical distribution.</a:t>
            </a:r>
            <a:endParaRPr lang="en-US" dirty="0">
              <a:solidFill>
                <a:srgbClr val="374151"/>
              </a:solidFill>
            </a:endParaRPr>
          </a:p>
          <a:p>
            <a:pPr marL="171450" indent="-171450">
              <a:buFont typeface="Noto Sans Symbols,Sans-Serif"/>
              <a:buChar char="▪"/>
            </a:pPr>
            <a:r>
              <a:rPr lang="en-ID" b="1" dirty="0">
                <a:solidFill>
                  <a:srgbClr val="374151"/>
                </a:solidFill>
              </a:rPr>
              <a:t>Anderson-Darling Test</a:t>
            </a:r>
            <a:r>
              <a:rPr lang="en-ID" dirty="0">
                <a:solidFill>
                  <a:srgbClr val="374151"/>
                </a:solidFill>
              </a:rPr>
              <a:t>: This test gives more weight to the tails than the K-S test. It's used to test data against a number of distributions (including normal, exponential, and logistic).</a:t>
            </a:r>
            <a:endParaRPr lang="en-US" dirty="0">
              <a:solidFill>
                <a:srgbClr val="374151"/>
              </a:solidFill>
            </a:endParaRPr>
          </a:p>
          <a:p>
            <a:pPr marL="171450" indent="-171450">
              <a:buFont typeface="Noto Sans Symbols,Sans-Serif"/>
              <a:buChar char="▪"/>
            </a:pPr>
            <a:r>
              <a:rPr lang="en-ID" b="1" dirty="0">
                <a:solidFill>
                  <a:srgbClr val="374151"/>
                </a:solidFill>
              </a:rPr>
              <a:t>Shapiro-Wilk Test</a:t>
            </a:r>
            <a:r>
              <a:rPr lang="en-ID" dirty="0">
                <a:solidFill>
                  <a:srgbClr val="374151"/>
                </a:solidFill>
              </a:rPr>
              <a:t>: This test specifically tests for the normality of data. It's a widely accepted test for this purpose.</a:t>
            </a:r>
            <a:endParaRPr lang="en-US" dirty="0">
              <a:solidFill>
                <a:srgbClr val="374151"/>
              </a:solidFill>
            </a:endParaRPr>
          </a:p>
          <a:p>
            <a:pPr marL="171450" indent="-171450">
              <a:buFont typeface="Noto Sans Symbols,Sans-Serif"/>
              <a:buChar char="▪"/>
            </a:pPr>
            <a:r>
              <a:rPr lang="en-ID" b="1" dirty="0">
                <a:solidFill>
                  <a:srgbClr val="374151"/>
                </a:solidFill>
              </a:rPr>
              <a:t>Lilliefors Test</a:t>
            </a:r>
            <a:r>
              <a:rPr lang="en-ID" dirty="0">
                <a:solidFill>
                  <a:srgbClr val="374151"/>
                </a:solidFill>
              </a:rPr>
              <a:t>: This is an adaptation of the K-S test for situations where parameters are estimated from the data. It's often used when the sample size is small.</a:t>
            </a:r>
            <a:endParaRPr lang="en-US" b="0" i="0" dirty="0">
              <a:solidFill>
                <a:srgbClr val="374151"/>
              </a:solidFill>
              <a:effectLst/>
            </a:endParaRPr>
          </a:p>
          <a:p>
            <a:pPr marL="171450" indent="-95250"/>
            <a:endParaRPr lang="en-US" dirty="0">
              <a:solidFill>
                <a:srgbClr val="374151"/>
              </a:solidFill>
            </a:endParaRPr>
          </a:p>
          <a:p>
            <a:r>
              <a:rPr lang="en-ID" dirty="0">
                <a:solidFill>
                  <a:srgbClr val="374151"/>
                </a:solidFill>
              </a:rPr>
              <a:t>Using these tests on the Tips dataset, one can determine if the '</a:t>
            </a:r>
            <a:r>
              <a:rPr lang="en-ID" dirty="0" err="1">
                <a:solidFill>
                  <a:srgbClr val="374151"/>
                </a:solidFill>
              </a:rPr>
              <a:t>total_bill</a:t>
            </a:r>
            <a:r>
              <a:rPr lang="en-ID" dirty="0">
                <a:solidFill>
                  <a:srgbClr val="374151"/>
                </a:solidFill>
              </a:rPr>
              <a:t>' column (or any other numeric column) follows a normal distribution or not</a:t>
            </a:r>
            <a:r>
              <a:rPr lang="en-ID" b="0" i="0" dirty="0">
                <a:solidFill>
                  <a:srgbClr val="374151"/>
                </a:solidFill>
                <a:effectLst/>
              </a:rPr>
              <a:t>.</a:t>
            </a:r>
            <a:r>
              <a:rPr lang="en-ID" dirty="0">
                <a:solidFill>
                  <a:srgbClr val="374151"/>
                </a:solidFill>
              </a:rPr>
              <a:t> You can ask ChatGPT to give sample codes for tips dataset and here is the result. </a:t>
            </a:r>
            <a:endParaRPr lang="en-US" dirty="0">
              <a:solidFill>
                <a:srgbClr val="374151"/>
              </a:solidFill>
            </a:endParaRPr>
          </a:p>
          <a:p>
            <a:pPr marL="171450" indent="-95250"/>
            <a:endParaRPr lang="en-US" dirty="0">
              <a:solidFill>
                <a:srgbClr val="374151"/>
              </a:solidFill>
            </a:endParaRPr>
          </a:p>
          <a:p>
            <a:r>
              <a:rPr lang="en-ID" b="1" dirty="0">
                <a:solidFill>
                  <a:srgbClr val="374151"/>
                </a:solidFill>
              </a:rPr>
              <a:t>P-value</a:t>
            </a:r>
            <a:r>
              <a:rPr lang="en-ID" dirty="0">
                <a:solidFill>
                  <a:srgbClr val="374151"/>
                </a:solidFill>
              </a:rPr>
              <a:t>: For all the tests</a:t>
            </a:r>
            <a:r>
              <a:rPr lang="en-ID" b="0" i="0" dirty="0">
                <a:solidFill>
                  <a:srgbClr val="374151"/>
                </a:solidFill>
                <a:effectLst/>
              </a:rPr>
              <a:t>, </a:t>
            </a:r>
            <a:r>
              <a:rPr lang="en-ID" dirty="0">
                <a:solidFill>
                  <a:srgbClr val="374151"/>
                </a:solidFill>
              </a:rPr>
              <a:t>if the p-value is less than a chosen alpha level (e.g., 0.05), the null hypothesis that the data comes from the chosen distribution is rejected.</a:t>
            </a:r>
            <a:endParaRPr lang="en-US" dirty="0">
              <a:solidFill>
                <a:srgbClr val="374151"/>
              </a:solidFill>
            </a:endParaRPr>
          </a:p>
          <a:p>
            <a:endParaRPr lang="en-US" dirty="0">
              <a:solidFill>
                <a:srgbClr val="374151"/>
              </a:solidFill>
            </a:endParaRPr>
          </a:p>
          <a:p>
            <a:r>
              <a:rPr lang="en-ID" dirty="0">
                <a:solidFill>
                  <a:srgbClr val="374151"/>
                </a:solidFill>
              </a:rPr>
              <a:t>For the Anderson-Darling test, the test statistic is compared with critical values at various significance levels. If the statistic is larger than the critical value, then for that significance level, the null hypothesis that the data comes from the chosen distribution is rejected</a:t>
            </a:r>
            <a:r>
              <a:rPr lang="en-ID" b="0" i="0" dirty="0">
                <a:solidFill>
                  <a:srgbClr val="374151"/>
                </a:solidFill>
                <a:effectLst/>
              </a:rPr>
              <a:t>.</a:t>
            </a:r>
            <a:endParaRPr lang="en-US" dirty="0">
              <a:solidFill>
                <a:srgbClr val="374151"/>
              </a:solidFill>
            </a:endParaRPr>
          </a:p>
          <a:p>
            <a:endParaRPr lang="en-US" dirty="0">
              <a:solidFill>
                <a:srgbClr val="374151"/>
              </a:solidFill>
            </a:endParaRPr>
          </a:p>
          <a:p>
            <a:pPr algn="l"/>
            <a:endParaRPr lang="en-ID" b="0" i="0" dirty="0">
              <a:solidFill>
                <a:srgbClr val="374151"/>
              </a:solidFill>
              <a:effectLst/>
              <a:latin typeface="Calibri"/>
              <a:ea typeface="Calibri"/>
              <a:cs typeface="Calibri"/>
            </a:endParaRPr>
          </a:p>
        </p:txBody>
      </p:sp>
      <p:sp>
        <p:nvSpPr>
          <p:cNvPr id="4" name="Slide Number Placeholder 3"/>
          <p:cNvSpPr>
            <a:spLocks noGrp="1"/>
          </p:cNvSpPr>
          <p:nvPr>
            <p:ph type="sldNum" sz="quarter" idx="5"/>
          </p:nvPr>
        </p:nvSpPr>
        <p:spPr/>
        <p:txBody>
          <a:bodyPr/>
          <a:lstStyle/>
          <a:p>
            <a:fld id="{94A24B05-57BA-244D-BA21-E8A23A3ABCC7}" type="slidenum">
              <a:rPr lang="en-US" smtClean="0"/>
              <a:t>14</a:t>
            </a:fld>
            <a:endParaRPr lang="en-US"/>
          </a:p>
        </p:txBody>
      </p:sp>
    </p:spTree>
    <p:extLst>
      <p:ext uri="{BB962C8B-B14F-4D97-AF65-F5344CB8AC3E}">
        <p14:creationId xmlns:p14="http://schemas.microsoft.com/office/powerpoint/2010/main" val="1999058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a:solidFill>
                  <a:srgbClr val="374151"/>
                </a:solidFill>
              </a:rPr>
              <a:t>Now lets also recall what is Kurtosis. </a:t>
            </a:r>
            <a:endParaRPr lang="en-US" dirty="0">
              <a:solidFill>
                <a:srgbClr val="374151"/>
              </a:solidFill>
            </a:endParaRPr>
          </a:p>
          <a:p>
            <a:endParaRPr lang="en-US" dirty="0">
              <a:solidFill>
                <a:srgbClr val="374151"/>
              </a:solidFill>
            </a:endParaRPr>
          </a:p>
          <a:p>
            <a:r>
              <a:rPr lang="en-ID" b="1">
                <a:solidFill>
                  <a:srgbClr val="374151"/>
                </a:solidFill>
              </a:rPr>
              <a:t>Kurtosis</a:t>
            </a:r>
            <a:r>
              <a:rPr lang="en-ID">
                <a:solidFill>
                  <a:srgbClr val="374151"/>
                </a:solidFill>
              </a:rPr>
              <a:t> is a statistical measure used to describe the distribution of observed data around the mean</a:t>
            </a:r>
            <a:r>
              <a:rPr lang="en-ID" b="0" i="0">
                <a:solidFill>
                  <a:srgbClr val="374151"/>
                </a:solidFill>
                <a:effectLst/>
              </a:rPr>
              <a:t>.</a:t>
            </a:r>
            <a:r>
              <a:rPr lang="en-ID">
                <a:solidFill>
                  <a:srgbClr val="374151"/>
                </a:solidFill>
              </a:rPr>
              <a:t> It can be used to identify the peak and tails </a:t>
            </a:r>
            <a:r>
              <a:rPr lang="en-ID" err="1">
                <a:solidFill>
                  <a:srgbClr val="374151"/>
                </a:solidFill>
              </a:rPr>
              <a:t>behavior</a:t>
            </a:r>
            <a:r>
              <a:rPr lang="en-ID">
                <a:solidFill>
                  <a:srgbClr val="374151"/>
                </a:solidFill>
              </a:rPr>
              <a:t> of a distribution. </a:t>
            </a:r>
            <a:endParaRPr lang="en-US" dirty="0">
              <a:solidFill>
                <a:srgbClr val="374151"/>
              </a:solidFill>
            </a:endParaRPr>
          </a:p>
          <a:p>
            <a:endParaRPr lang="en-US" dirty="0">
              <a:solidFill>
                <a:srgbClr val="374151"/>
              </a:solidFill>
            </a:endParaRPr>
          </a:p>
          <a:p>
            <a:r>
              <a:rPr lang="en-ID">
                <a:solidFill>
                  <a:srgbClr val="374151"/>
                </a:solidFill>
              </a:rPr>
              <a:t>In essence, kurtosis identifies whether the tails of a given distribution contain extreme values (outliers) or not, and if the data is light-tailed or heavy-tailed when compared to a normal distribution.</a:t>
            </a:r>
            <a:endParaRPr lang="en-US">
              <a:solidFill>
                <a:srgbClr val="374151"/>
              </a:solidFill>
            </a:endParaRPr>
          </a:p>
          <a:p>
            <a:endParaRPr lang="en-US" dirty="0">
              <a:solidFill>
                <a:srgbClr val="374151"/>
              </a:solidFill>
            </a:endParaRPr>
          </a:p>
          <a:p>
            <a:r>
              <a:rPr lang="en-ID">
                <a:solidFill>
                  <a:srgbClr val="374151"/>
                </a:solidFill>
              </a:rPr>
              <a:t>There are three types of kurtosis:</a:t>
            </a:r>
            <a:endParaRPr lang="en-US" dirty="0">
              <a:solidFill>
                <a:srgbClr val="374151"/>
              </a:solidFill>
            </a:endParaRPr>
          </a:p>
          <a:p>
            <a:pPr marL="171450" indent="-171450">
              <a:buFont typeface="Noto Sans Symbols,Sans-Serif"/>
              <a:buChar char="▪"/>
            </a:pPr>
            <a:r>
              <a:rPr lang="en-ID" b="1" dirty="0">
                <a:solidFill>
                  <a:srgbClr val="374151"/>
                </a:solidFill>
              </a:rPr>
              <a:t>Mesokurtic (Kurtosis ~ 0 or 3)</a:t>
            </a:r>
            <a:r>
              <a:rPr lang="en-ID" dirty="0">
                <a:solidFill>
                  <a:srgbClr val="374151"/>
                </a:solidFill>
              </a:rPr>
              <a:t>: This distribution has kurtosis statistic similar to that of the normal distribution. It means the extreme values of the distribution are similar to that of a normal distribution.</a:t>
            </a:r>
            <a:endParaRPr lang="en-US" dirty="0">
              <a:solidFill>
                <a:srgbClr val="374151"/>
              </a:solidFill>
            </a:endParaRPr>
          </a:p>
          <a:p>
            <a:pPr marL="171450" indent="-171450">
              <a:buFont typeface="Noto Sans Symbols,Sans-Serif"/>
              <a:buChar char="▪"/>
            </a:pPr>
            <a:r>
              <a:rPr lang="en-ID" b="1" dirty="0">
                <a:solidFill>
                  <a:srgbClr val="374151"/>
                </a:solidFill>
              </a:rPr>
              <a:t>Leptokurtic (Kurtosis &gt; 3)</a:t>
            </a:r>
            <a:r>
              <a:rPr lang="en-ID" dirty="0">
                <a:solidFill>
                  <a:srgbClr val="374151"/>
                </a:solidFill>
              </a:rPr>
              <a:t>: A distribution that has tails which are fatter than the normal distribution. This leads to a distribution that has more outliers than a normal distribution.</a:t>
            </a:r>
            <a:endParaRPr lang="en-US" dirty="0">
              <a:solidFill>
                <a:srgbClr val="374151"/>
              </a:solidFill>
            </a:endParaRPr>
          </a:p>
          <a:p>
            <a:pPr marL="171450" indent="-171450">
              <a:buFont typeface="Noto Sans Symbols,Sans-Serif"/>
              <a:buChar char="▪"/>
            </a:pPr>
            <a:r>
              <a:rPr lang="en-ID" b="1" dirty="0">
                <a:solidFill>
                  <a:srgbClr val="374151"/>
                </a:solidFill>
              </a:rPr>
              <a:t>Platykurtic (Kurtosis &lt; 3)</a:t>
            </a:r>
            <a:r>
              <a:rPr lang="en-ID" dirty="0">
                <a:solidFill>
                  <a:srgbClr val="374151"/>
                </a:solidFill>
              </a:rPr>
              <a:t>: A distribution with tails thinner than a normal distribution, meaning it has fewer outliers than the normal distribution.</a:t>
            </a:r>
            <a:endParaRPr lang="en-US" dirty="0">
              <a:solidFill>
                <a:srgbClr val="374151"/>
              </a:solidFill>
            </a:endParaRPr>
          </a:p>
          <a:p>
            <a:endParaRPr lang="en-US" dirty="0">
              <a:solidFill>
                <a:srgbClr val="374151"/>
              </a:solidFill>
            </a:endParaRPr>
          </a:p>
          <a:p>
            <a:r>
              <a:rPr lang="en-ID" dirty="0">
                <a:solidFill>
                  <a:srgbClr val="374151"/>
                </a:solidFill>
              </a:rPr>
              <a:t>In data analysis, understanding the kurtosis of a dataset can be useful because it can indicate the presence of outliers which may need to be addressed, especially in machine learning contexts where outliers can significantly impact the performance of a model.</a:t>
            </a:r>
            <a:endParaRPr lang="en-US" b="0" i="0" dirty="0">
              <a:solidFill>
                <a:srgbClr val="374151"/>
              </a:solidFill>
              <a:effectLst/>
            </a:endParaRPr>
          </a:p>
          <a:p>
            <a:endParaRPr lang="en-US" dirty="0">
              <a:solidFill>
                <a:srgbClr val="374151"/>
              </a:solidFill>
            </a:endParaRPr>
          </a:p>
          <a:p>
            <a:r>
              <a:rPr lang="en-ID" dirty="0">
                <a:solidFill>
                  <a:srgbClr val="374151"/>
                </a:solidFill>
              </a:rPr>
              <a:t>Let's compute the kurtosis for the </a:t>
            </a:r>
            <a:r>
              <a:rPr lang="en-ID" dirty="0" err="1">
                <a:solidFill>
                  <a:srgbClr val="374151"/>
                </a:solidFill>
              </a:rPr>
              <a:t>total_bill</a:t>
            </a:r>
            <a:r>
              <a:rPr lang="en-ID" dirty="0">
                <a:solidFill>
                  <a:srgbClr val="374151"/>
                </a:solidFill>
              </a:rPr>
              <a:t> column of the Tips dataset. From the kurtosis value, you can infer the tail </a:t>
            </a:r>
            <a:r>
              <a:rPr lang="en-ID" dirty="0" err="1">
                <a:solidFill>
                  <a:srgbClr val="374151"/>
                </a:solidFill>
              </a:rPr>
              <a:t>behavior</a:t>
            </a:r>
            <a:r>
              <a:rPr lang="en-ID" dirty="0">
                <a:solidFill>
                  <a:srgbClr val="374151"/>
                </a:solidFill>
              </a:rPr>
              <a:t> of the </a:t>
            </a:r>
            <a:r>
              <a:rPr lang="en-ID" dirty="0" err="1">
                <a:solidFill>
                  <a:srgbClr val="374151"/>
                </a:solidFill>
              </a:rPr>
              <a:t>total_bill</a:t>
            </a:r>
            <a:r>
              <a:rPr lang="en-ID" dirty="0">
                <a:solidFill>
                  <a:srgbClr val="374151"/>
                </a:solidFill>
              </a:rPr>
              <a:t> distribution</a:t>
            </a:r>
            <a:r>
              <a:rPr lang="en-ID" b="0" i="0" dirty="0">
                <a:solidFill>
                  <a:srgbClr val="374151"/>
                </a:solidFill>
                <a:effectLst/>
              </a:rPr>
              <a:t>.</a:t>
            </a:r>
            <a:r>
              <a:rPr lang="en-ID" dirty="0">
                <a:solidFill>
                  <a:srgbClr val="374151"/>
                </a:solidFill>
              </a:rPr>
              <a:t> A histogram or density plot can help in visualizing this</a:t>
            </a:r>
            <a:r>
              <a:rPr lang="en-ID" b="0" i="0" dirty="0">
                <a:solidFill>
                  <a:srgbClr val="374151"/>
                </a:solidFill>
                <a:effectLst/>
              </a:rPr>
              <a:t>, </a:t>
            </a:r>
            <a:r>
              <a:rPr lang="en-ID" dirty="0">
                <a:solidFill>
                  <a:srgbClr val="374151"/>
                </a:solidFill>
              </a:rPr>
              <a:t>giving a clearer picture of the peak and tails of the distribution.</a:t>
            </a:r>
            <a:endParaRPr lang="en-US" dirty="0">
              <a:solidFill>
                <a:srgbClr val="374151"/>
              </a:solidFill>
            </a:endParaRPr>
          </a:p>
          <a:p>
            <a:endParaRPr lang="en-US" dirty="0">
              <a:solidFill>
                <a:srgbClr val="374151"/>
              </a:solidFill>
            </a:endParaRPr>
          </a:p>
          <a:p>
            <a:endParaRPr lang="en-US" dirty="0">
              <a:solidFill>
                <a:srgbClr val="374151"/>
              </a:solidFill>
            </a:endParaRPr>
          </a:p>
          <a:p>
            <a:endParaRPr lang="en-US" dirty="0">
              <a:solidFill>
                <a:srgbClr val="374151"/>
              </a:solidFill>
            </a:endParaRPr>
          </a:p>
          <a:p>
            <a:pPr algn="l"/>
            <a:endParaRPr lang="en-ID" b="0" i="0" dirty="0">
              <a:solidFill>
                <a:srgbClr val="374151"/>
              </a:solidFill>
              <a:effectLst/>
              <a:latin typeface="Calibri"/>
              <a:ea typeface="Calibri"/>
              <a:cs typeface="Calibri"/>
            </a:endParaRPr>
          </a:p>
        </p:txBody>
      </p:sp>
      <p:sp>
        <p:nvSpPr>
          <p:cNvPr id="4" name="Slide Number Placeholder 3"/>
          <p:cNvSpPr>
            <a:spLocks noGrp="1"/>
          </p:cNvSpPr>
          <p:nvPr>
            <p:ph type="sldNum" sz="quarter" idx="5"/>
          </p:nvPr>
        </p:nvSpPr>
        <p:spPr/>
        <p:txBody>
          <a:bodyPr/>
          <a:lstStyle/>
          <a:p>
            <a:fld id="{94A24B05-57BA-244D-BA21-E8A23A3ABCC7}" type="slidenum">
              <a:rPr lang="en-US" smtClean="0"/>
              <a:t>15</a:t>
            </a:fld>
            <a:endParaRPr lang="en-US"/>
          </a:p>
        </p:txBody>
      </p:sp>
    </p:spTree>
    <p:extLst>
      <p:ext uri="{BB962C8B-B14F-4D97-AF65-F5344CB8AC3E}">
        <p14:creationId xmlns:p14="http://schemas.microsoft.com/office/powerpoint/2010/main" val="32645405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D" b="0" i="0" dirty="0" err="1">
                <a:solidFill>
                  <a:srgbClr val="000000"/>
                </a:solidFill>
                <a:effectLst/>
                <a:latin typeface="Söhne"/>
              </a:rPr>
              <a:t>Selamat</a:t>
            </a:r>
            <a:r>
              <a:rPr lang="en-ID" b="0" i="0" dirty="0">
                <a:solidFill>
                  <a:srgbClr val="000000"/>
                </a:solidFill>
                <a:effectLst/>
                <a:latin typeface="Söhne"/>
              </a:rPr>
              <a:t>, </a:t>
            </a:r>
            <a:r>
              <a:rPr lang="en-ID" b="0" i="0" dirty="0" err="1">
                <a:solidFill>
                  <a:srgbClr val="000000"/>
                </a:solidFill>
                <a:effectLst/>
                <a:latin typeface="Söhne"/>
              </a:rPr>
              <a:t>kita</a:t>
            </a:r>
            <a:r>
              <a:rPr lang="en-ID" b="0" i="0" dirty="0">
                <a:solidFill>
                  <a:srgbClr val="000000"/>
                </a:solidFill>
                <a:effectLst/>
                <a:latin typeface="Söhne"/>
              </a:rPr>
              <a:t> </a:t>
            </a:r>
            <a:r>
              <a:rPr lang="en-ID" b="0" i="0" dirty="0" err="1">
                <a:solidFill>
                  <a:srgbClr val="000000"/>
                </a:solidFill>
                <a:effectLst/>
                <a:latin typeface="Söhne"/>
              </a:rPr>
              <a:t>telah</a:t>
            </a:r>
            <a:r>
              <a:rPr lang="en-ID" b="0" i="0" dirty="0">
                <a:solidFill>
                  <a:srgbClr val="000000"/>
                </a:solidFill>
                <a:effectLst/>
                <a:latin typeface="Söhne"/>
              </a:rPr>
              <a:t> </a:t>
            </a:r>
            <a:r>
              <a:rPr lang="en-ID" b="0" i="0" dirty="0" err="1">
                <a:solidFill>
                  <a:srgbClr val="000000"/>
                </a:solidFill>
                <a:effectLst/>
                <a:latin typeface="Söhne"/>
              </a:rPr>
              <a:t>sampai</a:t>
            </a:r>
            <a:r>
              <a:rPr lang="en-ID" b="0" i="0" dirty="0">
                <a:solidFill>
                  <a:srgbClr val="000000"/>
                </a:solidFill>
                <a:effectLst/>
                <a:latin typeface="Söhne"/>
              </a:rPr>
              <a:t> di </a:t>
            </a:r>
            <a:r>
              <a:rPr lang="en-ID" b="0" i="0" dirty="0" err="1">
                <a:solidFill>
                  <a:srgbClr val="000000"/>
                </a:solidFill>
                <a:effectLst/>
                <a:latin typeface="Söhne"/>
              </a:rPr>
              <a:t>akhir</a:t>
            </a:r>
            <a:r>
              <a:rPr lang="en-ID" b="0" i="0" dirty="0">
                <a:solidFill>
                  <a:srgbClr val="000000"/>
                </a:solidFill>
                <a:effectLst/>
                <a:latin typeface="Söhne"/>
              </a:rPr>
              <a:t> </a:t>
            </a:r>
            <a:r>
              <a:rPr lang="en-ID" b="0" i="0" dirty="0" err="1">
                <a:solidFill>
                  <a:srgbClr val="000000"/>
                </a:solidFill>
                <a:effectLst/>
                <a:latin typeface="Söhne"/>
              </a:rPr>
              <a:t>materi</a:t>
            </a:r>
            <a:r>
              <a:rPr lang="en-ID" b="0" i="0" dirty="0">
                <a:solidFill>
                  <a:srgbClr val="000000"/>
                </a:solidFill>
                <a:effectLst/>
                <a:latin typeface="Söhne"/>
              </a:rPr>
              <a:t> kali </a:t>
            </a:r>
            <a:r>
              <a:rPr lang="en-ID" b="0" i="0" dirty="0" err="1">
                <a:solidFill>
                  <a:srgbClr val="000000"/>
                </a:solidFill>
                <a:effectLst/>
                <a:latin typeface="Söhne"/>
              </a:rPr>
              <a:t>ini</a:t>
            </a:r>
            <a:r>
              <a:rPr lang="en-ID" b="0" i="0" dirty="0">
                <a:solidFill>
                  <a:srgbClr val="000000"/>
                </a:solidFill>
                <a:effectLst/>
                <a:latin typeface="Söhne"/>
              </a:rPr>
              <a:t>! CDF, </a:t>
            </a:r>
            <a:r>
              <a:rPr lang="en-ID" b="0" i="0" dirty="0" err="1">
                <a:solidFill>
                  <a:srgbClr val="000000"/>
                </a:solidFill>
                <a:effectLst/>
                <a:latin typeface="Söhne"/>
              </a:rPr>
              <a:t>atau</a:t>
            </a:r>
            <a:r>
              <a:rPr lang="en-ID" b="0" i="0" dirty="0">
                <a:solidFill>
                  <a:srgbClr val="000000"/>
                </a:solidFill>
                <a:effectLst/>
                <a:latin typeface="Söhne"/>
              </a:rPr>
              <a:t> Cumulative Distribution Function, </a:t>
            </a:r>
            <a:r>
              <a:rPr lang="en-ID" b="0" i="0" dirty="0" err="1">
                <a:solidFill>
                  <a:srgbClr val="000000"/>
                </a:solidFill>
                <a:effectLst/>
                <a:latin typeface="Söhne"/>
              </a:rPr>
              <a:t>adalah</a:t>
            </a:r>
            <a:r>
              <a:rPr lang="en-ID" b="0" i="0" dirty="0">
                <a:solidFill>
                  <a:srgbClr val="000000"/>
                </a:solidFill>
                <a:effectLst/>
                <a:latin typeface="Söhne"/>
              </a:rPr>
              <a:t> </a:t>
            </a:r>
            <a:r>
              <a:rPr lang="en-ID" b="0" i="0" dirty="0" err="1">
                <a:solidFill>
                  <a:srgbClr val="000000"/>
                </a:solidFill>
                <a:effectLst/>
                <a:latin typeface="Söhne"/>
              </a:rPr>
              <a:t>alat</a:t>
            </a:r>
            <a:r>
              <a:rPr lang="en-ID" b="0" i="0" dirty="0">
                <a:solidFill>
                  <a:srgbClr val="000000"/>
                </a:solidFill>
                <a:effectLst/>
                <a:latin typeface="Söhne"/>
              </a:rPr>
              <a:t> yang sangat </a:t>
            </a:r>
            <a:r>
              <a:rPr lang="en-ID" b="0" i="0" dirty="0" err="1">
                <a:solidFill>
                  <a:srgbClr val="000000"/>
                </a:solidFill>
                <a:effectLst/>
                <a:latin typeface="Söhne"/>
              </a:rPr>
              <a:t>berguna</a:t>
            </a:r>
            <a:r>
              <a:rPr lang="en-ID" b="0" i="0" dirty="0">
                <a:solidFill>
                  <a:srgbClr val="000000"/>
                </a:solidFill>
                <a:effectLst/>
                <a:latin typeface="Söhne"/>
              </a:rPr>
              <a:t> </a:t>
            </a:r>
            <a:r>
              <a:rPr lang="en-ID" b="0" i="0" dirty="0" err="1">
                <a:solidFill>
                  <a:srgbClr val="000000"/>
                </a:solidFill>
                <a:effectLst/>
                <a:latin typeface="Söhne"/>
              </a:rPr>
              <a:t>dalam</a:t>
            </a:r>
            <a:r>
              <a:rPr lang="en-ID" b="0" i="0" dirty="0">
                <a:solidFill>
                  <a:srgbClr val="000000"/>
                </a:solidFill>
                <a:effectLst/>
                <a:latin typeface="Söhne"/>
              </a:rPr>
              <a:t> </a:t>
            </a:r>
            <a:r>
              <a:rPr lang="en-ID" b="0" i="0" dirty="0" err="1">
                <a:solidFill>
                  <a:srgbClr val="000000"/>
                </a:solidFill>
                <a:effectLst/>
                <a:latin typeface="Söhne"/>
              </a:rPr>
              <a:t>analisis</a:t>
            </a:r>
            <a:r>
              <a:rPr lang="en-ID" b="0" i="0" dirty="0">
                <a:solidFill>
                  <a:srgbClr val="000000"/>
                </a:solidFill>
                <a:effectLst/>
                <a:latin typeface="Söhne"/>
              </a:rPr>
              <a:t> data </a:t>
            </a:r>
            <a:r>
              <a:rPr lang="en-ID" b="0" i="0" dirty="0" err="1">
                <a:solidFill>
                  <a:srgbClr val="000000"/>
                </a:solidFill>
                <a:effectLst/>
                <a:latin typeface="Söhne"/>
              </a:rPr>
              <a:t>awal</a:t>
            </a:r>
            <a:r>
              <a:rPr lang="en-ID" b="0" i="0" dirty="0">
                <a:solidFill>
                  <a:srgbClr val="000000"/>
                </a:solidFill>
                <a:effectLst/>
                <a:latin typeface="Söhne"/>
              </a:rPr>
              <a:t> (EDA) dan </a:t>
            </a:r>
            <a:r>
              <a:rPr lang="en-ID" b="0" i="0" dirty="0" err="1">
                <a:solidFill>
                  <a:srgbClr val="000000"/>
                </a:solidFill>
                <a:effectLst/>
                <a:latin typeface="Söhne"/>
              </a:rPr>
              <a:t>memberikan</a:t>
            </a:r>
            <a:r>
              <a:rPr lang="en-ID" b="0" i="0" dirty="0">
                <a:solidFill>
                  <a:srgbClr val="000000"/>
                </a:solidFill>
                <a:effectLst/>
                <a:latin typeface="Söhne"/>
              </a:rPr>
              <a:t> </a:t>
            </a:r>
            <a:r>
              <a:rPr lang="en-ID" b="0" i="0" dirty="0" err="1">
                <a:solidFill>
                  <a:srgbClr val="000000"/>
                </a:solidFill>
                <a:effectLst/>
                <a:latin typeface="Söhne"/>
              </a:rPr>
              <a:t>banyak</a:t>
            </a:r>
            <a:r>
              <a:rPr lang="en-ID" b="0" i="0" dirty="0">
                <a:solidFill>
                  <a:srgbClr val="000000"/>
                </a:solidFill>
                <a:effectLst/>
                <a:latin typeface="Söhne"/>
              </a:rPr>
              <a:t> </a:t>
            </a:r>
            <a:r>
              <a:rPr lang="en-ID" b="0" i="0" dirty="0" err="1">
                <a:solidFill>
                  <a:srgbClr val="000000"/>
                </a:solidFill>
                <a:effectLst/>
                <a:latin typeface="Söhne"/>
              </a:rPr>
              <a:t>keuntungan</a:t>
            </a:r>
            <a:r>
              <a:rPr lang="en-ID" b="0" i="0" dirty="0">
                <a:solidFill>
                  <a:srgbClr val="000000"/>
                </a:solidFill>
                <a:effectLst/>
                <a:latin typeface="Söhne"/>
              </a:rPr>
              <a:t> </a:t>
            </a:r>
            <a:r>
              <a:rPr lang="en-ID" b="0" i="0" dirty="0" err="1">
                <a:solidFill>
                  <a:srgbClr val="000000"/>
                </a:solidFill>
                <a:effectLst/>
                <a:latin typeface="Söhne"/>
              </a:rPr>
              <a:t>dalam</a:t>
            </a:r>
            <a:r>
              <a:rPr lang="en-ID" b="0" i="0" dirty="0">
                <a:solidFill>
                  <a:srgbClr val="000000"/>
                </a:solidFill>
                <a:effectLst/>
                <a:latin typeface="Söhne"/>
              </a:rPr>
              <a:t> </a:t>
            </a:r>
            <a:r>
              <a:rPr lang="en-ID" b="0" i="0" dirty="0" err="1">
                <a:solidFill>
                  <a:srgbClr val="000000"/>
                </a:solidFill>
                <a:effectLst/>
                <a:latin typeface="Söhne"/>
              </a:rPr>
              <a:t>memahami</a:t>
            </a:r>
            <a:r>
              <a:rPr lang="en-ID" b="0" i="0" dirty="0">
                <a:solidFill>
                  <a:srgbClr val="000000"/>
                </a:solidFill>
                <a:effectLst/>
                <a:latin typeface="Söhne"/>
              </a:rPr>
              <a:t> </a:t>
            </a:r>
            <a:r>
              <a:rPr lang="en-ID" b="0" i="0" dirty="0" err="1">
                <a:solidFill>
                  <a:srgbClr val="000000"/>
                </a:solidFill>
                <a:effectLst/>
                <a:latin typeface="Söhne"/>
              </a:rPr>
              <a:t>distribusi</a:t>
            </a:r>
            <a:r>
              <a:rPr lang="en-ID" b="0" i="0" dirty="0">
                <a:solidFill>
                  <a:srgbClr val="000000"/>
                </a:solidFill>
                <a:effectLst/>
                <a:latin typeface="Söhne"/>
              </a:rPr>
              <a:t> data.</a:t>
            </a:r>
          </a:p>
          <a:p>
            <a:pPr algn="l"/>
            <a:r>
              <a:rPr lang="en-ID" b="0" i="0" dirty="0">
                <a:solidFill>
                  <a:srgbClr val="000000"/>
                </a:solidFill>
                <a:effectLst/>
                <a:latin typeface="Söhne"/>
              </a:rPr>
              <a:t>Mari </a:t>
            </a:r>
            <a:r>
              <a:rPr lang="en-ID" b="0" i="0" dirty="0" err="1">
                <a:solidFill>
                  <a:srgbClr val="000000"/>
                </a:solidFill>
                <a:effectLst/>
                <a:latin typeface="Söhne"/>
              </a:rPr>
              <a:t>kita</a:t>
            </a:r>
            <a:r>
              <a:rPr lang="en-ID" b="0" i="0" dirty="0">
                <a:solidFill>
                  <a:srgbClr val="000000"/>
                </a:solidFill>
                <a:effectLst/>
                <a:latin typeface="Söhne"/>
              </a:rPr>
              <a:t> </a:t>
            </a:r>
            <a:r>
              <a:rPr lang="en-ID" b="0" i="0" dirty="0" err="1">
                <a:solidFill>
                  <a:srgbClr val="000000"/>
                </a:solidFill>
                <a:effectLst/>
                <a:latin typeface="Söhne"/>
              </a:rPr>
              <a:t>rekap</a:t>
            </a:r>
            <a:r>
              <a:rPr lang="en-ID" b="0" i="0" dirty="0">
                <a:solidFill>
                  <a:srgbClr val="000000"/>
                </a:solidFill>
                <a:effectLst/>
                <a:latin typeface="Söhne"/>
              </a:rPr>
              <a:t> </a:t>
            </a:r>
            <a:r>
              <a:rPr lang="en-ID" b="0" i="0" dirty="0" err="1">
                <a:solidFill>
                  <a:srgbClr val="000000"/>
                </a:solidFill>
                <a:effectLst/>
                <a:latin typeface="Söhne"/>
              </a:rPr>
              <a:t>beberapa</a:t>
            </a:r>
            <a:r>
              <a:rPr lang="en-ID" b="0" i="0" dirty="0">
                <a:solidFill>
                  <a:srgbClr val="000000"/>
                </a:solidFill>
                <a:effectLst/>
                <a:latin typeface="Söhne"/>
              </a:rPr>
              <a:t> </a:t>
            </a:r>
            <a:r>
              <a:rPr lang="en-ID" b="0" i="0" dirty="0" err="1">
                <a:solidFill>
                  <a:srgbClr val="000000"/>
                </a:solidFill>
                <a:effectLst/>
                <a:latin typeface="Söhne"/>
              </a:rPr>
              <a:t>hal</a:t>
            </a:r>
            <a:r>
              <a:rPr lang="en-ID" b="0" i="0" dirty="0">
                <a:solidFill>
                  <a:srgbClr val="000000"/>
                </a:solidFill>
                <a:effectLst/>
                <a:latin typeface="Söhne"/>
              </a:rPr>
              <a:t> yang </a:t>
            </a:r>
            <a:r>
              <a:rPr lang="en-ID" b="0" i="0" dirty="0" err="1">
                <a:solidFill>
                  <a:srgbClr val="000000"/>
                </a:solidFill>
                <a:effectLst/>
                <a:latin typeface="Söhne"/>
              </a:rPr>
              <a:t>telah</a:t>
            </a:r>
            <a:r>
              <a:rPr lang="en-ID" b="0" i="0" dirty="0">
                <a:solidFill>
                  <a:srgbClr val="000000"/>
                </a:solidFill>
                <a:effectLst/>
                <a:latin typeface="Söhne"/>
              </a:rPr>
              <a:t> </a:t>
            </a:r>
            <a:r>
              <a:rPr lang="en-ID" b="0" i="0" dirty="0" err="1">
                <a:solidFill>
                  <a:srgbClr val="000000"/>
                </a:solidFill>
                <a:effectLst/>
                <a:latin typeface="Söhne"/>
              </a:rPr>
              <a:t>kita</a:t>
            </a:r>
            <a:r>
              <a:rPr lang="en-ID" b="0" i="0" dirty="0">
                <a:solidFill>
                  <a:srgbClr val="000000"/>
                </a:solidFill>
                <a:effectLst/>
                <a:latin typeface="Söhne"/>
              </a:rPr>
              <a:t> </a:t>
            </a:r>
            <a:r>
              <a:rPr lang="en-ID" b="0" i="0" dirty="0" err="1">
                <a:solidFill>
                  <a:srgbClr val="000000"/>
                </a:solidFill>
                <a:effectLst/>
                <a:latin typeface="Söhne"/>
              </a:rPr>
              <a:t>pelajari</a:t>
            </a:r>
            <a:r>
              <a:rPr lang="en-ID" b="0" i="0" dirty="0">
                <a:solidFill>
                  <a:srgbClr val="000000"/>
                </a:solidFill>
                <a:effectLst/>
                <a:latin typeface="Söhne"/>
              </a:rPr>
              <a:t>:</a:t>
            </a:r>
          </a:p>
          <a:p>
            <a:pPr algn="l">
              <a:buFont typeface="+mj-lt"/>
              <a:buAutoNum type="arabicPeriod"/>
            </a:pPr>
            <a:r>
              <a:rPr lang="en-ID" b="1" i="0" dirty="0" err="1">
                <a:solidFill>
                  <a:srgbClr val="000000"/>
                </a:solidFill>
                <a:effectLst/>
                <a:latin typeface="Söhne"/>
              </a:rPr>
              <a:t>Memvisualisasikan</a:t>
            </a:r>
            <a:r>
              <a:rPr lang="en-ID" b="1" i="0" dirty="0">
                <a:solidFill>
                  <a:srgbClr val="000000"/>
                </a:solidFill>
                <a:effectLst/>
                <a:latin typeface="Söhne"/>
              </a:rPr>
              <a:t> </a:t>
            </a:r>
            <a:r>
              <a:rPr lang="en-ID" b="1" i="0" dirty="0" err="1">
                <a:solidFill>
                  <a:srgbClr val="000000"/>
                </a:solidFill>
                <a:effectLst/>
                <a:latin typeface="Söhne"/>
              </a:rPr>
              <a:t>Distribusi</a:t>
            </a:r>
            <a:r>
              <a:rPr lang="en-ID" b="0" i="0" dirty="0">
                <a:solidFill>
                  <a:srgbClr val="000000"/>
                </a:solidFill>
                <a:effectLst/>
                <a:latin typeface="Söhne"/>
              </a:rPr>
              <a:t>:</a:t>
            </a:r>
          </a:p>
          <a:p>
            <a:pPr marL="742950" lvl="1" indent="-285750" algn="l">
              <a:buFont typeface="+mj-lt"/>
              <a:buAutoNum type="arabicPeriod"/>
            </a:pPr>
            <a:r>
              <a:rPr lang="en-ID" b="0" i="0" dirty="0">
                <a:solidFill>
                  <a:srgbClr val="000000"/>
                </a:solidFill>
                <a:effectLst/>
                <a:latin typeface="Söhne"/>
              </a:rPr>
              <a:t>CDF </a:t>
            </a:r>
            <a:r>
              <a:rPr lang="en-ID" b="0" i="0" dirty="0" err="1">
                <a:solidFill>
                  <a:srgbClr val="000000"/>
                </a:solidFill>
                <a:effectLst/>
                <a:latin typeface="Söhne"/>
              </a:rPr>
              <a:t>memberikan</a:t>
            </a:r>
            <a:r>
              <a:rPr lang="en-ID" b="0" i="0" dirty="0">
                <a:solidFill>
                  <a:srgbClr val="000000"/>
                </a:solidFill>
                <a:effectLst/>
                <a:latin typeface="Söhne"/>
              </a:rPr>
              <a:t> </a:t>
            </a:r>
            <a:r>
              <a:rPr lang="en-ID" b="0" i="0" dirty="0" err="1">
                <a:solidFill>
                  <a:srgbClr val="000000"/>
                </a:solidFill>
                <a:effectLst/>
                <a:latin typeface="Söhne"/>
              </a:rPr>
              <a:t>ringkasan</a:t>
            </a:r>
            <a:r>
              <a:rPr lang="en-ID" b="0" i="0" dirty="0">
                <a:solidFill>
                  <a:srgbClr val="000000"/>
                </a:solidFill>
                <a:effectLst/>
                <a:latin typeface="Söhne"/>
              </a:rPr>
              <a:t> visual yang </a:t>
            </a:r>
            <a:r>
              <a:rPr lang="en-ID" b="0" i="0" dirty="0" err="1">
                <a:solidFill>
                  <a:srgbClr val="000000"/>
                </a:solidFill>
                <a:effectLst/>
                <a:latin typeface="Söhne"/>
              </a:rPr>
              <a:t>jelas</a:t>
            </a:r>
            <a:r>
              <a:rPr lang="en-ID" b="0" i="0" dirty="0">
                <a:solidFill>
                  <a:srgbClr val="000000"/>
                </a:solidFill>
                <a:effectLst/>
                <a:latin typeface="Söhne"/>
              </a:rPr>
              <a:t> </a:t>
            </a:r>
            <a:r>
              <a:rPr lang="en-ID" b="0" i="0" dirty="0" err="1">
                <a:solidFill>
                  <a:srgbClr val="000000"/>
                </a:solidFill>
                <a:effectLst/>
                <a:latin typeface="Söhne"/>
              </a:rPr>
              <a:t>dari</a:t>
            </a:r>
            <a:r>
              <a:rPr lang="en-ID" b="0" i="0" dirty="0">
                <a:solidFill>
                  <a:srgbClr val="000000"/>
                </a:solidFill>
                <a:effectLst/>
                <a:latin typeface="Söhne"/>
              </a:rPr>
              <a:t> data, </a:t>
            </a:r>
            <a:r>
              <a:rPr lang="en-ID" b="0" i="0" dirty="0" err="1">
                <a:solidFill>
                  <a:srgbClr val="000000"/>
                </a:solidFill>
                <a:effectLst/>
                <a:latin typeface="Söhne"/>
              </a:rPr>
              <a:t>menunjukkan</a:t>
            </a:r>
            <a:r>
              <a:rPr lang="en-ID" b="0" i="0" dirty="0">
                <a:solidFill>
                  <a:srgbClr val="000000"/>
                </a:solidFill>
                <a:effectLst/>
                <a:latin typeface="Söhne"/>
              </a:rPr>
              <a:t> </a:t>
            </a:r>
            <a:r>
              <a:rPr lang="en-ID" b="0" i="0" dirty="0" err="1">
                <a:solidFill>
                  <a:srgbClr val="000000"/>
                </a:solidFill>
                <a:effectLst/>
                <a:latin typeface="Söhne"/>
              </a:rPr>
              <a:t>probabilitas</a:t>
            </a:r>
            <a:r>
              <a:rPr lang="en-ID" b="0" i="0" dirty="0">
                <a:solidFill>
                  <a:srgbClr val="000000"/>
                </a:solidFill>
                <a:effectLst/>
                <a:latin typeface="Söhne"/>
              </a:rPr>
              <a:t> </a:t>
            </a:r>
            <a:r>
              <a:rPr lang="en-ID" b="0" i="0" dirty="0" err="1">
                <a:solidFill>
                  <a:srgbClr val="000000"/>
                </a:solidFill>
                <a:effectLst/>
                <a:latin typeface="Söhne"/>
              </a:rPr>
              <a:t>suatu</a:t>
            </a:r>
            <a:r>
              <a:rPr lang="en-ID" b="0" i="0" dirty="0">
                <a:solidFill>
                  <a:srgbClr val="000000"/>
                </a:solidFill>
                <a:effectLst/>
                <a:latin typeface="Söhne"/>
              </a:rPr>
              <a:t> </a:t>
            </a:r>
            <a:r>
              <a:rPr lang="en-ID" b="0" i="0" dirty="0" err="1">
                <a:solidFill>
                  <a:srgbClr val="000000"/>
                </a:solidFill>
                <a:effectLst/>
                <a:latin typeface="Söhne"/>
              </a:rPr>
              <a:t>nilai</a:t>
            </a:r>
            <a:r>
              <a:rPr lang="en-ID" b="0" i="0" dirty="0">
                <a:solidFill>
                  <a:srgbClr val="000000"/>
                </a:solidFill>
                <a:effectLst/>
                <a:latin typeface="Söhne"/>
              </a:rPr>
              <a:t> </a:t>
            </a:r>
            <a:r>
              <a:rPr lang="en-ID" b="0" i="0" dirty="0" err="1">
                <a:solidFill>
                  <a:srgbClr val="000000"/>
                </a:solidFill>
                <a:effectLst/>
                <a:latin typeface="Söhne"/>
              </a:rPr>
              <a:t>muncul</a:t>
            </a:r>
            <a:r>
              <a:rPr lang="en-ID" b="0" i="0" dirty="0">
                <a:solidFill>
                  <a:srgbClr val="000000"/>
                </a:solidFill>
                <a:effectLst/>
                <a:latin typeface="Söhne"/>
              </a:rPr>
              <a:t> </a:t>
            </a:r>
            <a:r>
              <a:rPr lang="en-ID" b="0" i="0" dirty="0" err="1">
                <a:solidFill>
                  <a:srgbClr val="000000"/>
                </a:solidFill>
                <a:effectLst/>
                <a:latin typeface="Söhne"/>
              </a:rPr>
              <a:t>dalam</a:t>
            </a:r>
            <a:r>
              <a:rPr lang="en-ID" b="0" i="0" dirty="0">
                <a:solidFill>
                  <a:srgbClr val="000000"/>
                </a:solidFill>
                <a:effectLst/>
                <a:latin typeface="Söhne"/>
              </a:rPr>
              <a:t> data.</a:t>
            </a:r>
          </a:p>
          <a:p>
            <a:pPr marL="742950" lvl="1" indent="-285750" algn="l">
              <a:buFont typeface="+mj-lt"/>
              <a:buAutoNum type="arabicPeriod"/>
            </a:pPr>
            <a:r>
              <a:rPr lang="en-ID" b="0" i="0" dirty="0" err="1">
                <a:solidFill>
                  <a:srgbClr val="000000"/>
                </a:solidFill>
                <a:effectLst/>
                <a:latin typeface="Söhne"/>
              </a:rPr>
              <a:t>Tidak</a:t>
            </a:r>
            <a:r>
              <a:rPr lang="en-ID" b="0" i="0" dirty="0">
                <a:solidFill>
                  <a:srgbClr val="000000"/>
                </a:solidFill>
                <a:effectLst/>
                <a:latin typeface="Söhne"/>
              </a:rPr>
              <a:t> </a:t>
            </a:r>
            <a:r>
              <a:rPr lang="en-ID" b="0" i="0" dirty="0" err="1">
                <a:solidFill>
                  <a:srgbClr val="000000"/>
                </a:solidFill>
                <a:effectLst/>
                <a:latin typeface="Söhne"/>
              </a:rPr>
              <a:t>seperti</a:t>
            </a:r>
            <a:r>
              <a:rPr lang="en-ID" b="0" i="0" dirty="0">
                <a:solidFill>
                  <a:srgbClr val="000000"/>
                </a:solidFill>
                <a:effectLst/>
                <a:latin typeface="Söhne"/>
              </a:rPr>
              <a:t> histogram, CDF </a:t>
            </a:r>
            <a:r>
              <a:rPr lang="en-ID" b="0" i="0" dirty="0" err="1">
                <a:solidFill>
                  <a:srgbClr val="000000"/>
                </a:solidFill>
                <a:effectLst/>
                <a:latin typeface="Söhne"/>
              </a:rPr>
              <a:t>tidak</a:t>
            </a:r>
            <a:r>
              <a:rPr lang="en-ID" b="0" i="0" dirty="0">
                <a:solidFill>
                  <a:srgbClr val="000000"/>
                </a:solidFill>
                <a:effectLst/>
                <a:latin typeface="Söhne"/>
              </a:rPr>
              <a:t> </a:t>
            </a:r>
            <a:r>
              <a:rPr lang="en-ID" b="0" i="0" dirty="0" err="1">
                <a:solidFill>
                  <a:srgbClr val="000000"/>
                </a:solidFill>
                <a:effectLst/>
                <a:latin typeface="Söhne"/>
              </a:rPr>
              <a:t>dipengaruhi</a:t>
            </a:r>
            <a:r>
              <a:rPr lang="en-ID" b="0" i="0" dirty="0">
                <a:solidFill>
                  <a:srgbClr val="000000"/>
                </a:solidFill>
                <a:effectLst/>
                <a:latin typeface="Söhne"/>
              </a:rPr>
              <a:t> oleh </a:t>
            </a:r>
            <a:r>
              <a:rPr lang="en-ID" b="0" i="0" dirty="0" err="1">
                <a:solidFill>
                  <a:srgbClr val="000000"/>
                </a:solidFill>
                <a:effectLst/>
                <a:latin typeface="Söhne"/>
              </a:rPr>
              <a:t>ukuran</a:t>
            </a:r>
            <a:r>
              <a:rPr lang="en-ID" b="0" i="0" dirty="0">
                <a:solidFill>
                  <a:srgbClr val="000000"/>
                </a:solidFill>
                <a:effectLst/>
                <a:latin typeface="Söhne"/>
              </a:rPr>
              <a:t> bin </a:t>
            </a:r>
            <a:r>
              <a:rPr lang="en-ID" b="0" i="0" dirty="0" err="1">
                <a:solidFill>
                  <a:srgbClr val="000000"/>
                </a:solidFill>
                <a:effectLst/>
                <a:latin typeface="Söhne"/>
              </a:rPr>
              <a:t>atau</a:t>
            </a:r>
            <a:r>
              <a:rPr lang="en-ID" b="0" i="0" dirty="0">
                <a:solidFill>
                  <a:srgbClr val="000000"/>
                </a:solidFill>
                <a:effectLst/>
                <a:latin typeface="Söhne"/>
              </a:rPr>
              <a:t> bandwidth, </a:t>
            </a:r>
            <a:r>
              <a:rPr lang="en-ID" b="0" i="0" dirty="0" err="1">
                <a:solidFill>
                  <a:srgbClr val="000000"/>
                </a:solidFill>
                <a:effectLst/>
                <a:latin typeface="Söhne"/>
              </a:rPr>
              <a:t>memberikan</a:t>
            </a:r>
            <a:r>
              <a:rPr lang="en-ID" b="0" i="0" dirty="0">
                <a:solidFill>
                  <a:srgbClr val="000000"/>
                </a:solidFill>
                <a:effectLst/>
                <a:latin typeface="Söhne"/>
              </a:rPr>
              <a:t> </a:t>
            </a:r>
            <a:r>
              <a:rPr lang="en-ID" b="0" i="0" dirty="0" err="1">
                <a:solidFill>
                  <a:srgbClr val="000000"/>
                </a:solidFill>
                <a:effectLst/>
                <a:latin typeface="Söhne"/>
              </a:rPr>
              <a:t>gambaran</a:t>
            </a:r>
            <a:r>
              <a:rPr lang="en-ID" b="0" i="0" dirty="0">
                <a:solidFill>
                  <a:srgbClr val="000000"/>
                </a:solidFill>
                <a:effectLst/>
                <a:latin typeface="Söhne"/>
              </a:rPr>
              <a:t> yang </a:t>
            </a:r>
            <a:r>
              <a:rPr lang="en-ID" b="0" i="0" dirty="0" err="1">
                <a:solidFill>
                  <a:srgbClr val="000000"/>
                </a:solidFill>
                <a:effectLst/>
                <a:latin typeface="Söhne"/>
              </a:rPr>
              <a:t>lebih</a:t>
            </a:r>
            <a:r>
              <a:rPr lang="en-ID" b="0" i="0" dirty="0">
                <a:solidFill>
                  <a:srgbClr val="000000"/>
                </a:solidFill>
                <a:effectLst/>
                <a:latin typeface="Söhne"/>
              </a:rPr>
              <a:t> </a:t>
            </a:r>
            <a:r>
              <a:rPr lang="en-ID" b="0" i="0" dirty="0" err="1">
                <a:solidFill>
                  <a:srgbClr val="000000"/>
                </a:solidFill>
                <a:effectLst/>
                <a:latin typeface="Söhne"/>
              </a:rPr>
              <a:t>konsisten</a:t>
            </a:r>
            <a:r>
              <a:rPr lang="en-ID" b="0" i="0" dirty="0">
                <a:solidFill>
                  <a:srgbClr val="000000"/>
                </a:solidFill>
                <a:effectLst/>
                <a:latin typeface="Söhne"/>
              </a:rPr>
              <a:t> dan </a:t>
            </a:r>
            <a:r>
              <a:rPr lang="en-ID" b="0" i="0" dirty="0" err="1">
                <a:solidFill>
                  <a:srgbClr val="000000"/>
                </a:solidFill>
                <a:effectLst/>
                <a:latin typeface="Söhne"/>
              </a:rPr>
              <a:t>jelas</a:t>
            </a:r>
            <a:r>
              <a:rPr lang="en-ID" b="0" i="0" dirty="0">
                <a:solidFill>
                  <a:srgbClr val="000000"/>
                </a:solidFill>
                <a:effectLst/>
                <a:latin typeface="Söhne"/>
              </a:rPr>
              <a:t>.</a:t>
            </a:r>
          </a:p>
          <a:p>
            <a:pPr algn="l">
              <a:buFont typeface="+mj-lt"/>
              <a:buAutoNum type="arabicPeriod"/>
            </a:pPr>
            <a:r>
              <a:rPr lang="en-ID" b="1" i="0" dirty="0" err="1">
                <a:solidFill>
                  <a:srgbClr val="000000"/>
                </a:solidFill>
                <a:effectLst/>
                <a:latin typeface="Söhne"/>
              </a:rPr>
              <a:t>Membandingkan</a:t>
            </a:r>
            <a:r>
              <a:rPr lang="en-ID" b="1" i="0" dirty="0">
                <a:solidFill>
                  <a:srgbClr val="000000"/>
                </a:solidFill>
                <a:effectLst/>
                <a:latin typeface="Söhne"/>
              </a:rPr>
              <a:t> </a:t>
            </a:r>
            <a:r>
              <a:rPr lang="en-ID" b="1" i="0" dirty="0" err="1">
                <a:solidFill>
                  <a:srgbClr val="000000"/>
                </a:solidFill>
                <a:effectLst/>
                <a:latin typeface="Söhne"/>
              </a:rPr>
              <a:t>Distribusi</a:t>
            </a:r>
            <a:r>
              <a:rPr lang="en-ID" b="0" i="0" dirty="0">
                <a:solidFill>
                  <a:srgbClr val="000000"/>
                </a:solidFill>
                <a:effectLst/>
                <a:latin typeface="Söhne"/>
              </a:rPr>
              <a:t>:</a:t>
            </a:r>
          </a:p>
          <a:p>
            <a:pPr marL="742950" lvl="1" indent="-285750" algn="l">
              <a:buFont typeface="+mj-lt"/>
              <a:buAutoNum type="arabicPeriod"/>
            </a:pPr>
            <a:r>
              <a:rPr lang="en-ID" b="0" i="0" dirty="0">
                <a:solidFill>
                  <a:srgbClr val="000000"/>
                </a:solidFill>
                <a:effectLst/>
                <a:latin typeface="Söhne"/>
              </a:rPr>
              <a:t>Jika </a:t>
            </a:r>
            <a:r>
              <a:rPr lang="en-ID" b="0" i="0" dirty="0" err="1">
                <a:solidFill>
                  <a:srgbClr val="000000"/>
                </a:solidFill>
                <a:effectLst/>
                <a:latin typeface="Söhne"/>
              </a:rPr>
              <a:t>kamu</a:t>
            </a:r>
            <a:r>
              <a:rPr lang="en-ID" b="0" i="0" dirty="0">
                <a:solidFill>
                  <a:srgbClr val="000000"/>
                </a:solidFill>
                <a:effectLst/>
                <a:latin typeface="Söhne"/>
              </a:rPr>
              <a:t> </a:t>
            </a:r>
            <a:r>
              <a:rPr lang="en-ID" b="0" i="0" dirty="0" err="1">
                <a:solidFill>
                  <a:srgbClr val="000000"/>
                </a:solidFill>
                <a:effectLst/>
                <a:latin typeface="Söhne"/>
              </a:rPr>
              <a:t>memiliki</a:t>
            </a:r>
            <a:r>
              <a:rPr lang="en-ID" b="0" i="0" dirty="0">
                <a:solidFill>
                  <a:srgbClr val="000000"/>
                </a:solidFill>
                <a:effectLst/>
                <a:latin typeface="Söhne"/>
              </a:rPr>
              <a:t> </a:t>
            </a:r>
            <a:r>
              <a:rPr lang="en-ID" b="0" i="0" dirty="0" err="1">
                <a:solidFill>
                  <a:srgbClr val="000000"/>
                </a:solidFill>
                <a:effectLst/>
                <a:latin typeface="Söhne"/>
              </a:rPr>
              <a:t>beberapa</a:t>
            </a:r>
            <a:r>
              <a:rPr lang="en-ID" b="0" i="0" dirty="0">
                <a:solidFill>
                  <a:srgbClr val="000000"/>
                </a:solidFill>
                <a:effectLst/>
                <a:latin typeface="Söhne"/>
              </a:rPr>
              <a:t> </a:t>
            </a:r>
            <a:r>
              <a:rPr lang="en-ID" b="0" i="0" dirty="0" err="1">
                <a:solidFill>
                  <a:srgbClr val="000000"/>
                </a:solidFill>
                <a:effectLst/>
                <a:latin typeface="Söhne"/>
              </a:rPr>
              <a:t>grup</a:t>
            </a:r>
            <a:r>
              <a:rPr lang="en-ID" b="0" i="0" dirty="0">
                <a:solidFill>
                  <a:srgbClr val="000000"/>
                </a:solidFill>
                <a:effectLst/>
                <a:latin typeface="Söhne"/>
              </a:rPr>
              <a:t> data, </a:t>
            </a:r>
            <a:r>
              <a:rPr lang="en-ID" b="0" i="0" dirty="0" err="1">
                <a:solidFill>
                  <a:srgbClr val="000000"/>
                </a:solidFill>
                <a:effectLst/>
                <a:latin typeface="Söhne"/>
              </a:rPr>
              <a:t>menampilkan</a:t>
            </a:r>
            <a:r>
              <a:rPr lang="en-ID" b="0" i="0" dirty="0">
                <a:solidFill>
                  <a:srgbClr val="000000"/>
                </a:solidFill>
                <a:effectLst/>
                <a:latin typeface="Söhne"/>
              </a:rPr>
              <a:t> CDF </a:t>
            </a:r>
            <a:r>
              <a:rPr lang="en-ID" b="0" i="0" dirty="0" err="1">
                <a:solidFill>
                  <a:srgbClr val="000000"/>
                </a:solidFill>
                <a:effectLst/>
                <a:latin typeface="Söhne"/>
              </a:rPr>
              <a:t>mereka</a:t>
            </a:r>
            <a:r>
              <a:rPr lang="en-ID" b="0" i="0" dirty="0">
                <a:solidFill>
                  <a:srgbClr val="000000"/>
                </a:solidFill>
                <a:effectLst/>
                <a:latin typeface="Söhne"/>
              </a:rPr>
              <a:t> </a:t>
            </a:r>
            <a:r>
              <a:rPr lang="en-ID" b="0" i="0" dirty="0" err="1">
                <a:solidFill>
                  <a:srgbClr val="000000"/>
                </a:solidFill>
                <a:effectLst/>
                <a:latin typeface="Söhne"/>
              </a:rPr>
              <a:t>dalam</a:t>
            </a:r>
            <a:r>
              <a:rPr lang="en-ID" b="0" i="0" dirty="0">
                <a:solidFill>
                  <a:srgbClr val="000000"/>
                </a:solidFill>
                <a:effectLst/>
                <a:latin typeface="Söhne"/>
              </a:rPr>
              <a:t> </a:t>
            </a:r>
            <a:r>
              <a:rPr lang="en-ID" b="0" i="0" dirty="0" err="1">
                <a:solidFill>
                  <a:srgbClr val="000000"/>
                </a:solidFill>
                <a:effectLst/>
                <a:latin typeface="Söhne"/>
              </a:rPr>
              <a:t>satu</a:t>
            </a:r>
            <a:r>
              <a:rPr lang="en-ID" b="0" i="0" dirty="0">
                <a:solidFill>
                  <a:srgbClr val="000000"/>
                </a:solidFill>
                <a:effectLst/>
                <a:latin typeface="Söhne"/>
              </a:rPr>
              <a:t> </a:t>
            </a:r>
            <a:r>
              <a:rPr lang="en-ID" b="0" i="0" dirty="0" err="1">
                <a:solidFill>
                  <a:srgbClr val="000000"/>
                </a:solidFill>
                <a:effectLst/>
                <a:latin typeface="Söhne"/>
              </a:rPr>
              <a:t>grafik</a:t>
            </a:r>
            <a:r>
              <a:rPr lang="en-ID" b="0" i="0" dirty="0">
                <a:solidFill>
                  <a:srgbClr val="000000"/>
                </a:solidFill>
                <a:effectLst/>
                <a:latin typeface="Söhne"/>
              </a:rPr>
              <a:t> </a:t>
            </a:r>
            <a:r>
              <a:rPr lang="en-ID" b="0" i="0" dirty="0" err="1">
                <a:solidFill>
                  <a:srgbClr val="000000"/>
                </a:solidFill>
                <a:effectLst/>
                <a:latin typeface="Söhne"/>
              </a:rPr>
              <a:t>bisa</a:t>
            </a:r>
            <a:r>
              <a:rPr lang="en-ID" b="0" i="0" dirty="0">
                <a:solidFill>
                  <a:srgbClr val="000000"/>
                </a:solidFill>
                <a:effectLst/>
                <a:latin typeface="Söhne"/>
              </a:rPr>
              <a:t> </a:t>
            </a:r>
            <a:r>
              <a:rPr lang="en-ID" b="0" i="0" dirty="0" err="1">
                <a:solidFill>
                  <a:srgbClr val="000000"/>
                </a:solidFill>
                <a:effectLst/>
                <a:latin typeface="Söhne"/>
              </a:rPr>
              <a:t>membantu</a:t>
            </a:r>
            <a:r>
              <a:rPr lang="en-ID" b="0" i="0" dirty="0">
                <a:solidFill>
                  <a:srgbClr val="000000"/>
                </a:solidFill>
                <a:effectLst/>
                <a:latin typeface="Söhne"/>
              </a:rPr>
              <a:t> </a:t>
            </a:r>
            <a:r>
              <a:rPr lang="en-ID" b="0" i="0" dirty="0" err="1">
                <a:solidFill>
                  <a:srgbClr val="000000"/>
                </a:solidFill>
                <a:effectLst/>
                <a:latin typeface="Söhne"/>
              </a:rPr>
              <a:t>memahami</a:t>
            </a:r>
            <a:r>
              <a:rPr lang="en-ID" b="0" i="0" dirty="0">
                <a:solidFill>
                  <a:srgbClr val="000000"/>
                </a:solidFill>
                <a:effectLst/>
                <a:latin typeface="Söhne"/>
              </a:rPr>
              <a:t> </a:t>
            </a:r>
            <a:r>
              <a:rPr lang="en-ID" b="0" i="0" dirty="0" err="1">
                <a:solidFill>
                  <a:srgbClr val="000000"/>
                </a:solidFill>
                <a:effectLst/>
                <a:latin typeface="Söhne"/>
              </a:rPr>
              <a:t>perbedaan</a:t>
            </a:r>
            <a:r>
              <a:rPr lang="en-ID" b="0" i="0" dirty="0">
                <a:solidFill>
                  <a:srgbClr val="000000"/>
                </a:solidFill>
                <a:effectLst/>
                <a:latin typeface="Söhne"/>
              </a:rPr>
              <a:t> </a:t>
            </a:r>
            <a:r>
              <a:rPr lang="en-ID" b="0" i="0" dirty="0" err="1">
                <a:solidFill>
                  <a:srgbClr val="000000"/>
                </a:solidFill>
                <a:effectLst/>
                <a:latin typeface="Söhne"/>
              </a:rPr>
              <a:t>atau</a:t>
            </a:r>
            <a:r>
              <a:rPr lang="en-ID" b="0" i="0" dirty="0">
                <a:solidFill>
                  <a:srgbClr val="000000"/>
                </a:solidFill>
                <a:effectLst/>
                <a:latin typeface="Söhne"/>
              </a:rPr>
              <a:t> </a:t>
            </a:r>
            <a:r>
              <a:rPr lang="en-ID" b="0" i="0" dirty="0" err="1">
                <a:solidFill>
                  <a:srgbClr val="000000"/>
                </a:solidFill>
                <a:effectLst/>
                <a:latin typeface="Söhne"/>
              </a:rPr>
              <a:t>kesamaan</a:t>
            </a:r>
            <a:r>
              <a:rPr lang="en-ID" b="0" i="0" dirty="0">
                <a:solidFill>
                  <a:srgbClr val="000000"/>
                </a:solidFill>
                <a:effectLst/>
                <a:latin typeface="Söhne"/>
              </a:rPr>
              <a:t>.</a:t>
            </a:r>
          </a:p>
          <a:p>
            <a:pPr algn="l">
              <a:buFont typeface="+mj-lt"/>
              <a:buAutoNum type="arabicPeriod"/>
            </a:pPr>
            <a:r>
              <a:rPr lang="en-ID" b="1" i="0" dirty="0" err="1">
                <a:solidFill>
                  <a:srgbClr val="000000"/>
                </a:solidFill>
                <a:effectLst/>
                <a:latin typeface="Söhne"/>
              </a:rPr>
              <a:t>Statistik</a:t>
            </a:r>
            <a:r>
              <a:rPr lang="en-ID" b="1" i="0" dirty="0">
                <a:solidFill>
                  <a:srgbClr val="000000"/>
                </a:solidFill>
                <a:effectLst/>
                <a:latin typeface="Söhne"/>
              </a:rPr>
              <a:t> </a:t>
            </a:r>
            <a:r>
              <a:rPr lang="en-ID" b="1" i="0" dirty="0" err="1">
                <a:solidFill>
                  <a:srgbClr val="000000"/>
                </a:solidFill>
                <a:effectLst/>
                <a:latin typeface="Söhne"/>
              </a:rPr>
              <a:t>Berdasarkan</a:t>
            </a:r>
            <a:r>
              <a:rPr lang="en-ID" b="1" i="0" dirty="0">
                <a:solidFill>
                  <a:srgbClr val="000000"/>
                </a:solidFill>
                <a:effectLst/>
                <a:latin typeface="Söhne"/>
              </a:rPr>
              <a:t> </a:t>
            </a:r>
            <a:r>
              <a:rPr lang="en-ID" b="1" i="0" dirty="0" err="1">
                <a:solidFill>
                  <a:srgbClr val="000000"/>
                </a:solidFill>
                <a:effectLst/>
                <a:latin typeface="Söhne"/>
              </a:rPr>
              <a:t>Persentil</a:t>
            </a:r>
            <a:r>
              <a:rPr lang="en-ID" b="0" i="0" dirty="0">
                <a:solidFill>
                  <a:srgbClr val="000000"/>
                </a:solidFill>
                <a:effectLst/>
                <a:latin typeface="Söhne"/>
              </a:rPr>
              <a:t>:</a:t>
            </a:r>
          </a:p>
          <a:p>
            <a:pPr marL="742950" lvl="1" indent="-285750" algn="l">
              <a:buFont typeface="+mj-lt"/>
              <a:buAutoNum type="arabicPeriod"/>
            </a:pPr>
            <a:r>
              <a:rPr lang="en-ID" b="0" i="0" dirty="0" err="1">
                <a:solidFill>
                  <a:srgbClr val="000000"/>
                </a:solidFill>
                <a:effectLst/>
                <a:latin typeface="Söhne"/>
              </a:rPr>
              <a:t>Dengan</a:t>
            </a:r>
            <a:r>
              <a:rPr lang="en-ID" b="0" i="0" dirty="0">
                <a:solidFill>
                  <a:srgbClr val="000000"/>
                </a:solidFill>
                <a:effectLst/>
                <a:latin typeface="Söhne"/>
              </a:rPr>
              <a:t> CDF, </a:t>
            </a:r>
            <a:r>
              <a:rPr lang="en-ID" b="0" i="0" dirty="0" err="1">
                <a:solidFill>
                  <a:srgbClr val="000000"/>
                </a:solidFill>
                <a:effectLst/>
                <a:latin typeface="Söhne"/>
              </a:rPr>
              <a:t>menemukan</a:t>
            </a:r>
            <a:r>
              <a:rPr lang="en-ID" b="0" i="0" dirty="0">
                <a:solidFill>
                  <a:srgbClr val="000000"/>
                </a:solidFill>
                <a:effectLst/>
                <a:latin typeface="Söhne"/>
              </a:rPr>
              <a:t> </a:t>
            </a:r>
            <a:r>
              <a:rPr lang="en-ID" b="0" i="0" dirty="0" err="1">
                <a:solidFill>
                  <a:srgbClr val="000000"/>
                </a:solidFill>
                <a:effectLst/>
                <a:latin typeface="Söhne"/>
              </a:rPr>
              <a:t>persentil</a:t>
            </a:r>
            <a:r>
              <a:rPr lang="en-ID" b="0" i="0" dirty="0">
                <a:solidFill>
                  <a:srgbClr val="000000"/>
                </a:solidFill>
                <a:effectLst/>
                <a:latin typeface="Söhne"/>
              </a:rPr>
              <a:t> </a:t>
            </a:r>
            <a:r>
              <a:rPr lang="en-ID" b="0" i="0" dirty="0" err="1">
                <a:solidFill>
                  <a:srgbClr val="000000"/>
                </a:solidFill>
                <a:effectLst/>
                <a:latin typeface="Söhne"/>
              </a:rPr>
              <a:t>tertentu</a:t>
            </a:r>
            <a:r>
              <a:rPr lang="en-ID" b="0" i="0" dirty="0">
                <a:solidFill>
                  <a:srgbClr val="000000"/>
                </a:solidFill>
                <a:effectLst/>
                <a:latin typeface="Söhne"/>
              </a:rPr>
              <a:t> </a:t>
            </a:r>
            <a:r>
              <a:rPr lang="en-ID" b="0" i="0" dirty="0" err="1">
                <a:solidFill>
                  <a:srgbClr val="000000"/>
                </a:solidFill>
                <a:effectLst/>
                <a:latin typeface="Söhne"/>
              </a:rPr>
              <a:t>menjadi</a:t>
            </a:r>
            <a:r>
              <a:rPr lang="en-ID" b="0" i="0" dirty="0">
                <a:solidFill>
                  <a:srgbClr val="000000"/>
                </a:solidFill>
                <a:effectLst/>
                <a:latin typeface="Söhne"/>
              </a:rPr>
              <a:t> </a:t>
            </a:r>
            <a:r>
              <a:rPr lang="en-ID" b="0" i="0" dirty="0" err="1">
                <a:solidFill>
                  <a:srgbClr val="000000"/>
                </a:solidFill>
                <a:effectLst/>
                <a:latin typeface="Söhne"/>
              </a:rPr>
              <a:t>mudah</a:t>
            </a:r>
            <a:r>
              <a:rPr lang="en-ID" b="0" i="0" dirty="0">
                <a:solidFill>
                  <a:srgbClr val="000000"/>
                </a:solidFill>
                <a:effectLst/>
                <a:latin typeface="Söhne"/>
              </a:rPr>
              <a:t>, </a:t>
            </a:r>
            <a:r>
              <a:rPr lang="en-ID" b="0" i="0" dirty="0" err="1">
                <a:solidFill>
                  <a:srgbClr val="000000"/>
                </a:solidFill>
                <a:effectLst/>
                <a:latin typeface="Söhne"/>
              </a:rPr>
              <a:t>seperti</a:t>
            </a:r>
            <a:r>
              <a:rPr lang="en-ID" b="0" i="0" dirty="0">
                <a:solidFill>
                  <a:srgbClr val="000000"/>
                </a:solidFill>
                <a:effectLst/>
                <a:latin typeface="Söhne"/>
              </a:rPr>
              <a:t> </a:t>
            </a:r>
            <a:r>
              <a:rPr lang="en-ID" b="0" i="0" dirty="0" err="1">
                <a:solidFill>
                  <a:srgbClr val="000000"/>
                </a:solidFill>
                <a:effectLst/>
                <a:latin typeface="Söhne"/>
              </a:rPr>
              <a:t>kuartil</a:t>
            </a:r>
            <a:r>
              <a:rPr lang="en-ID" b="0" i="0" dirty="0">
                <a:solidFill>
                  <a:srgbClr val="000000"/>
                </a:solidFill>
                <a:effectLst/>
                <a:latin typeface="Söhne"/>
              </a:rPr>
              <a:t> </a:t>
            </a:r>
            <a:r>
              <a:rPr lang="en-ID" b="0" i="0" dirty="0" err="1">
                <a:solidFill>
                  <a:srgbClr val="000000"/>
                </a:solidFill>
                <a:effectLst/>
                <a:latin typeface="Söhne"/>
              </a:rPr>
              <a:t>atau</a:t>
            </a:r>
            <a:r>
              <a:rPr lang="en-ID" b="0" i="0" dirty="0">
                <a:solidFill>
                  <a:srgbClr val="000000"/>
                </a:solidFill>
                <a:effectLst/>
                <a:latin typeface="Söhne"/>
              </a:rPr>
              <a:t> median.</a:t>
            </a:r>
          </a:p>
          <a:p>
            <a:pPr marL="742950" lvl="1" indent="-285750" algn="l">
              <a:buFont typeface="+mj-lt"/>
              <a:buAutoNum type="arabicPeriod"/>
            </a:pPr>
            <a:r>
              <a:rPr lang="en-ID" b="0" i="0" dirty="0" err="1">
                <a:solidFill>
                  <a:srgbClr val="000000"/>
                </a:solidFill>
                <a:effectLst/>
                <a:latin typeface="Söhne"/>
              </a:rPr>
              <a:t>Kamu</a:t>
            </a:r>
            <a:r>
              <a:rPr lang="en-ID" b="0" i="0" dirty="0">
                <a:solidFill>
                  <a:srgbClr val="000000"/>
                </a:solidFill>
                <a:effectLst/>
                <a:latin typeface="Söhne"/>
              </a:rPr>
              <a:t> juga </a:t>
            </a:r>
            <a:r>
              <a:rPr lang="en-ID" b="0" i="0" dirty="0" err="1">
                <a:solidFill>
                  <a:srgbClr val="000000"/>
                </a:solidFill>
                <a:effectLst/>
                <a:latin typeface="Söhne"/>
              </a:rPr>
              <a:t>bisa</a:t>
            </a:r>
            <a:r>
              <a:rPr lang="en-ID" b="0" i="0" dirty="0">
                <a:solidFill>
                  <a:srgbClr val="000000"/>
                </a:solidFill>
                <a:effectLst/>
                <a:latin typeface="Söhne"/>
              </a:rPr>
              <a:t> </a:t>
            </a:r>
            <a:r>
              <a:rPr lang="en-ID" b="0" i="0" dirty="0" err="1">
                <a:solidFill>
                  <a:srgbClr val="000000"/>
                </a:solidFill>
                <a:effectLst/>
                <a:latin typeface="Söhne"/>
              </a:rPr>
              <a:t>melihat</a:t>
            </a:r>
            <a:r>
              <a:rPr lang="en-ID" b="0" i="0" dirty="0">
                <a:solidFill>
                  <a:srgbClr val="000000"/>
                </a:solidFill>
                <a:effectLst/>
                <a:latin typeface="Söhne"/>
              </a:rPr>
              <a:t> di mana </a:t>
            </a:r>
            <a:r>
              <a:rPr lang="en-ID" b="0" i="0" dirty="0" err="1">
                <a:solidFill>
                  <a:srgbClr val="000000"/>
                </a:solidFill>
                <a:effectLst/>
                <a:latin typeface="Söhne"/>
              </a:rPr>
              <a:t>suatu</a:t>
            </a:r>
            <a:r>
              <a:rPr lang="en-ID" b="0" i="0" dirty="0">
                <a:solidFill>
                  <a:srgbClr val="000000"/>
                </a:solidFill>
                <a:effectLst/>
                <a:latin typeface="Söhne"/>
              </a:rPr>
              <a:t> </a:t>
            </a:r>
            <a:r>
              <a:rPr lang="en-ID" b="0" i="0" dirty="0" err="1">
                <a:solidFill>
                  <a:srgbClr val="000000"/>
                </a:solidFill>
                <a:effectLst/>
                <a:latin typeface="Söhne"/>
              </a:rPr>
              <a:t>nilai</a:t>
            </a:r>
            <a:r>
              <a:rPr lang="en-ID" b="0" i="0" dirty="0">
                <a:solidFill>
                  <a:srgbClr val="000000"/>
                </a:solidFill>
                <a:effectLst/>
                <a:latin typeface="Söhne"/>
              </a:rPr>
              <a:t> </a:t>
            </a:r>
            <a:r>
              <a:rPr lang="en-ID" b="0" i="0" dirty="0" err="1">
                <a:solidFill>
                  <a:srgbClr val="000000"/>
                </a:solidFill>
                <a:effectLst/>
                <a:latin typeface="Söhne"/>
              </a:rPr>
              <a:t>berdiri</a:t>
            </a:r>
            <a:r>
              <a:rPr lang="en-ID" b="0" i="0" dirty="0">
                <a:solidFill>
                  <a:srgbClr val="000000"/>
                </a:solidFill>
                <a:effectLst/>
                <a:latin typeface="Söhne"/>
              </a:rPr>
              <a:t> </a:t>
            </a:r>
            <a:r>
              <a:rPr lang="en-ID" b="0" i="0" dirty="0" err="1">
                <a:solidFill>
                  <a:srgbClr val="000000"/>
                </a:solidFill>
                <a:effectLst/>
                <a:latin typeface="Söhne"/>
              </a:rPr>
              <a:t>dalam</a:t>
            </a:r>
            <a:r>
              <a:rPr lang="en-ID" b="0" i="0" dirty="0">
                <a:solidFill>
                  <a:srgbClr val="000000"/>
                </a:solidFill>
                <a:effectLst/>
                <a:latin typeface="Söhne"/>
              </a:rPr>
              <a:t> </a:t>
            </a:r>
            <a:r>
              <a:rPr lang="en-ID" b="0" i="0" dirty="0" err="1">
                <a:solidFill>
                  <a:srgbClr val="000000"/>
                </a:solidFill>
                <a:effectLst/>
                <a:latin typeface="Söhne"/>
              </a:rPr>
              <a:t>distribusi</a:t>
            </a:r>
            <a:r>
              <a:rPr lang="en-ID" b="0" i="0" dirty="0">
                <a:solidFill>
                  <a:srgbClr val="000000"/>
                </a:solidFill>
                <a:effectLst/>
                <a:latin typeface="Söhne"/>
              </a:rPr>
              <a:t>.</a:t>
            </a:r>
          </a:p>
          <a:p>
            <a:pPr algn="l">
              <a:buFont typeface="+mj-lt"/>
              <a:buAutoNum type="arabicPeriod"/>
            </a:pPr>
            <a:r>
              <a:rPr lang="en-ID" b="1" i="0" dirty="0" err="1">
                <a:solidFill>
                  <a:srgbClr val="000000"/>
                </a:solidFill>
                <a:effectLst/>
                <a:latin typeface="Söhne"/>
              </a:rPr>
              <a:t>Mengidentifikasi</a:t>
            </a:r>
            <a:r>
              <a:rPr lang="en-ID" b="1" i="0" dirty="0">
                <a:solidFill>
                  <a:srgbClr val="000000"/>
                </a:solidFill>
                <a:effectLst/>
                <a:latin typeface="Söhne"/>
              </a:rPr>
              <a:t> Outlier</a:t>
            </a:r>
            <a:r>
              <a:rPr lang="en-ID" b="0" i="0" dirty="0">
                <a:solidFill>
                  <a:srgbClr val="000000"/>
                </a:solidFill>
                <a:effectLst/>
                <a:latin typeface="Söhne"/>
              </a:rPr>
              <a:t>:</a:t>
            </a:r>
          </a:p>
          <a:p>
            <a:pPr marL="742950" lvl="1" indent="-285750" algn="l">
              <a:buFont typeface="+mj-lt"/>
              <a:buAutoNum type="arabicPeriod"/>
            </a:pPr>
            <a:r>
              <a:rPr lang="en-ID" b="0" i="0" dirty="0" err="1">
                <a:solidFill>
                  <a:srgbClr val="000000"/>
                </a:solidFill>
                <a:effectLst/>
                <a:latin typeface="Söhne"/>
              </a:rPr>
              <a:t>Dengan</a:t>
            </a:r>
            <a:r>
              <a:rPr lang="en-ID" b="0" i="0" dirty="0">
                <a:solidFill>
                  <a:srgbClr val="000000"/>
                </a:solidFill>
                <a:effectLst/>
                <a:latin typeface="Söhne"/>
              </a:rPr>
              <a:t> </a:t>
            </a:r>
            <a:r>
              <a:rPr lang="en-ID" b="0" i="0" dirty="0" err="1">
                <a:solidFill>
                  <a:srgbClr val="000000"/>
                </a:solidFill>
                <a:effectLst/>
                <a:latin typeface="Söhne"/>
              </a:rPr>
              <a:t>melihat</a:t>
            </a:r>
            <a:r>
              <a:rPr lang="en-ID" b="0" i="0" dirty="0">
                <a:solidFill>
                  <a:srgbClr val="000000"/>
                </a:solidFill>
                <a:effectLst/>
                <a:latin typeface="Söhne"/>
              </a:rPr>
              <a:t> </a:t>
            </a:r>
            <a:r>
              <a:rPr lang="en-ID" b="0" i="0" dirty="0" err="1">
                <a:solidFill>
                  <a:srgbClr val="000000"/>
                </a:solidFill>
                <a:effectLst/>
                <a:latin typeface="Söhne"/>
              </a:rPr>
              <a:t>ke</a:t>
            </a:r>
            <a:r>
              <a:rPr lang="en-ID" b="0" i="0" dirty="0">
                <a:solidFill>
                  <a:srgbClr val="000000"/>
                </a:solidFill>
                <a:effectLst/>
                <a:latin typeface="Söhne"/>
              </a:rPr>
              <a:t> </a:t>
            </a:r>
            <a:r>
              <a:rPr lang="en-ID" b="0" i="0" dirty="0" err="1">
                <a:solidFill>
                  <a:srgbClr val="000000"/>
                </a:solidFill>
                <a:effectLst/>
                <a:latin typeface="Söhne"/>
              </a:rPr>
              <a:t>ujung-ujung</a:t>
            </a:r>
            <a:r>
              <a:rPr lang="en-ID" b="0" i="0" dirty="0">
                <a:solidFill>
                  <a:srgbClr val="000000"/>
                </a:solidFill>
                <a:effectLst/>
                <a:latin typeface="Söhne"/>
              </a:rPr>
              <a:t> CDF, </a:t>
            </a:r>
            <a:r>
              <a:rPr lang="en-ID" b="0" i="0" dirty="0" err="1">
                <a:solidFill>
                  <a:srgbClr val="000000"/>
                </a:solidFill>
                <a:effectLst/>
                <a:latin typeface="Söhne"/>
              </a:rPr>
              <a:t>kita</a:t>
            </a:r>
            <a:r>
              <a:rPr lang="en-ID" b="0" i="0" dirty="0">
                <a:solidFill>
                  <a:srgbClr val="000000"/>
                </a:solidFill>
                <a:effectLst/>
                <a:latin typeface="Söhne"/>
              </a:rPr>
              <a:t> </a:t>
            </a:r>
            <a:r>
              <a:rPr lang="en-ID" b="0" i="0" dirty="0" err="1">
                <a:solidFill>
                  <a:srgbClr val="000000"/>
                </a:solidFill>
                <a:effectLst/>
                <a:latin typeface="Söhne"/>
              </a:rPr>
              <a:t>bisa</a:t>
            </a:r>
            <a:r>
              <a:rPr lang="en-ID" b="0" i="0" dirty="0">
                <a:solidFill>
                  <a:srgbClr val="000000"/>
                </a:solidFill>
                <a:effectLst/>
                <a:latin typeface="Söhne"/>
              </a:rPr>
              <a:t> </a:t>
            </a:r>
            <a:r>
              <a:rPr lang="en-ID" b="0" i="0" dirty="0" err="1">
                <a:solidFill>
                  <a:srgbClr val="000000"/>
                </a:solidFill>
                <a:effectLst/>
                <a:latin typeface="Söhne"/>
              </a:rPr>
              <a:t>menemukan</a:t>
            </a:r>
            <a:r>
              <a:rPr lang="en-ID" b="0" i="0" dirty="0">
                <a:solidFill>
                  <a:srgbClr val="000000"/>
                </a:solidFill>
                <a:effectLst/>
                <a:latin typeface="Söhne"/>
              </a:rPr>
              <a:t> </a:t>
            </a:r>
            <a:r>
              <a:rPr lang="en-ID" b="0" i="0" dirty="0" err="1">
                <a:solidFill>
                  <a:srgbClr val="000000"/>
                </a:solidFill>
                <a:effectLst/>
                <a:latin typeface="Söhne"/>
              </a:rPr>
              <a:t>nilai</a:t>
            </a:r>
            <a:r>
              <a:rPr lang="en-ID" b="0" i="0" dirty="0">
                <a:solidFill>
                  <a:srgbClr val="000000"/>
                </a:solidFill>
                <a:effectLst/>
                <a:latin typeface="Söhne"/>
              </a:rPr>
              <a:t> yang </a:t>
            </a:r>
            <a:r>
              <a:rPr lang="en-ID" b="0" i="0" dirty="0" err="1">
                <a:solidFill>
                  <a:srgbClr val="000000"/>
                </a:solidFill>
                <a:effectLst/>
                <a:latin typeface="Söhne"/>
              </a:rPr>
              <a:t>mungkin</a:t>
            </a:r>
            <a:r>
              <a:rPr lang="en-ID" b="0" i="0" dirty="0">
                <a:solidFill>
                  <a:srgbClr val="000000"/>
                </a:solidFill>
                <a:effectLst/>
                <a:latin typeface="Söhne"/>
              </a:rPr>
              <a:t> </a:t>
            </a:r>
            <a:r>
              <a:rPr lang="en-ID" b="0" i="0" dirty="0" err="1">
                <a:solidFill>
                  <a:srgbClr val="000000"/>
                </a:solidFill>
                <a:effectLst/>
                <a:latin typeface="Söhne"/>
              </a:rPr>
              <a:t>dianggap</a:t>
            </a:r>
            <a:r>
              <a:rPr lang="en-ID" b="0" i="0" dirty="0">
                <a:solidFill>
                  <a:srgbClr val="000000"/>
                </a:solidFill>
                <a:effectLst/>
                <a:latin typeface="Söhne"/>
              </a:rPr>
              <a:t> outlier.</a:t>
            </a:r>
          </a:p>
          <a:p>
            <a:pPr algn="l">
              <a:buFont typeface="+mj-lt"/>
              <a:buAutoNum type="arabicPeriod"/>
            </a:pPr>
            <a:r>
              <a:rPr lang="en-ID" b="1" i="0" dirty="0" err="1">
                <a:solidFill>
                  <a:srgbClr val="000000"/>
                </a:solidFill>
                <a:effectLst/>
                <a:latin typeface="Söhne"/>
              </a:rPr>
              <a:t>Menangani</a:t>
            </a:r>
            <a:r>
              <a:rPr lang="en-ID" b="1" i="0" dirty="0">
                <a:solidFill>
                  <a:srgbClr val="000000"/>
                </a:solidFill>
                <a:effectLst/>
                <a:latin typeface="Söhne"/>
              </a:rPr>
              <a:t> </a:t>
            </a:r>
            <a:r>
              <a:rPr lang="en-ID" b="1" i="0" dirty="0" err="1">
                <a:solidFill>
                  <a:srgbClr val="000000"/>
                </a:solidFill>
                <a:effectLst/>
                <a:latin typeface="Söhne"/>
              </a:rPr>
              <a:t>Kemiringan</a:t>
            </a:r>
            <a:r>
              <a:rPr lang="en-ID" b="0" i="0" dirty="0">
                <a:solidFill>
                  <a:srgbClr val="000000"/>
                </a:solidFill>
                <a:effectLst/>
                <a:latin typeface="Söhne"/>
              </a:rPr>
              <a:t>:</a:t>
            </a:r>
          </a:p>
          <a:p>
            <a:pPr marL="742950" lvl="1" indent="-285750" algn="l">
              <a:buFont typeface="+mj-lt"/>
              <a:buAutoNum type="arabicPeriod"/>
            </a:pPr>
            <a:r>
              <a:rPr lang="en-ID" b="0" i="0" dirty="0">
                <a:solidFill>
                  <a:srgbClr val="000000"/>
                </a:solidFill>
                <a:effectLst/>
                <a:latin typeface="Söhne"/>
              </a:rPr>
              <a:t>CDF </a:t>
            </a:r>
            <a:r>
              <a:rPr lang="en-ID" b="0" i="0" dirty="0" err="1">
                <a:solidFill>
                  <a:srgbClr val="000000"/>
                </a:solidFill>
                <a:effectLst/>
                <a:latin typeface="Söhne"/>
              </a:rPr>
              <a:t>membantu</a:t>
            </a:r>
            <a:r>
              <a:rPr lang="en-ID" b="0" i="0" dirty="0">
                <a:solidFill>
                  <a:srgbClr val="000000"/>
                </a:solidFill>
                <a:effectLst/>
                <a:latin typeface="Söhne"/>
              </a:rPr>
              <a:t> </a:t>
            </a:r>
            <a:r>
              <a:rPr lang="en-ID" b="0" i="0" dirty="0" err="1">
                <a:solidFill>
                  <a:srgbClr val="000000"/>
                </a:solidFill>
                <a:effectLst/>
                <a:latin typeface="Söhne"/>
              </a:rPr>
              <a:t>kita</a:t>
            </a:r>
            <a:r>
              <a:rPr lang="en-ID" b="0" i="0" dirty="0">
                <a:solidFill>
                  <a:srgbClr val="000000"/>
                </a:solidFill>
                <a:effectLst/>
                <a:latin typeface="Söhne"/>
              </a:rPr>
              <a:t> </a:t>
            </a:r>
            <a:r>
              <a:rPr lang="en-ID" b="0" i="0" dirty="0" err="1">
                <a:solidFill>
                  <a:srgbClr val="000000"/>
                </a:solidFill>
                <a:effectLst/>
                <a:latin typeface="Söhne"/>
              </a:rPr>
              <a:t>melihat</a:t>
            </a:r>
            <a:r>
              <a:rPr lang="en-ID" b="0" i="0" dirty="0">
                <a:solidFill>
                  <a:srgbClr val="000000"/>
                </a:solidFill>
                <a:effectLst/>
                <a:latin typeface="Söhne"/>
              </a:rPr>
              <a:t> </a:t>
            </a:r>
            <a:r>
              <a:rPr lang="en-ID" b="0" i="0" dirty="0" err="1">
                <a:solidFill>
                  <a:srgbClr val="000000"/>
                </a:solidFill>
                <a:effectLst/>
                <a:latin typeface="Söhne"/>
              </a:rPr>
              <a:t>kemiringan</a:t>
            </a:r>
            <a:r>
              <a:rPr lang="en-ID" b="0" i="0" dirty="0">
                <a:solidFill>
                  <a:srgbClr val="000000"/>
                </a:solidFill>
                <a:effectLst/>
                <a:latin typeface="Söhne"/>
              </a:rPr>
              <a:t> </a:t>
            </a:r>
            <a:r>
              <a:rPr lang="en-ID" b="0" i="0" dirty="0" err="1">
                <a:solidFill>
                  <a:srgbClr val="000000"/>
                </a:solidFill>
                <a:effectLst/>
                <a:latin typeface="Söhne"/>
              </a:rPr>
              <a:t>dalam</a:t>
            </a:r>
            <a:r>
              <a:rPr lang="en-ID" b="0" i="0" dirty="0">
                <a:solidFill>
                  <a:srgbClr val="000000"/>
                </a:solidFill>
                <a:effectLst/>
                <a:latin typeface="Söhne"/>
              </a:rPr>
              <a:t> </a:t>
            </a:r>
            <a:r>
              <a:rPr lang="en-ID" b="0" i="0" dirty="0" err="1">
                <a:solidFill>
                  <a:srgbClr val="000000"/>
                </a:solidFill>
                <a:effectLst/>
                <a:latin typeface="Söhne"/>
              </a:rPr>
              <a:t>distribusi</a:t>
            </a:r>
            <a:r>
              <a:rPr lang="en-ID" b="0" i="0" dirty="0">
                <a:solidFill>
                  <a:srgbClr val="000000"/>
                </a:solidFill>
                <a:effectLst/>
                <a:latin typeface="Söhne"/>
              </a:rPr>
              <a:t> dan </a:t>
            </a:r>
            <a:r>
              <a:rPr lang="en-ID" b="0" i="0" dirty="0" err="1">
                <a:solidFill>
                  <a:srgbClr val="000000"/>
                </a:solidFill>
                <a:effectLst/>
                <a:latin typeface="Söhne"/>
              </a:rPr>
              <a:t>mempertimbangkan</a:t>
            </a:r>
            <a:r>
              <a:rPr lang="en-ID" b="0" i="0" dirty="0">
                <a:solidFill>
                  <a:srgbClr val="000000"/>
                </a:solidFill>
                <a:effectLst/>
                <a:latin typeface="Söhne"/>
              </a:rPr>
              <a:t> </a:t>
            </a:r>
            <a:r>
              <a:rPr lang="en-ID" b="0" i="0" dirty="0" err="1">
                <a:solidFill>
                  <a:srgbClr val="000000"/>
                </a:solidFill>
                <a:effectLst/>
                <a:latin typeface="Söhne"/>
              </a:rPr>
              <a:t>apakah</a:t>
            </a:r>
            <a:r>
              <a:rPr lang="en-ID" b="0" i="0" dirty="0">
                <a:solidFill>
                  <a:srgbClr val="000000"/>
                </a:solidFill>
                <a:effectLst/>
                <a:latin typeface="Söhne"/>
              </a:rPr>
              <a:t> </a:t>
            </a:r>
            <a:r>
              <a:rPr lang="en-ID" b="0" i="0" dirty="0" err="1">
                <a:solidFill>
                  <a:srgbClr val="000000"/>
                </a:solidFill>
                <a:effectLst/>
                <a:latin typeface="Söhne"/>
              </a:rPr>
              <a:t>transformasi</a:t>
            </a:r>
            <a:r>
              <a:rPr lang="en-ID" b="0" i="0" dirty="0">
                <a:solidFill>
                  <a:srgbClr val="000000"/>
                </a:solidFill>
                <a:effectLst/>
                <a:latin typeface="Söhne"/>
              </a:rPr>
              <a:t> </a:t>
            </a:r>
            <a:r>
              <a:rPr lang="en-ID" b="0" i="0" dirty="0" err="1">
                <a:solidFill>
                  <a:srgbClr val="000000"/>
                </a:solidFill>
                <a:effectLst/>
                <a:latin typeface="Söhne"/>
              </a:rPr>
              <a:t>diperlukan</a:t>
            </a:r>
            <a:r>
              <a:rPr lang="en-ID" b="0" i="0" dirty="0">
                <a:solidFill>
                  <a:srgbClr val="000000"/>
                </a:solidFill>
                <a:effectLst/>
                <a:latin typeface="Söhne"/>
              </a:rPr>
              <a:t>.</a:t>
            </a:r>
          </a:p>
          <a:p>
            <a:pPr algn="l">
              <a:buFont typeface="+mj-lt"/>
              <a:buAutoNum type="arabicPeriod"/>
            </a:pPr>
            <a:r>
              <a:rPr lang="en-ID" b="1" i="0" dirty="0" err="1">
                <a:solidFill>
                  <a:srgbClr val="000000"/>
                </a:solidFill>
                <a:effectLst/>
                <a:latin typeface="Söhne"/>
              </a:rPr>
              <a:t>Mengecek</a:t>
            </a:r>
            <a:r>
              <a:rPr lang="en-ID" b="1" i="0" dirty="0">
                <a:solidFill>
                  <a:srgbClr val="000000"/>
                </a:solidFill>
                <a:effectLst/>
                <a:latin typeface="Söhne"/>
              </a:rPr>
              <a:t> </a:t>
            </a:r>
            <a:r>
              <a:rPr lang="en-ID" b="1" i="0" dirty="0" err="1">
                <a:solidFill>
                  <a:srgbClr val="000000"/>
                </a:solidFill>
                <a:effectLst/>
                <a:latin typeface="Söhne"/>
              </a:rPr>
              <a:t>Kesesuaian</a:t>
            </a:r>
            <a:r>
              <a:rPr lang="en-ID" b="1" i="0" dirty="0">
                <a:solidFill>
                  <a:srgbClr val="000000"/>
                </a:solidFill>
                <a:effectLst/>
                <a:latin typeface="Söhne"/>
              </a:rPr>
              <a:t> </a:t>
            </a:r>
            <a:r>
              <a:rPr lang="en-ID" b="1" i="0" dirty="0" err="1">
                <a:solidFill>
                  <a:srgbClr val="000000"/>
                </a:solidFill>
                <a:effectLst/>
                <a:latin typeface="Söhne"/>
              </a:rPr>
              <a:t>Distribusi</a:t>
            </a:r>
            <a:r>
              <a:rPr lang="en-ID" b="0" i="0" dirty="0">
                <a:solidFill>
                  <a:srgbClr val="000000"/>
                </a:solidFill>
                <a:effectLst/>
                <a:latin typeface="Söhne"/>
              </a:rPr>
              <a:t>:</a:t>
            </a:r>
          </a:p>
          <a:p>
            <a:pPr marL="742950" lvl="1" indent="-285750" algn="l">
              <a:buFont typeface="+mj-lt"/>
              <a:buAutoNum type="arabicPeriod"/>
            </a:pPr>
            <a:r>
              <a:rPr lang="en-ID" b="0" i="0" dirty="0">
                <a:solidFill>
                  <a:srgbClr val="000000"/>
                </a:solidFill>
                <a:effectLst/>
                <a:latin typeface="Söhne"/>
              </a:rPr>
              <a:t>Kita </a:t>
            </a:r>
            <a:r>
              <a:rPr lang="en-ID" b="0" i="0" dirty="0" err="1">
                <a:solidFill>
                  <a:srgbClr val="000000"/>
                </a:solidFill>
                <a:effectLst/>
                <a:latin typeface="Söhne"/>
              </a:rPr>
              <a:t>bisa</a:t>
            </a:r>
            <a:r>
              <a:rPr lang="en-ID" b="0" i="0" dirty="0">
                <a:solidFill>
                  <a:srgbClr val="000000"/>
                </a:solidFill>
                <a:effectLst/>
                <a:latin typeface="Söhne"/>
              </a:rPr>
              <a:t> </a:t>
            </a:r>
            <a:r>
              <a:rPr lang="en-ID" b="0" i="0" dirty="0" err="1">
                <a:solidFill>
                  <a:srgbClr val="000000"/>
                </a:solidFill>
                <a:effectLst/>
                <a:latin typeface="Söhne"/>
              </a:rPr>
              <a:t>membandingkan</a:t>
            </a:r>
            <a:r>
              <a:rPr lang="en-ID" b="0" i="0" dirty="0">
                <a:solidFill>
                  <a:srgbClr val="000000"/>
                </a:solidFill>
                <a:effectLst/>
                <a:latin typeface="Söhne"/>
              </a:rPr>
              <a:t> CDF </a:t>
            </a:r>
            <a:r>
              <a:rPr lang="en-ID" b="0" i="0" dirty="0" err="1">
                <a:solidFill>
                  <a:srgbClr val="000000"/>
                </a:solidFill>
                <a:effectLst/>
                <a:latin typeface="Söhne"/>
              </a:rPr>
              <a:t>dari</a:t>
            </a:r>
            <a:r>
              <a:rPr lang="en-ID" b="0" i="0" dirty="0">
                <a:solidFill>
                  <a:srgbClr val="000000"/>
                </a:solidFill>
                <a:effectLst/>
                <a:latin typeface="Söhne"/>
              </a:rPr>
              <a:t> data </a:t>
            </a:r>
            <a:r>
              <a:rPr lang="en-ID" b="0" i="0" dirty="0" err="1">
                <a:solidFill>
                  <a:srgbClr val="000000"/>
                </a:solidFill>
                <a:effectLst/>
                <a:latin typeface="Söhne"/>
              </a:rPr>
              <a:t>asli</a:t>
            </a:r>
            <a:r>
              <a:rPr lang="en-ID" b="0" i="0" dirty="0">
                <a:solidFill>
                  <a:srgbClr val="000000"/>
                </a:solidFill>
                <a:effectLst/>
                <a:latin typeface="Söhne"/>
              </a:rPr>
              <a:t> </a:t>
            </a:r>
            <a:r>
              <a:rPr lang="en-ID" b="0" i="0" dirty="0" err="1">
                <a:solidFill>
                  <a:srgbClr val="000000"/>
                </a:solidFill>
                <a:effectLst/>
                <a:latin typeface="Söhne"/>
              </a:rPr>
              <a:t>dengan</a:t>
            </a:r>
            <a:r>
              <a:rPr lang="en-ID" b="0" i="0" dirty="0">
                <a:solidFill>
                  <a:srgbClr val="000000"/>
                </a:solidFill>
                <a:effectLst/>
                <a:latin typeface="Söhne"/>
              </a:rPr>
              <a:t> </a:t>
            </a:r>
            <a:r>
              <a:rPr lang="en-ID" b="0" i="0" dirty="0" err="1">
                <a:solidFill>
                  <a:srgbClr val="000000"/>
                </a:solidFill>
                <a:effectLst/>
                <a:latin typeface="Söhne"/>
              </a:rPr>
              <a:t>distribusi</a:t>
            </a:r>
            <a:r>
              <a:rPr lang="en-ID" b="0" i="0" dirty="0">
                <a:solidFill>
                  <a:srgbClr val="000000"/>
                </a:solidFill>
                <a:effectLst/>
                <a:latin typeface="Söhne"/>
              </a:rPr>
              <a:t> </a:t>
            </a:r>
            <a:r>
              <a:rPr lang="en-ID" b="0" i="0" dirty="0" err="1">
                <a:solidFill>
                  <a:srgbClr val="000000"/>
                </a:solidFill>
                <a:effectLst/>
                <a:latin typeface="Söhne"/>
              </a:rPr>
              <a:t>teoritis</a:t>
            </a:r>
            <a:r>
              <a:rPr lang="en-ID" b="0" i="0" dirty="0">
                <a:solidFill>
                  <a:srgbClr val="000000"/>
                </a:solidFill>
                <a:effectLst/>
                <a:latin typeface="Söhne"/>
              </a:rPr>
              <a:t> </a:t>
            </a:r>
            <a:r>
              <a:rPr lang="en-ID" b="0" i="0" dirty="0" err="1">
                <a:solidFill>
                  <a:srgbClr val="000000"/>
                </a:solidFill>
                <a:effectLst/>
                <a:latin typeface="Söhne"/>
              </a:rPr>
              <a:t>untuk</a:t>
            </a:r>
            <a:r>
              <a:rPr lang="en-ID" b="0" i="0" dirty="0">
                <a:solidFill>
                  <a:srgbClr val="000000"/>
                </a:solidFill>
                <a:effectLst/>
                <a:latin typeface="Söhne"/>
              </a:rPr>
              <a:t> </a:t>
            </a:r>
            <a:r>
              <a:rPr lang="en-ID" b="0" i="0" dirty="0" err="1">
                <a:solidFill>
                  <a:srgbClr val="000000"/>
                </a:solidFill>
                <a:effectLst/>
                <a:latin typeface="Söhne"/>
              </a:rPr>
              <a:t>menilai</a:t>
            </a:r>
            <a:r>
              <a:rPr lang="en-ID" b="0" i="0" dirty="0">
                <a:solidFill>
                  <a:srgbClr val="000000"/>
                </a:solidFill>
                <a:effectLst/>
                <a:latin typeface="Söhne"/>
              </a:rPr>
              <a:t> </a:t>
            </a:r>
            <a:r>
              <a:rPr lang="en-ID" b="0" i="0" dirty="0" err="1">
                <a:solidFill>
                  <a:srgbClr val="000000"/>
                </a:solidFill>
                <a:effectLst/>
                <a:latin typeface="Söhne"/>
              </a:rPr>
              <a:t>seberapa</a:t>
            </a:r>
            <a:r>
              <a:rPr lang="en-ID" b="0" i="0" dirty="0">
                <a:solidFill>
                  <a:srgbClr val="000000"/>
                </a:solidFill>
                <a:effectLst/>
                <a:latin typeface="Söhne"/>
              </a:rPr>
              <a:t> </a:t>
            </a:r>
            <a:r>
              <a:rPr lang="en-ID" b="0" i="0" dirty="0" err="1">
                <a:solidFill>
                  <a:srgbClr val="000000"/>
                </a:solidFill>
                <a:effectLst/>
                <a:latin typeface="Söhne"/>
              </a:rPr>
              <a:t>baik</a:t>
            </a:r>
            <a:r>
              <a:rPr lang="en-ID" b="0" i="0" dirty="0">
                <a:solidFill>
                  <a:srgbClr val="000000"/>
                </a:solidFill>
                <a:effectLst/>
                <a:latin typeface="Söhne"/>
              </a:rPr>
              <a:t> </a:t>
            </a:r>
            <a:r>
              <a:rPr lang="en-ID" b="0" i="0" dirty="0" err="1">
                <a:solidFill>
                  <a:srgbClr val="000000"/>
                </a:solidFill>
                <a:effectLst/>
                <a:latin typeface="Söhne"/>
              </a:rPr>
              <a:t>mereka</a:t>
            </a:r>
            <a:r>
              <a:rPr lang="en-ID" b="0" i="0" dirty="0">
                <a:solidFill>
                  <a:srgbClr val="000000"/>
                </a:solidFill>
                <a:effectLst/>
                <a:latin typeface="Söhne"/>
              </a:rPr>
              <a:t> </a:t>
            </a:r>
            <a:r>
              <a:rPr lang="en-ID" b="0" i="0" dirty="0" err="1">
                <a:solidFill>
                  <a:srgbClr val="000000"/>
                </a:solidFill>
                <a:effectLst/>
                <a:latin typeface="Söhne"/>
              </a:rPr>
              <a:t>cocok</a:t>
            </a:r>
            <a:r>
              <a:rPr lang="en-ID" b="0" i="0" dirty="0">
                <a:solidFill>
                  <a:srgbClr val="000000"/>
                </a:solidFill>
                <a:effectLst/>
                <a:latin typeface="Söhne"/>
              </a:rPr>
              <a:t>.</a:t>
            </a:r>
          </a:p>
          <a:p>
            <a:pPr algn="l"/>
            <a:r>
              <a:rPr lang="en-ID" b="0" i="0" dirty="0" err="1">
                <a:solidFill>
                  <a:srgbClr val="000000"/>
                </a:solidFill>
                <a:effectLst/>
                <a:latin typeface="Söhne"/>
              </a:rPr>
              <a:t>Semoga</a:t>
            </a:r>
            <a:r>
              <a:rPr lang="en-ID" b="0" i="0" dirty="0">
                <a:solidFill>
                  <a:srgbClr val="000000"/>
                </a:solidFill>
                <a:effectLst/>
                <a:latin typeface="Söhne"/>
              </a:rPr>
              <a:t> </a:t>
            </a:r>
            <a:r>
              <a:rPr lang="en-ID" b="0" i="0" dirty="0" err="1">
                <a:solidFill>
                  <a:srgbClr val="000000"/>
                </a:solidFill>
                <a:effectLst/>
                <a:latin typeface="Söhne"/>
              </a:rPr>
              <a:t>materi</a:t>
            </a:r>
            <a:r>
              <a:rPr lang="en-ID" b="0" i="0" dirty="0">
                <a:solidFill>
                  <a:srgbClr val="000000"/>
                </a:solidFill>
                <a:effectLst/>
                <a:latin typeface="Söhne"/>
              </a:rPr>
              <a:t> </a:t>
            </a:r>
            <a:r>
              <a:rPr lang="en-ID" b="0" i="0" dirty="0" err="1">
                <a:solidFill>
                  <a:srgbClr val="000000"/>
                </a:solidFill>
                <a:effectLst/>
                <a:latin typeface="Söhne"/>
              </a:rPr>
              <a:t>hari</a:t>
            </a:r>
            <a:r>
              <a:rPr lang="en-ID" b="0" i="0" dirty="0">
                <a:solidFill>
                  <a:srgbClr val="000000"/>
                </a:solidFill>
                <a:effectLst/>
                <a:latin typeface="Söhne"/>
              </a:rPr>
              <a:t> </a:t>
            </a:r>
            <a:r>
              <a:rPr lang="en-ID" b="0" i="0" dirty="0" err="1">
                <a:solidFill>
                  <a:srgbClr val="000000"/>
                </a:solidFill>
                <a:effectLst/>
                <a:latin typeface="Söhne"/>
              </a:rPr>
              <a:t>ini</a:t>
            </a:r>
            <a:r>
              <a:rPr lang="en-ID" b="0" i="0" dirty="0">
                <a:solidFill>
                  <a:srgbClr val="000000"/>
                </a:solidFill>
                <a:effectLst/>
                <a:latin typeface="Söhne"/>
              </a:rPr>
              <a:t> </a:t>
            </a:r>
            <a:r>
              <a:rPr lang="en-ID" b="0" i="0" dirty="0" err="1">
                <a:solidFill>
                  <a:srgbClr val="000000"/>
                </a:solidFill>
                <a:effectLst/>
                <a:latin typeface="Söhne"/>
              </a:rPr>
              <a:t>bisa</a:t>
            </a:r>
            <a:r>
              <a:rPr lang="en-ID" b="0" i="0" dirty="0">
                <a:solidFill>
                  <a:srgbClr val="000000"/>
                </a:solidFill>
                <a:effectLst/>
                <a:latin typeface="Söhne"/>
              </a:rPr>
              <a:t> </a:t>
            </a:r>
            <a:r>
              <a:rPr lang="en-ID" b="0" i="0" dirty="0" err="1">
                <a:solidFill>
                  <a:srgbClr val="000000"/>
                </a:solidFill>
                <a:effectLst/>
                <a:latin typeface="Söhne"/>
              </a:rPr>
              <a:t>membantu</a:t>
            </a:r>
            <a:r>
              <a:rPr lang="en-ID" b="0" i="0" dirty="0">
                <a:solidFill>
                  <a:srgbClr val="000000"/>
                </a:solidFill>
                <a:effectLst/>
                <a:latin typeface="Söhne"/>
              </a:rPr>
              <a:t> </a:t>
            </a:r>
            <a:r>
              <a:rPr lang="en-ID" b="0" i="0" dirty="0" err="1">
                <a:solidFill>
                  <a:srgbClr val="000000"/>
                </a:solidFill>
                <a:effectLst/>
                <a:latin typeface="Söhne"/>
              </a:rPr>
              <a:t>kamu</a:t>
            </a:r>
            <a:r>
              <a:rPr lang="en-ID" b="0" i="0" dirty="0">
                <a:solidFill>
                  <a:srgbClr val="000000"/>
                </a:solidFill>
                <a:effectLst/>
                <a:latin typeface="Söhne"/>
              </a:rPr>
              <a:t> </a:t>
            </a:r>
            <a:r>
              <a:rPr lang="en-ID" b="0" i="0" dirty="0" err="1">
                <a:solidFill>
                  <a:srgbClr val="000000"/>
                </a:solidFill>
                <a:effectLst/>
                <a:latin typeface="Söhne"/>
              </a:rPr>
              <a:t>dalam</a:t>
            </a:r>
            <a:r>
              <a:rPr lang="en-ID" b="0" i="0" dirty="0">
                <a:solidFill>
                  <a:srgbClr val="000000"/>
                </a:solidFill>
                <a:effectLst/>
                <a:latin typeface="Söhne"/>
              </a:rPr>
              <a:t> </a:t>
            </a:r>
            <a:r>
              <a:rPr lang="en-ID" b="0" i="0" dirty="0" err="1">
                <a:solidFill>
                  <a:srgbClr val="000000"/>
                </a:solidFill>
                <a:effectLst/>
                <a:latin typeface="Söhne"/>
              </a:rPr>
              <a:t>meningkatkan</a:t>
            </a:r>
            <a:r>
              <a:rPr lang="en-ID" b="0" i="0" dirty="0">
                <a:solidFill>
                  <a:srgbClr val="000000"/>
                </a:solidFill>
                <a:effectLst/>
                <a:latin typeface="Söhne"/>
              </a:rPr>
              <a:t> </a:t>
            </a:r>
            <a:r>
              <a:rPr lang="en-ID" b="0" i="0" dirty="0" err="1">
                <a:solidFill>
                  <a:srgbClr val="000000"/>
                </a:solidFill>
                <a:effectLst/>
                <a:latin typeface="Söhne"/>
              </a:rPr>
              <a:t>kemampuan</a:t>
            </a:r>
            <a:r>
              <a:rPr lang="en-ID" b="0" i="0" dirty="0">
                <a:solidFill>
                  <a:srgbClr val="000000"/>
                </a:solidFill>
                <a:effectLst/>
                <a:latin typeface="Söhne"/>
              </a:rPr>
              <a:t> </a:t>
            </a:r>
            <a:r>
              <a:rPr lang="en-ID" b="0" i="0" dirty="0" err="1">
                <a:solidFill>
                  <a:srgbClr val="000000"/>
                </a:solidFill>
                <a:effectLst/>
                <a:latin typeface="Söhne"/>
              </a:rPr>
              <a:t>sebagai</a:t>
            </a:r>
            <a:r>
              <a:rPr lang="en-ID" b="0" i="0" dirty="0">
                <a:solidFill>
                  <a:srgbClr val="000000"/>
                </a:solidFill>
                <a:effectLst/>
                <a:latin typeface="Söhne"/>
              </a:rPr>
              <a:t> Data Scientist di masa </a:t>
            </a:r>
            <a:r>
              <a:rPr lang="en-ID" b="0" i="0" dirty="0" err="1">
                <a:solidFill>
                  <a:srgbClr val="000000"/>
                </a:solidFill>
                <a:effectLst/>
                <a:latin typeface="Söhne"/>
              </a:rPr>
              <a:t>depan</a:t>
            </a:r>
            <a:r>
              <a:rPr lang="en-ID" b="0" i="0" dirty="0">
                <a:solidFill>
                  <a:srgbClr val="000000"/>
                </a:solidFill>
                <a:effectLst/>
                <a:latin typeface="Söhne"/>
              </a:rPr>
              <a:t>. </a:t>
            </a:r>
            <a:r>
              <a:rPr lang="en-ID" b="0" i="0" dirty="0" err="1">
                <a:solidFill>
                  <a:srgbClr val="000000"/>
                </a:solidFill>
                <a:effectLst/>
                <a:latin typeface="Söhne"/>
              </a:rPr>
              <a:t>Terima</a:t>
            </a:r>
            <a:r>
              <a:rPr lang="en-ID" b="0" i="0" dirty="0">
                <a:solidFill>
                  <a:srgbClr val="000000"/>
                </a:solidFill>
                <a:effectLst/>
                <a:latin typeface="Söhne"/>
              </a:rPr>
              <a:t> </a:t>
            </a:r>
            <a:r>
              <a:rPr lang="en-ID" b="0" i="0" dirty="0" err="1">
                <a:solidFill>
                  <a:srgbClr val="000000"/>
                </a:solidFill>
                <a:effectLst/>
                <a:latin typeface="Söhne"/>
              </a:rPr>
              <a:t>kasih</a:t>
            </a:r>
            <a:r>
              <a:rPr lang="en-ID" b="0" i="0" dirty="0">
                <a:solidFill>
                  <a:srgbClr val="000000"/>
                </a:solidFill>
                <a:effectLst/>
                <a:latin typeface="Söhne"/>
              </a:rPr>
              <a:t> </a:t>
            </a:r>
            <a:r>
              <a:rPr lang="en-ID" b="0" i="0" dirty="0" err="1">
                <a:solidFill>
                  <a:srgbClr val="000000"/>
                </a:solidFill>
                <a:effectLst/>
                <a:latin typeface="Söhne"/>
              </a:rPr>
              <a:t>telah</a:t>
            </a:r>
            <a:r>
              <a:rPr lang="en-ID" b="0" i="0" dirty="0">
                <a:solidFill>
                  <a:srgbClr val="000000"/>
                </a:solidFill>
                <a:effectLst/>
                <a:latin typeface="Söhne"/>
              </a:rPr>
              <a:t> </a:t>
            </a:r>
            <a:r>
              <a:rPr lang="en-ID" b="0" i="0" dirty="0" err="1">
                <a:solidFill>
                  <a:srgbClr val="000000"/>
                </a:solidFill>
                <a:effectLst/>
                <a:latin typeface="Söhne"/>
              </a:rPr>
              <a:t>bersama</a:t>
            </a:r>
            <a:r>
              <a:rPr lang="en-ID" b="0" i="0" dirty="0">
                <a:solidFill>
                  <a:srgbClr val="000000"/>
                </a:solidFill>
                <a:effectLst/>
                <a:latin typeface="Söhne"/>
              </a:rPr>
              <a:t> kami </a:t>
            </a:r>
            <a:r>
              <a:rPr lang="en-ID" b="0" i="0" dirty="0" err="1">
                <a:solidFill>
                  <a:srgbClr val="000000"/>
                </a:solidFill>
                <a:effectLst/>
                <a:latin typeface="Söhne"/>
              </a:rPr>
              <a:t>dalam</a:t>
            </a:r>
            <a:r>
              <a:rPr lang="en-ID" b="0" i="0" dirty="0">
                <a:solidFill>
                  <a:srgbClr val="000000"/>
                </a:solidFill>
                <a:effectLst/>
                <a:latin typeface="Söhne"/>
              </a:rPr>
              <a:t> </a:t>
            </a:r>
            <a:r>
              <a:rPr lang="en-ID" b="0" i="0" dirty="0" err="1">
                <a:solidFill>
                  <a:srgbClr val="000000"/>
                </a:solidFill>
                <a:effectLst/>
                <a:latin typeface="Söhne"/>
              </a:rPr>
              <a:t>sesi</a:t>
            </a:r>
            <a:r>
              <a:rPr lang="en-ID" b="0" i="0" dirty="0">
                <a:solidFill>
                  <a:srgbClr val="000000"/>
                </a:solidFill>
                <a:effectLst/>
                <a:latin typeface="Söhne"/>
              </a:rPr>
              <a:t> </a:t>
            </a:r>
            <a:r>
              <a:rPr lang="en-ID" b="0" i="0" dirty="0" err="1">
                <a:solidFill>
                  <a:srgbClr val="000000"/>
                </a:solidFill>
                <a:effectLst/>
                <a:latin typeface="Söhne"/>
              </a:rPr>
              <a:t>ini</a:t>
            </a:r>
            <a:r>
              <a:rPr lang="en-ID" b="0" i="0" dirty="0">
                <a:solidFill>
                  <a:srgbClr val="000000"/>
                </a:solidFill>
                <a:effectLst/>
                <a:latin typeface="Söhne"/>
              </a:rPr>
              <a:t>! </a:t>
            </a:r>
            <a:r>
              <a:rPr lang="en-ID" b="0" i="0" dirty="0" err="1">
                <a:solidFill>
                  <a:srgbClr val="000000"/>
                </a:solidFill>
                <a:effectLst/>
                <a:latin typeface="Söhne"/>
              </a:rPr>
              <a:t>Selamat</a:t>
            </a:r>
            <a:r>
              <a:rPr lang="en-ID" b="0" i="0" dirty="0">
                <a:solidFill>
                  <a:srgbClr val="000000"/>
                </a:solidFill>
                <a:effectLst/>
                <a:latin typeface="Söhne"/>
              </a:rPr>
              <a:t> </a:t>
            </a:r>
            <a:r>
              <a:rPr lang="en-ID" b="0" i="0" dirty="0" err="1">
                <a:solidFill>
                  <a:srgbClr val="000000"/>
                </a:solidFill>
                <a:effectLst/>
                <a:latin typeface="Söhne"/>
              </a:rPr>
              <a:t>belajar</a:t>
            </a:r>
            <a:r>
              <a:rPr lang="en-ID" b="0" i="0" dirty="0">
                <a:solidFill>
                  <a:srgbClr val="000000"/>
                </a:solidFill>
                <a:effectLst/>
                <a:latin typeface="Söhne"/>
              </a:rPr>
              <a:t> dan </a:t>
            </a:r>
            <a:r>
              <a:rPr lang="en-ID" b="0" i="0" dirty="0" err="1">
                <a:solidFill>
                  <a:srgbClr val="000000"/>
                </a:solidFill>
                <a:effectLst/>
                <a:latin typeface="Söhne"/>
              </a:rPr>
              <a:t>terus</a:t>
            </a:r>
            <a:r>
              <a:rPr lang="en-ID" b="0" i="0" dirty="0">
                <a:solidFill>
                  <a:srgbClr val="000000"/>
                </a:solidFill>
                <a:effectLst/>
                <a:latin typeface="Söhne"/>
              </a:rPr>
              <a:t> </a:t>
            </a:r>
            <a:r>
              <a:rPr lang="en-ID" b="0" i="0" dirty="0" err="1">
                <a:solidFill>
                  <a:srgbClr val="000000"/>
                </a:solidFill>
                <a:effectLst/>
                <a:latin typeface="Söhne"/>
              </a:rPr>
              <a:t>eksplorasi</a:t>
            </a:r>
            <a:r>
              <a:rPr lang="en-ID" b="0" i="0" dirty="0">
                <a:solidFill>
                  <a:srgbClr val="000000"/>
                </a:solidFill>
                <a:effectLst/>
                <a:latin typeface="Söhne"/>
              </a:rPr>
              <a:t> dunia data!</a:t>
            </a:r>
          </a:p>
          <a:p>
            <a:pPr algn="l"/>
            <a:r>
              <a:rPr lang="en-ID" b="0" i="0" dirty="0">
                <a:solidFill>
                  <a:srgbClr val="000000"/>
                </a:solidFill>
                <a:effectLst/>
                <a:latin typeface="Söhne"/>
              </a:rPr>
              <a:t>Was this response better or worse?</a:t>
            </a:r>
          </a:p>
          <a:p>
            <a:pPr algn="l"/>
            <a:r>
              <a:rPr lang="en-ID" b="0" i="0" dirty="0" err="1">
                <a:solidFill>
                  <a:srgbClr val="000000"/>
                </a:solidFill>
                <a:effectLst/>
                <a:latin typeface="Söhne"/>
              </a:rPr>
              <a:t>BetterWorseSame</a:t>
            </a:r>
            <a:endParaRPr lang="en-ID" b="0" i="0" dirty="0">
              <a:solidFill>
                <a:srgbClr val="000000"/>
              </a:solidFill>
              <a:effectLst/>
              <a:latin typeface="Söhne"/>
            </a:endParaRPr>
          </a:p>
          <a:p>
            <a:pPr algn="l"/>
            <a:br>
              <a:rPr lang="en-ID" b="0" i="0" dirty="0">
                <a:solidFill>
                  <a:srgbClr val="000000"/>
                </a:solidFill>
                <a:effectLst/>
                <a:latin typeface="Söhne"/>
              </a:rPr>
            </a:br>
            <a:endParaRPr lang="en-ID" b="0" i="0" dirty="0">
              <a:solidFill>
                <a:srgbClr val="000000"/>
              </a:solidFill>
              <a:effectLst/>
              <a:latin typeface="Söhne"/>
            </a:endParaRPr>
          </a:p>
        </p:txBody>
      </p:sp>
      <p:sp>
        <p:nvSpPr>
          <p:cNvPr id="4" name="Slide Number Placeholder 3"/>
          <p:cNvSpPr>
            <a:spLocks noGrp="1"/>
          </p:cNvSpPr>
          <p:nvPr>
            <p:ph type="sldNum" sz="quarter" idx="5"/>
          </p:nvPr>
        </p:nvSpPr>
        <p:spPr/>
        <p:txBody>
          <a:bodyPr/>
          <a:lstStyle/>
          <a:p>
            <a:fld id="{94A24B05-57BA-244D-BA21-E8A23A3ABCC7}" type="slidenum">
              <a:rPr lang="en-US" smtClean="0"/>
              <a:t>16</a:t>
            </a:fld>
            <a:endParaRPr lang="en-US"/>
          </a:p>
        </p:txBody>
      </p:sp>
    </p:spTree>
    <p:extLst>
      <p:ext uri="{BB962C8B-B14F-4D97-AF65-F5344CB8AC3E}">
        <p14:creationId xmlns:p14="http://schemas.microsoft.com/office/powerpoint/2010/main" val="35602647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A24B05-57BA-244D-BA21-E8A23A3ABCC7}" type="slidenum">
              <a:rPr lang="en-US" smtClean="0"/>
              <a:t>17</a:t>
            </a:fld>
            <a:endParaRPr lang="en-US"/>
          </a:p>
        </p:txBody>
      </p:sp>
    </p:spTree>
    <p:extLst>
      <p:ext uri="{BB962C8B-B14F-4D97-AF65-F5344CB8AC3E}">
        <p14:creationId xmlns:p14="http://schemas.microsoft.com/office/powerpoint/2010/main" val="1861892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ID" b="0" i="0" u="none" strike="noStrike" dirty="0">
                <a:solidFill>
                  <a:srgbClr val="3F3F3F"/>
                </a:solidFill>
                <a:effectLst/>
                <a:latin typeface="Calibri" panose="020F0502020204030204" pitchFamily="34" charset="0"/>
              </a:rPr>
              <a:t>Welcome back to Exploratory Data Analysis course. In this lecture we will learn about  relationship between variables. </a:t>
            </a:r>
            <a:r>
              <a:rPr lang="en-ID" b="0" i="0" u="none" strike="noStrike" dirty="0">
                <a:solidFill>
                  <a:srgbClr val="374151"/>
                </a:solidFill>
                <a:effectLst/>
                <a:latin typeface="Arial" panose="020B0604020202020204" pitchFamily="34" charset="0"/>
              </a:rPr>
              <a:t>Remember, EDA is about exploring the data and understanding its structure, main patterns, anomalies, and relationships among variables. Tools and techniques we will learn in this lecture are just a starting point, and deeper statistical analyses might be required based on initial findings.</a:t>
            </a:r>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ID" b="0" i="0" u="none" strike="noStrike" dirty="0">
                <a:solidFill>
                  <a:srgbClr val="374151"/>
                </a:solidFill>
                <a:effectLst/>
                <a:latin typeface="Arial" panose="020B0604020202020204" pitchFamily="34" charset="0"/>
              </a:rPr>
              <a:t>Lets start this lecture with outline. </a:t>
            </a:r>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a:endParaRPr lang="en-ID" b="0" i="0" dirty="0">
              <a:solidFill>
                <a:srgbClr val="444444"/>
              </a:solidFill>
              <a:effectLst/>
              <a:latin typeface="Calibri" panose="020F0502020204030204" pitchFamily="34" charset="0"/>
              <a:ea typeface="Calibri"/>
              <a:cs typeface="Calibri"/>
            </a:endParaRPr>
          </a:p>
        </p:txBody>
      </p:sp>
      <p:sp>
        <p:nvSpPr>
          <p:cNvPr id="4" name="Slide Number Placeholder 3"/>
          <p:cNvSpPr>
            <a:spLocks noGrp="1"/>
          </p:cNvSpPr>
          <p:nvPr>
            <p:ph type="sldNum" sz="quarter" idx="5"/>
          </p:nvPr>
        </p:nvSpPr>
        <p:spPr/>
        <p:txBody>
          <a:bodyPr/>
          <a:lstStyle/>
          <a:p>
            <a:fld id="{94A24B05-57BA-244D-BA21-E8A23A3ABCC7}" type="slidenum">
              <a:rPr lang="en-US" smtClean="0"/>
              <a:t>18</a:t>
            </a:fld>
            <a:endParaRPr lang="en-US"/>
          </a:p>
        </p:txBody>
      </p:sp>
    </p:spTree>
    <p:extLst>
      <p:ext uri="{BB962C8B-B14F-4D97-AF65-F5344CB8AC3E}">
        <p14:creationId xmlns:p14="http://schemas.microsoft.com/office/powerpoint/2010/main" val="39509895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ID" b="0" i="0" u="none" strike="noStrike" dirty="0">
                <a:solidFill>
                  <a:srgbClr val="374151"/>
                </a:solidFill>
                <a:effectLst/>
                <a:latin typeface="Arial" panose="020B0604020202020204" pitchFamily="34" charset="0"/>
              </a:rPr>
              <a:t>In this lecture we will learn about many methods and techniques like: </a:t>
            </a:r>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Scatter Plots</a:t>
            </a:r>
            <a:r>
              <a:rPr lang="en-ID" sz="1800" b="0" i="0" u="none" strike="noStrike" dirty="0">
                <a:solidFill>
                  <a:srgbClr val="374151"/>
                </a:solidFill>
                <a:effectLst/>
                <a:latin typeface="Arial" panose="020B0604020202020204" pitchFamily="34" charset="0"/>
              </a:rPr>
              <a:t>. This plot is a visual representation where each value in the dataset is represented by a dot. </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Characterizing Relationships</a:t>
            </a:r>
            <a:r>
              <a:rPr lang="en-ID" sz="1800" b="0" i="0" u="none" strike="noStrike" dirty="0">
                <a:solidFill>
                  <a:srgbClr val="374151"/>
                </a:solidFill>
                <a:effectLst/>
                <a:latin typeface="Arial" panose="020B0604020202020204" pitchFamily="34" charset="0"/>
              </a:rPr>
              <a:t>. Positive Linear Relationship happened when both variables increase or decrease simultaneously. Negative Linear Relationship happened when one variable increases as the other decreases. In case of no Relationship, there’s no apparent trend.</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Correlation</a:t>
            </a:r>
            <a:r>
              <a:rPr lang="en-ID" sz="1800" b="0" i="0" u="none" strike="noStrike" dirty="0">
                <a:solidFill>
                  <a:srgbClr val="374151"/>
                </a:solidFill>
                <a:effectLst/>
                <a:latin typeface="Arial" panose="020B0604020202020204" pitchFamily="34" charset="0"/>
              </a:rPr>
              <a:t>.  This method is a statistical technique that can show whether and how strongly pairs of variables are related.</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Covariance</a:t>
            </a:r>
            <a:r>
              <a:rPr lang="en-ID" sz="1800" b="0" i="0" u="none" strike="noStrike" dirty="0">
                <a:solidFill>
                  <a:srgbClr val="374151"/>
                </a:solidFill>
                <a:effectLst/>
                <a:latin typeface="Arial" panose="020B0604020202020204" pitchFamily="34" charset="0"/>
              </a:rPr>
              <a:t>. This technique is a measure indicating the extent to which two random variables change in tandem. </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Pearson’s Correlation</a:t>
            </a:r>
            <a:r>
              <a:rPr lang="en-ID" sz="1800" b="0" i="0" u="none" strike="noStrike" dirty="0">
                <a:solidFill>
                  <a:srgbClr val="374151"/>
                </a:solidFill>
                <a:effectLst/>
                <a:latin typeface="Arial" panose="020B0604020202020204" pitchFamily="34" charset="0"/>
              </a:rPr>
              <a:t>. It's a measure of the linear relationship between two variables. It's the standardized form of covariance, providing both direction and strength of the linear relationship between two variables.</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Nonlinear Relationships</a:t>
            </a:r>
            <a:r>
              <a:rPr lang="en-ID" sz="1800" b="0" i="0" u="none" strike="noStrike" dirty="0">
                <a:solidFill>
                  <a:srgbClr val="374151"/>
                </a:solidFill>
                <a:effectLst/>
                <a:latin typeface="Arial" panose="020B0604020202020204" pitchFamily="34" charset="0"/>
              </a:rPr>
              <a:t>. Not all relationships are linear. A nonlinear relationship suggests that as one variable changes, the effect on another variable isn't consistent. Scatter plots are especially useful to detect non-linear relationships.</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Spearman’s Rank Correlation</a:t>
            </a:r>
            <a:r>
              <a:rPr lang="en-ID" sz="1800" b="0" i="0" u="none" strike="noStrike" dirty="0">
                <a:solidFill>
                  <a:srgbClr val="374151"/>
                </a:solidFill>
                <a:effectLst/>
                <a:latin typeface="Arial" panose="020B0604020202020204" pitchFamily="34" charset="0"/>
              </a:rPr>
              <a:t>. It's a non-parametric measure of rank correlation. Instead of comparing means and variances, Spearman’s Rank Correlation considers the rank order of values.</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Correlation and Causation. </a:t>
            </a:r>
            <a:r>
              <a:rPr lang="en-ID" sz="1800" b="0" i="0" u="none" strike="noStrike" dirty="0">
                <a:solidFill>
                  <a:srgbClr val="374151"/>
                </a:solidFill>
                <a:effectLst/>
                <a:latin typeface="Arial" panose="020B0604020202020204" pitchFamily="34" charset="0"/>
              </a:rPr>
              <a:t>Just because two variables are correlated doesn't mean that one causes the other. It's possible for two variables to be correlated because they are both being influenced by a third unseen factor (confounding variable).</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ID" b="0" i="0" u="none" strike="noStrike" dirty="0">
                <a:solidFill>
                  <a:srgbClr val="374151"/>
                </a:solidFill>
                <a:effectLst/>
                <a:latin typeface="Arial" panose="020B0604020202020204" pitchFamily="34" charset="0"/>
              </a:rPr>
              <a:t>Lets start our lecture from scatter plot. </a:t>
            </a:r>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endParaRPr lang="en-ID" dirty="0">
              <a:ea typeface="Calibri"/>
              <a:cs typeface="Calibri"/>
            </a:endParaRPr>
          </a:p>
        </p:txBody>
      </p:sp>
      <p:sp>
        <p:nvSpPr>
          <p:cNvPr id="4" name="Slide Number Placeholder 3"/>
          <p:cNvSpPr>
            <a:spLocks noGrp="1"/>
          </p:cNvSpPr>
          <p:nvPr>
            <p:ph type="sldNum" sz="quarter" idx="5"/>
          </p:nvPr>
        </p:nvSpPr>
        <p:spPr/>
        <p:txBody>
          <a:bodyPr/>
          <a:lstStyle/>
          <a:p>
            <a:fld id="{94A24B05-57BA-244D-BA21-E8A23A3ABCC7}" type="slidenum">
              <a:rPr lang="en-US" smtClean="0"/>
              <a:t>19</a:t>
            </a:fld>
            <a:endParaRPr lang="en-US"/>
          </a:p>
        </p:txBody>
      </p:sp>
    </p:spTree>
    <p:extLst>
      <p:ext uri="{BB962C8B-B14F-4D97-AF65-F5344CB8AC3E}">
        <p14:creationId xmlns:p14="http://schemas.microsoft.com/office/powerpoint/2010/main" val="3326441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a:t>This lecture commences with an introduction to PDFs, showcasing their essence in representing the distribution of a dataset. It then navigates into the Kernel Density Estimation, a nuanced technique that offers a non-parametric approximation of the underlying probability density function. This method smoothens sample data points, laying out a clearer picture of the true distribution. As we delve deeper, the emphasis shifts to the various Distribution Frameworks, highlighting the importance of pinpointing the most fitting framework, whether it be normal, exponential, or binomial, among others, for a precise statistical interpretation.</a:t>
            </a:r>
            <a:endParaRPr lang="en-US" dirty="0"/>
          </a:p>
          <a:p>
            <a:endParaRPr lang="en-US" dirty="0"/>
          </a:p>
          <a:p>
            <a:r>
              <a:rPr lang="en-ID"/>
              <a:t>Expanding on representation techniques, this lecture introduces the Histogram Implementation, a visual tool that segments and portrays data distribution, giving a tangible sense of the estimated PDF. For discrete datasets, the Probability Mass Function (PMF) becomes pertinent, detailing the specific probabilities of distinct values. In a similar vein, the Cumulative Distribution Function (CDF) encapsulates the aggregated probabilities up to a given value. Venturing into the territory of Moments, the lecture touches upon measures like mean, variance, and the all-important Skewness, which reveals data asymmetry. Concluding, the lecture underscores the significance of PDFs in data analysis, highlighting the myriad tools and techniques that facilitate a comprehensive understanding of data distributions.</a:t>
            </a:r>
            <a:endParaRPr lang="en-US" dirty="0"/>
          </a:p>
          <a:p>
            <a:endParaRPr lang="en-US" dirty="0"/>
          </a:p>
          <a:p>
            <a:endParaRPr lang="en-US" dirty="0"/>
          </a:p>
          <a:p>
            <a:r>
              <a:rPr lang="en-ID"/>
              <a:t>So lets start with the first topic, what is PDF. </a:t>
            </a:r>
            <a:endParaRPr lang="en-US" dirty="0"/>
          </a:p>
          <a:p>
            <a:endParaRPr lang="en-ID" dirty="0">
              <a:ea typeface="Calibri"/>
              <a:cs typeface="Calibri"/>
            </a:endParaRPr>
          </a:p>
        </p:txBody>
      </p:sp>
      <p:sp>
        <p:nvSpPr>
          <p:cNvPr id="4" name="Slide Number Placeholder 3"/>
          <p:cNvSpPr>
            <a:spLocks noGrp="1"/>
          </p:cNvSpPr>
          <p:nvPr>
            <p:ph type="sldNum" sz="quarter" idx="5"/>
          </p:nvPr>
        </p:nvSpPr>
        <p:spPr/>
        <p:txBody>
          <a:bodyPr/>
          <a:lstStyle/>
          <a:p>
            <a:fld id="{94A24B05-57BA-244D-BA21-E8A23A3ABCC7}" type="slidenum">
              <a:rPr lang="en-US" smtClean="0"/>
              <a:t>2</a:t>
            </a:fld>
            <a:endParaRPr lang="en-US"/>
          </a:p>
        </p:txBody>
      </p:sp>
    </p:spTree>
    <p:extLst>
      <p:ext uri="{BB962C8B-B14F-4D97-AF65-F5344CB8AC3E}">
        <p14:creationId xmlns:p14="http://schemas.microsoft.com/office/powerpoint/2010/main" val="4516384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ID" b="0" i="0" u="none" strike="noStrike" dirty="0">
                <a:solidFill>
                  <a:srgbClr val="374151"/>
                </a:solidFill>
                <a:effectLst/>
                <a:latin typeface="Arial" panose="020B0604020202020204" pitchFamily="34" charset="0"/>
              </a:rPr>
              <a:t>A scatter plot is one of the most effective graphical representations for </a:t>
            </a:r>
            <a:r>
              <a:rPr lang="en-ID" b="0" i="0" u="none" strike="noStrike" dirty="0" err="1">
                <a:solidFill>
                  <a:srgbClr val="374151"/>
                </a:solidFill>
                <a:effectLst/>
                <a:latin typeface="Arial" panose="020B0604020202020204" pitchFamily="34" charset="0"/>
              </a:rPr>
              <a:t>analyzing</a:t>
            </a:r>
            <a:r>
              <a:rPr lang="en-ID" b="0" i="0" u="none" strike="noStrike" dirty="0">
                <a:solidFill>
                  <a:srgbClr val="374151"/>
                </a:solidFill>
                <a:effectLst/>
                <a:latin typeface="Arial" panose="020B0604020202020204" pitchFamily="34" charset="0"/>
              </a:rPr>
              <a:t> the relationship between two quantitative variables.  A scatter plot displays values for two variables using dots on a two-dimensional graph, where the horizontal axis represents one variable and the vertical axis represents the other. Each dot on the scatter plot represents a single observation from the dataset, with its position determined by the values of the two variables. Scatter plots provide immediate visual feedback about the nature, direction, and strength of relationships and can set the stage for more complex analyses.</a:t>
            </a:r>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Interpreting Scatter Plots</a:t>
            </a:r>
            <a:r>
              <a:rPr lang="en-ID" sz="1800" b="0" i="0" u="none" strike="noStrike" dirty="0">
                <a:solidFill>
                  <a:srgbClr val="374151"/>
                </a:solidFill>
                <a:effectLst/>
                <a:latin typeface="Arial" panose="020B0604020202020204" pitchFamily="34" charset="0"/>
              </a:rPr>
              <a:t>:</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Positive Relationship</a:t>
            </a:r>
            <a:r>
              <a:rPr lang="en-ID" sz="1800" b="0" i="0" u="none" strike="noStrike" dirty="0">
                <a:solidFill>
                  <a:srgbClr val="374151"/>
                </a:solidFill>
                <a:effectLst/>
                <a:latin typeface="Arial" panose="020B0604020202020204" pitchFamily="34" charset="0"/>
              </a:rPr>
              <a:t>: If, generally, the dots tend to rise, meaning that as values for the x-axis increase so do the values for the y-axis, then the variables are positively correlated.</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Negative Relationship</a:t>
            </a:r>
            <a:r>
              <a:rPr lang="en-ID" sz="1800" b="0" i="0" u="none" strike="noStrike" dirty="0">
                <a:solidFill>
                  <a:srgbClr val="374151"/>
                </a:solidFill>
                <a:effectLst/>
                <a:latin typeface="Arial" panose="020B0604020202020204" pitchFamily="34" charset="0"/>
              </a:rPr>
              <a:t>: If the dots tend to fall, meaning that as values for the x-axis increase the values for the y-axis decrease, then the variables are negatively correlated.</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No Relationship</a:t>
            </a:r>
            <a:r>
              <a:rPr lang="en-ID" sz="1800" b="0" i="0" u="none" strike="noStrike" dirty="0">
                <a:solidFill>
                  <a:srgbClr val="374151"/>
                </a:solidFill>
                <a:effectLst/>
                <a:latin typeface="Arial" panose="020B0604020202020204" pitchFamily="34" charset="0"/>
              </a:rPr>
              <a:t>: If the dots form a shapeless cloud without any discernible direction, there may be no correlation between the variables.</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Strength of Relationship</a:t>
            </a:r>
            <a:r>
              <a:rPr lang="en-ID" sz="1800" b="0" i="0" u="none" strike="noStrike" dirty="0">
                <a:solidFill>
                  <a:srgbClr val="374151"/>
                </a:solidFill>
                <a:effectLst/>
                <a:latin typeface="Arial" panose="020B0604020202020204" pitchFamily="34" charset="0"/>
              </a:rPr>
              <a:t>: The closer the dots are to forming a straight line, the stronger the linear relationship between the two variables.</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Variations and Enhancements</a:t>
            </a:r>
            <a:r>
              <a:rPr lang="en-ID" sz="1800" b="0" i="0" u="none" strike="noStrike" dirty="0">
                <a:solidFill>
                  <a:srgbClr val="374151"/>
                </a:solidFill>
                <a:effectLst/>
                <a:latin typeface="Arial" panose="020B0604020202020204" pitchFamily="34" charset="0"/>
              </a:rPr>
              <a:t>:</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err="1">
                <a:solidFill>
                  <a:srgbClr val="374151"/>
                </a:solidFill>
                <a:effectLst/>
                <a:latin typeface="Arial" panose="020B0604020202020204" pitchFamily="34" charset="0"/>
              </a:rPr>
              <a:t>Color</a:t>
            </a:r>
            <a:r>
              <a:rPr lang="en-ID" sz="1800" b="1" i="0" u="none" strike="noStrike" dirty="0">
                <a:solidFill>
                  <a:srgbClr val="374151"/>
                </a:solidFill>
                <a:effectLst/>
                <a:latin typeface="Arial" panose="020B0604020202020204" pitchFamily="34" charset="0"/>
              </a:rPr>
              <a:t> Coding</a:t>
            </a:r>
            <a:r>
              <a:rPr lang="en-ID" sz="1800" b="0" i="0" u="none" strike="noStrike" dirty="0">
                <a:solidFill>
                  <a:srgbClr val="374151"/>
                </a:solidFill>
                <a:effectLst/>
                <a:latin typeface="Arial" panose="020B0604020202020204" pitchFamily="34" charset="0"/>
              </a:rPr>
              <a:t>: Dots can be color-coded based on another categorical variable, which can help in identifying patterns based on categories.</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Size Variations</a:t>
            </a:r>
            <a:r>
              <a:rPr lang="en-ID" sz="1800" b="0" i="0" u="none" strike="noStrike" dirty="0">
                <a:solidFill>
                  <a:srgbClr val="374151"/>
                </a:solidFill>
                <a:effectLst/>
                <a:latin typeface="Arial" panose="020B0604020202020204" pitchFamily="34" charset="0"/>
              </a:rPr>
              <a:t>: The size of dots can represent another quantitative variable, offering a way to include a third variable in the analysis.</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Fit Lines</a:t>
            </a:r>
            <a:r>
              <a:rPr lang="en-ID" sz="1800" b="0" i="0" u="none" strike="noStrike" dirty="0">
                <a:solidFill>
                  <a:srgbClr val="374151"/>
                </a:solidFill>
                <a:effectLst/>
                <a:latin typeface="Arial" panose="020B0604020202020204" pitchFamily="34" charset="0"/>
              </a:rPr>
              <a:t>: Lines (e.g., linear regression lines) can be added to highlight the relationship or trend in the data.</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Limitations</a:t>
            </a:r>
            <a:r>
              <a:rPr lang="en-ID" sz="1800" b="0" i="0" u="none" strike="noStrike" dirty="0">
                <a:solidFill>
                  <a:srgbClr val="374151"/>
                </a:solidFill>
                <a:effectLst/>
                <a:latin typeface="Arial" panose="020B0604020202020204" pitchFamily="34" charset="0"/>
              </a:rPr>
              <a:t>:</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Overplotting</a:t>
            </a:r>
            <a:r>
              <a:rPr lang="en-ID" sz="1800" b="0" i="0" u="none" strike="noStrike" dirty="0">
                <a:solidFill>
                  <a:srgbClr val="374151"/>
                </a:solidFill>
                <a:effectLst/>
                <a:latin typeface="Arial" panose="020B0604020202020204" pitchFamily="34" charset="0"/>
              </a:rPr>
              <a:t>: In datasets with a large number of points, dots can overlap, making it challenging to see individual observations or discern patterns.</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Linear Focus</a:t>
            </a:r>
            <a:r>
              <a:rPr lang="en-ID" sz="1800" b="0" i="0" u="none" strike="noStrike" dirty="0">
                <a:solidFill>
                  <a:srgbClr val="374151"/>
                </a:solidFill>
                <a:effectLst/>
                <a:latin typeface="Arial" panose="020B0604020202020204" pitchFamily="34" charset="0"/>
              </a:rPr>
              <a:t>: Standard scatter plots are great for spotting linear relationships, but non-linear relationships might be less evident.</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Applications</a:t>
            </a:r>
            <a:r>
              <a:rPr lang="en-ID" sz="1800" b="0" i="0" u="none" strike="noStrike" dirty="0">
                <a:solidFill>
                  <a:srgbClr val="374151"/>
                </a:solidFill>
                <a:effectLst/>
                <a:latin typeface="Arial" panose="020B0604020202020204" pitchFamily="34" charset="0"/>
              </a:rPr>
              <a:t>:</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0" i="0" u="none" strike="noStrike" dirty="0">
                <a:solidFill>
                  <a:srgbClr val="374151"/>
                </a:solidFill>
                <a:effectLst/>
                <a:latin typeface="Arial" panose="020B0604020202020204" pitchFamily="34" charset="0"/>
              </a:rPr>
              <a:t>Scatter plots are used across many fields, from economics (e.g., plotting GDP against unemployment rates) to biology (e.g., comparing height and weight of individuals) to technology (e.g., comparing CPU usage and response time for servers).</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US" sz="1800" b="0" i="0" dirty="0">
                <a:solidFill>
                  <a:srgbClr val="444444"/>
                </a:solidFill>
                <a:effectLst/>
                <a:latin typeface="Calibri" panose="020F0502020204030204" pitchFamily="34" charset="0"/>
              </a:rPr>
              <a:t>​</a:t>
            </a:r>
            <a:br>
              <a:rPr lang="en-US" sz="1800" b="0" i="0" dirty="0">
                <a:solidFill>
                  <a:srgbClr val="444444"/>
                </a:solidFill>
                <a:effectLst/>
                <a:latin typeface="Calibri" panose="020F0502020204030204" pitchFamily="34" charset="0"/>
              </a:rPr>
            </a:br>
            <a:r>
              <a:rPr lang="en-ID" sz="1800" b="0" i="0" u="none" strike="noStrike" dirty="0">
                <a:solidFill>
                  <a:srgbClr val="000000"/>
                </a:solidFill>
                <a:effectLst/>
                <a:latin typeface="Calibri" panose="020F0502020204030204" pitchFamily="34" charset="0"/>
              </a:rPr>
              <a:t>Using </a:t>
            </a:r>
            <a:r>
              <a:rPr lang="en-ID" sz="1800" b="0" i="0" u="none" strike="noStrike" dirty="0" err="1">
                <a:solidFill>
                  <a:srgbClr val="000000"/>
                </a:solidFill>
                <a:effectLst/>
                <a:latin typeface="Calibri" panose="020F0502020204030204" pitchFamily="34" charset="0"/>
              </a:rPr>
              <a:t>ChatGPT</a:t>
            </a:r>
            <a:r>
              <a:rPr lang="en-ID" sz="1800" b="0" i="0" u="none" strike="noStrike" dirty="0">
                <a:solidFill>
                  <a:srgbClr val="000000"/>
                </a:solidFill>
                <a:effectLst/>
                <a:latin typeface="Calibri" panose="020F0502020204030204" pitchFamily="34" charset="0"/>
              </a:rPr>
              <a:t>, you can prompt simple example using Irish dataset. In the picture, </a:t>
            </a:r>
            <a:r>
              <a:rPr lang="en-ID" sz="1800" b="0" i="0" u="none" strike="noStrike" dirty="0">
                <a:solidFill>
                  <a:srgbClr val="374151"/>
                </a:solidFill>
                <a:effectLst/>
                <a:latin typeface="Arial" panose="020B0604020202020204" pitchFamily="34" charset="0"/>
              </a:rPr>
              <a:t>the x-axis represents the sepal length and the y-axis represents the sepal width. The data points are color-coded based on the species of the flower. From the plot, we can observe that the </a:t>
            </a:r>
            <a:r>
              <a:rPr lang="en-ID" sz="1800" b="0" i="0" u="none" strike="noStrike" dirty="0" err="1">
                <a:solidFill>
                  <a:srgbClr val="374151"/>
                </a:solidFill>
                <a:effectLst/>
                <a:latin typeface="Arial" panose="020B0604020202020204" pitchFamily="34" charset="0"/>
              </a:rPr>
              <a:t>setosa</a:t>
            </a:r>
            <a:r>
              <a:rPr lang="en-ID" sz="1800" b="0" i="0" u="none" strike="noStrike" dirty="0">
                <a:solidFill>
                  <a:srgbClr val="374151"/>
                </a:solidFill>
                <a:effectLst/>
                <a:latin typeface="Arial" panose="020B0604020202020204" pitchFamily="34" charset="0"/>
              </a:rPr>
              <a:t> species typically has smaller sepal lengths but higher sepal widths compared to the other species. The versicolor and virginica species are somewhat overlapped in terms of sepal dimensions, but there's still a general trend where virginica flowers tend to have larger sepals in both length and width than versicolor flowers. There might be some outliers, especially in the virginica and versicolor clusters. Using scatter plots with the hue parameter in Seaborn is beneficial as it provides more insight into the data by categorizing it based on another variable (in this case, the species of the flower). You can further </a:t>
            </a:r>
            <a:r>
              <a:rPr lang="en-ID" sz="1800" b="0" i="0" u="none" strike="noStrike" dirty="0" err="1">
                <a:solidFill>
                  <a:srgbClr val="374151"/>
                </a:solidFill>
                <a:effectLst/>
                <a:latin typeface="Arial" panose="020B0604020202020204" pitchFamily="34" charset="0"/>
              </a:rPr>
              <a:t>analyze</a:t>
            </a:r>
            <a:r>
              <a:rPr lang="en-ID" sz="1800" b="0" i="0" u="none" strike="noStrike" dirty="0">
                <a:solidFill>
                  <a:srgbClr val="374151"/>
                </a:solidFill>
                <a:effectLst/>
                <a:latin typeface="Arial" panose="020B0604020202020204" pitchFamily="34" charset="0"/>
              </a:rPr>
              <a:t> relationships by plotting scatter plots for other variable combinations, like petal length vs. petal width.</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r>
              <a:rPr lang="en-US" b="0" i="0" dirty="0">
                <a:solidFill>
                  <a:srgbClr val="000000"/>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a:endParaRPr lang="en-ID"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94A24B05-57BA-244D-BA21-E8A23A3ABCC7}" type="slidenum">
              <a:rPr lang="en-US" smtClean="0"/>
              <a:t>20</a:t>
            </a:fld>
            <a:endParaRPr lang="en-US"/>
          </a:p>
        </p:txBody>
      </p:sp>
    </p:spTree>
    <p:extLst>
      <p:ext uri="{BB962C8B-B14F-4D97-AF65-F5344CB8AC3E}">
        <p14:creationId xmlns:p14="http://schemas.microsoft.com/office/powerpoint/2010/main" val="38957497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ID" b="0" i="0" u="none" strike="noStrike" dirty="0">
                <a:solidFill>
                  <a:srgbClr val="000000"/>
                </a:solidFill>
                <a:effectLst/>
                <a:latin typeface="Calibri" panose="020F0502020204030204" pitchFamily="34" charset="0"/>
              </a:rPr>
              <a:t>How to interpret the Scatter plot? First thing to do is visual interpretation.  </a:t>
            </a:r>
            <a:r>
              <a:rPr lang="en-ID" b="0" i="0" u="none" strike="noStrike" dirty="0">
                <a:solidFill>
                  <a:srgbClr val="374151"/>
                </a:solidFill>
                <a:effectLst/>
                <a:latin typeface="Arial" panose="020B0604020202020204" pitchFamily="34" charset="0"/>
              </a:rPr>
              <a:t>From a scatter plot of the Iris dataset, you can interpret relationships as:</a:t>
            </a:r>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Positive Relationship</a:t>
            </a:r>
            <a:r>
              <a:rPr lang="en-ID" sz="1800" b="0" i="0" u="none" strike="noStrike" dirty="0">
                <a:solidFill>
                  <a:srgbClr val="374151"/>
                </a:solidFill>
                <a:effectLst/>
                <a:latin typeface="Arial" panose="020B0604020202020204" pitchFamily="34" charset="0"/>
              </a:rPr>
              <a:t>: If as the values on the x-axis increase, the values on the y-axis also increase, and the dots tend to rise, it indicates a positive relationship. In the context of the Iris dataset, if we observe that as sepal length increases, sepal width also tends to increase for a particular species, then there's a positive relationship between sepal length and width for that species.</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Negative Relationship</a:t>
            </a:r>
            <a:r>
              <a:rPr lang="en-ID" sz="1800" b="0" i="0" u="none" strike="noStrike" dirty="0">
                <a:solidFill>
                  <a:srgbClr val="374151"/>
                </a:solidFill>
                <a:effectLst/>
                <a:latin typeface="Arial" panose="020B0604020202020204" pitchFamily="34" charset="0"/>
              </a:rPr>
              <a:t>: If as the values on the x-axis increase, the values on the y-axis decrease, and the dots tend to fall, it indicates a negative relationship. For the Iris dataset, this would mean that longer sepals correspond with narrower sepals for a particular species.</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No Relationship</a:t>
            </a:r>
            <a:r>
              <a:rPr lang="en-ID" sz="1800" b="0" i="0" u="none" strike="noStrike" dirty="0">
                <a:solidFill>
                  <a:srgbClr val="374151"/>
                </a:solidFill>
                <a:effectLst/>
                <a:latin typeface="Arial" panose="020B0604020202020204" pitchFamily="34" charset="0"/>
              </a:rPr>
              <a:t>: If the dots form a shapeless cloud without any discernible direction, then there may be no correlation or relationship between the two variables being observed.</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Strength of Relationship</a:t>
            </a:r>
            <a:r>
              <a:rPr lang="en-ID" sz="1800" b="0" i="0" u="none" strike="noStrike" dirty="0">
                <a:solidFill>
                  <a:srgbClr val="374151"/>
                </a:solidFill>
                <a:effectLst/>
                <a:latin typeface="Arial" panose="020B0604020202020204" pitchFamily="34" charset="0"/>
              </a:rPr>
              <a:t>: The strength can be seen in how closely the points follow a discernible pattern:</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0" i="0" u="none" strike="noStrike" dirty="0">
                <a:solidFill>
                  <a:srgbClr val="374151"/>
                </a:solidFill>
                <a:effectLst/>
                <a:latin typeface="Arial" panose="020B0604020202020204" pitchFamily="34" charset="0"/>
              </a:rPr>
              <a:t>Strong Relationship: Points are closely packed together following a clear trend.</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0" i="0" u="none" strike="noStrike" dirty="0">
                <a:solidFill>
                  <a:srgbClr val="374151"/>
                </a:solidFill>
                <a:effectLst/>
                <a:latin typeface="Arial" panose="020B0604020202020204" pitchFamily="34" charset="0"/>
              </a:rPr>
              <a:t>Weak Relationship: Points are more scattered.</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ID" b="0" i="0" u="none" strike="noStrike" dirty="0">
                <a:solidFill>
                  <a:srgbClr val="374151"/>
                </a:solidFill>
                <a:effectLst/>
                <a:latin typeface="Arial" panose="020B0604020202020204" pitchFamily="34" charset="0"/>
              </a:rPr>
              <a:t>Next, to quantify these relationships, we often use correlation measures. The most common measure is Pearson's correlation coefficient. It measures the strength and direction of a linear relationship between two variables. </a:t>
            </a:r>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ID" b="0" i="0" u="none" strike="noStrike" dirty="0">
                <a:solidFill>
                  <a:srgbClr val="374151"/>
                </a:solidFill>
                <a:effectLst/>
                <a:latin typeface="Arial" panose="020B0604020202020204" pitchFamily="34" charset="0"/>
              </a:rPr>
              <a:t>You can use </a:t>
            </a:r>
            <a:r>
              <a:rPr lang="en-ID" b="0" i="0" u="none" strike="noStrike" dirty="0" err="1">
                <a:solidFill>
                  <a:srgbClr val="374151"/>
                </a:solidFill>
                <a:effectLst/>
                <a:latin typeface="Arial" panose="020B0604020202020204" pitchFamily="34" charset="0"/>
              </a:rPr>
              <a:t>ChatGPT</a:t>
            </a:r>
            <a:r>
              <a:rPr lang="en-ID" b="0" i="0" u="none" strike="noStrike" dirty="0">
                <a:solidFill>
                  <a:srgbClr val="374151"/>
                </a:solidFill>
                <a:effectLst/>
                <a:latin typeface="Arial" panose="020B0604020202020204" pitchFamily="34" charset="0"/>
              </a:rPr>
              <a:t> to get sample codes on Pearson correlation. We will learn more about correlation later.</a:t>
            </a:r>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US" b="0" i="0" dirty="0">
                <a:solidFill>
                  <a:srgbClr val="000000"/>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a:endParaRPr lang="en-ID"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94A24B05-57BA-244D-BA21-E8A23A3ABCC7}" type="slidenum">
              <a:rPr lang="en-US" smtClean="0"/>
              <a:t>21</a:t>
            </a:fld>
            <a:endParaRPr lang="en-US"/>
          </a:p>
        </p:txBody>
      </p:sp>
    </p:spTree>
    <p:extLst>
      <p:ext uri="{BB962C8B-B14F-4D97-AF65-F5344CB8AC3E}">
        <p14:creationId xmlns:p14="http://schemas.microsoft.com/office/powerpoint/2010/main" val="2183904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ID" b="0" i="0" u="none" strike="noStrike" dirty="0">
                <a:solidFill>
                  <a:srgbClr val="374151"/>
                </a:solidFill>
                <a:effectLst/>
                <a:latin typeface="Arial" panose="020B0604020202020204" pitchFamily="34" charset="0"/>
              </a:rPr>
              <a:t>In  EDA, characterizing the relationship between variables is essential for understanding the underlying patterns and structures in your data. Several techniques and methods can be employed, depending on the type and distribution of the data. </a:t>
            </a:r>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ID" b="0" i="0" u="none" strike="noStrike" dirty="0">
                <a:solidFill>
                  <a:srgbClr val="374151"/>
                </a:solidFill>
                <a:effectLst/>
                <a:latin typeface="Arial" panose="020B0604020202020204" pitchFamily="34" charset="0"/>
              </a:rPr>
              <a:t>Here are some of the most common methods:</a:t>
            </a:r>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Visual Methods</a:t>
            </a:r>
            <a:r>
              <a:rPr lang="en-ID" sz="1800" b="0" i="0" u="none" strike="noStrike" dirty="0">
                <a:solidFill>
                  <a:srgbClr val="374151"/>
                </a:solidFill>
                <a:effectLst/>
                <a:latin typeface="Arial" panose="020B0604020202020204" pitchFamily="34" charset="0"/>
              </a:rPr>
              <a:t>:</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Scatter Plots</a:t>
            </a:r>
            <a:r>
              <a:rPr lang="en-ID" sz="1800" b="0" i="0" u="none" strike="noStrike" dirty="0">
                <a:solidFill>
                  <a:srgbClr val="374151"/>
                </a:solidFill>
                <a:effectLst/>
                <a:latin typeface="Arial" panose="020B0604020202020204" pitchFamily="34" charset="0"/>
              </a:rPr>
              <a:t>: As already discussed, scatter plots provide a graphical view of the relationship between two numerical variables. Patterns, trends, and clusters can be quickly identified.</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Box Plots</a:t>
            </a:r>
            <a:r>
              <a:rPr lang="en-ID" sz="1800" b="0" i="0" u="none" strike="noStrike" dirty="0">
                <a:solidFill>
                  <a:srgbClr val="374151"/>
                </a:solidFill>
                <a:effectLst/>
                <a:latin typeface="Arial" panose="020B0604020202020204" pitchFamily="34" charset="0"/>
              </a:rPr>
              <a:t>: For a categorical and a numerical variable, box plots can show the distribution of the numerical variable across different categories.</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Pair Plots</a:t>
            </a:r>
            <a:r>
              <a:rPr lang="en-ID" sz="1800" b="0" i="0" u="none" strike="noStrike" dirty="0">
                <a:solidFill>
                  <a:srgbClr val="374151"/>
                </a:solidFill>
                <a:effectLst/>
                <a:latin typeface="Arial" panose="020B0604020202020204" pitchFamily="34" charset="0"/>
              </a:rPr>
              <a:t>: If you have many numerical variables, pair plots (or scatter plot matrices) can be useful. They plot every combination of variables against each other.</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Heatmaps</a:t>
            </a:r>
            <a:r>
              <a:rPr lang="en-ID" sz="1800" b="0" i="0" u="none" strike="noStrike" dirty="0">
                <a:solidFill>
                  <a:srgbClr val="374151"/>
                </a:solidFill>
                <a:effectLst/>
                <a:latin typeface="Arial" panose="020B0604020202020204" pitchFamily="34" charset="0"/>
              </a:rPr>
              <a:t>: Useful for visualizing the correlation matrix of multiple variables. </a:t>
            </a:r>
            <a:r>
              <a:rPr lang="en-ID" sz="1800" b="0" i="0" u="none" strike="noStrike" dirty="0" err="1">
                <a:solidFill>
                  <a:srgbClr val="374151"/>
                </a:solidFill>
                <a:effectLst/>
                <a:latin typeface="Arial" panose="020B0604020202020204" pitchFamily="34" charset="0"/>
              </a:rPr>
              <a:t>Colors</a:t>
            </a:r>
            <a:r>
              <a:rPr lang="en-ID" sz="1800" b="0" i="0" u="none" strike="noStrike" dirty="0">
                <a:solidFill>
                  <a:srgbClr val="374151"/>
                </a:solidFill>
                <a:effectLst/>
                <a:latin typeface="Arial" panose="020B0604020202020204" pitchFamily="34" charset="0"/>
              </a:rPr>
              <a:t> can quickly show the strength and direction of relationships.</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Correlation Techniques</a:t>
            </a:r>
            <a:r>
              <a:rPr lang="en-ID" sz="1800" b="0" i="0" u="none" strike="noStrike" dirty="0">
                <a:solidFill>
                  <a:srgbClr val="374151"/>
                </a:solidFill>
                <a:effectLst/>
                <a:latin typeface="Arial" panose="020B0604020202020204" pitchFamily="34" charset="0"/>
              </a:rPr>
              <a:t>:</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Pearson's Correlation</a:t>
            </a:r>
            <a:r>
              <a:rPr lang="en-ID" sz="1800" b="0" i="0" u="none" strike="noStrike" dirty="0">
                <a:solidFill>
                  <a:srgbClr val="374151"/>
                </a:solidFill>
                <a:effectLst/>
                <a:latin typeface="Arial" panose="020B0604020202020204" pitchFamily="34" charset="0"/>
              </a:rPr>
              <a:t>: Measures the linear relationship between two numerical variables.</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Spearman's Rank Correlation</a:t>
            </a:r>
            <a:r>
              <a:rPr lang="en-ID" sz="1800" b="0" i="0" u="none" strike="noStrike" dirty="0">
                <a:solidFill>
                  <a:srgbClr val="374151"/>
                </a:solidFill>
                <a:effectLst/>
                <a:latin typeface="Arial" panose="020B0604020202020204" pitchFamily="34" charset="0"/>
              </a:rPr>
              <a:t>: Measures the monotonic relationship between two variables. Useful when the relationship might be non-linear or when dealing with ordinal data.</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Kendall's Tau</a:t>
            </a:r>
            <a:r>
              <a:rPr lang="en-ID" sz="1800" b="0" i="0" u="none" strike="noStrike" dirty="0">
                <a:solidFill>
                  <a:srgbClr val="374151"/>
                </a:solidFill>
                <a:effectLst/>
                <a:latin typeface="Arial" panose="020B0604020202020204" pitchFamily="34" charset="0"/>
              </a:rPr>
              <a:t>: Similar to Spearman's, but based on the concordant and discordant pairs. It's computationally more intensive but can be more accurate in certain scenarios.</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Categorical Relationships</a:t>
            </a:r>
            <a:r>
              <a:rPr lang="en-ID" sz="1800" b="0" i="0" u="none" strike="noStrike" dirty="0">
                <a:solidFill>
                  <a:srgbClr val="374151"/>
                </a:solidFill>
                <a:effectLst/>
                <a:latin typeface="Arial" panose="020B0604020202020204" pitchFamily="34" charset="0"/>
              </a:rPr>
              <a:t>:</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Contingency Tables</a:t>
            </a:r>
            <a:r>
              <a:rPr lang="en-ID" sz="1800" b="0" i="0" u="none" strike="noStrike" dirty="0">
                <a:solidFill>
                  <a:srgbClr val="374151"/>
                </a:solidFill>
                <a:effectLst/>
                <a:latin typeface="Arial" panose="020B0604020202020204" pitchFamily="34" charset="0"/>
              </a:rPr>
              <a:t>: Also known as cross-tabulations. These tables show the distribution of one categorical variable as per the categories of another. Chi-square tests can then be used to test the independence of the variables.</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Stacked Bar Charts</a:t>
            </a:r>
            <a:r>
              <a:rPr lang="en-ID" sz="1800" b="0" i="0" u="none" strike="noStrike" dirty="0">
                <a:solidFill>
                  <a:srgbClr val="374151"/>
                </a:solidFill>
                <a:effectLst/>
                <a:latin typeface="Arial" panose="020B0604020202020204" pitchFamily="34" charset="0"/>
              </a:rPr>
              <a:t>: Visual representation of the distribution of a categorical variable across the categories of another.</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Statistical Tests</a:t>
            </a:r>
            <a:r>
              <a:rPr lang="en-ID" sz="1800" b="0" i="0" u="none" strike="noStrike" dirty="0">
                <a:solidFill>
                  <a:srgbClr val="374151"/>
                </a:solidFill>
                <a:effectLst/>
                <a:latin typeface="Arial" panose="020B0604020202020204" pitchFamily="34" charset="0"/>
              </a:rPr>
              <a:t>:</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T-tests and ANOVA</a:t>
            </a:r>
            <a:r>
              <a:rPr lang="en-ID" sz="1800" b="0" i="0" u="none" strike="noStrike" dirty="0">
                <a:solidFill>
                  <a:srgbClr val="374151"/>
                </a:solidFill>
                <a:effectLst/>
                <a:latin typeface="Arial" panose="020B0604020202020204" pitchFamily="34" charset="0"/>
              </a:rPr>
              <a:t>: Compare means between two or more groups. Useful for understanding if there's a significant difference in the means of numerical variables across different categories of a categorical variable.</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Chi-square Test</a:t>
            </a:r>
            <a:r>
              <a:rPr lang="en-ID" sz="1800" b="0" i="0" u="none" strike="noStrike" dirty="0">
                <a:solidFill>
                  <a:srgbClr val="374151"/>
                </a:solidFill>
                <a:effectLst/>
                <a:latin typeface="Arial" panose="020B0604020202020204" pitchFamily="34" charset="0"/>
              </a:rPr>
              <a:t>: Tests the independence of two categorical variables.</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Regression Analysis</a:t>
            </a:r>
            <a:r>
              <a:rPr lang="en-ID" sz="1800" b="0" i="0" u="none" strike="noStrike" dirty="0">
                <a:solidFill>
                  <a:srgbClr val="374151"/>
                </a:solidFill>
                <a:effectLst/>
                <a:latin typeface="Arial" panose="020B0604020202020204" pitchFamily="34" charset="0"/>
              </a:rPr>
              <a:t>: Helps in understanding the relationship between one dependent variable and one (or more) independent variables. It provides both the strength and the form of the relationship.</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ID" b="0" i="0" u="none" strike="noStrike" dirty="0">
                <a:solidFill>
                  <a:srgbClr val="374151"/>
                </a:solidFill>
                <a:effectLst/>
                <a:latin typeface="Arial" panose="020B0604020202020204" pitchFamily="34" charset="0"/>
              </a:rPr>
              <a:t>During EDA, it's not uncommon to use multiple methods in tandem. The goal is to gain a comprehensive understanding of the data, and different techniques often provide complementary insights. Remember that the choice of method largely depends on the type of data you're dealing with (numerical, categorical, ordinal, etc.) and the specific questions you're trying to answer. You can always use </a:t>
            </a:r>
            <a:r>
              <a:rPr lang="en-ID" b="0" i="0" u="none" strike="noStrike" dirty="0" err="1">
                <a:solidFill>
                  <a:srgbClr val="374151"/>
                </a:solidFill>
                <a:effectLst/>
                <a:latin typeface="Arial" panose="020B0604020202020204" pitchFamily="34" charset="0"/>
              </a:rPr>
              <a:t>ChatGPT</a:t>
            </a:r>
            <a:r>
              <a:rPr lang="en-ID" b="0" i="0" u="none" strike="noStrike" dirty="0">
                <a:solidFill>
                  <a:srgbClr val="374151"/>
                </a:solidFill>
                <a:effectLst/>
                <a:latin typeface="Arial" panose="020B0604020202020204" pitchFamily="34" charset="0"/>
              </a:rPr>
              <a:t> to generate sample codes on each method and adapt the results to your data. Here are some useful prompts that you can expand based on your needs. </a:t>
            </a:r>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US" b="0" i="0" dirty="0">
                <a:solidFill>
                  <a:srgbClr val="000000"/>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a:endParaRPr lang="en-ID"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94A24B05-57BA-244D-BA21-E8A23A3ABCC7}" type="slidenum">
              <a:rPr lang="en-US" smtClean="0"/>
              <a:t>22</a:t>
            </a:fld>
            <a:endParaRPr lang="en-US"/>
          </a:p>
        </p:txBody>
      </p:sp>
    </p:spTree>
    <p:extLst>
      <p:ext uri="{BB962C8B-B14F-4D97-AF65-F5344CB8AC3E}">
        <p14:creationId xmlns:p14="http://schemas.microsoft.com/office/powerpoint/2010/main" val="14351553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ID" b="0" i="0" u="none" strike="noStrike" dirty="0">
                <a:solidFill>
                  <a:srgbClr val="000000"/>
                </a:solidFill>
                <a:effectLst/>
                <a:latin typeface="Calibri" panose="020F0502020204030204" pitchFamily="34" charset="0"/>
              </a:rPr>
              <a:t>Now we will explore more about correlation analysis between variables.  </a:t>
            </a:r>
            <a:r>
              <a:rPr lang="en-ID" b="0" i="0" u="none" strike="noStrike" dirty="0">
                <a:solidFill>
                  <a:srgbClr val="374151"/>
                </a:solidFill>
                <a:effectLst/>
                <a:latin typeface="Arial" panose="020B0604020202020204" pitchFamily="34" charset="0"/>
              </a:rPr>
              <a:t>In the realm of EDA, the correlation analysis is pivotal for understanding the relationship between two or more variables in a dataset. The main objective of correlation analysis is to discern if and how strongly pairs of variables are related. </a:t>
            </a:r>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ID" b="0" i="0" u="none" strike="noStrike" dirty="0">
                <a:solidFill>
                  <a:srgbClr val="374151"/>
                </a:solidFill>
                <a:effectLst/>
                <a:latin typeface="Arial" panose="020B0604020202020204" pitchFamily="34" charset="0"/>
              </a:rPr>
              <a:t>Here are some of the most commonly employed methods and techniques for correlation analysis:</a:t>
            </a:r>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Pearson's Correlation Coefficient</a:t>
            </a:r>
            <a:r>
              <a:rPr lang="en-ID" sz="1800" b="0" i="0" u="none" strike="noStrike" dirty="0">
                <a:solidFill>
                  <a:srgbClr val="374151"/>
                </a:solidFill>
                <a:effectLst/>
                <a:latin typeface="Arial" panose="020B0604020202020204" pitchFamily="34" charset="0"/>
              </a:rPr>
              <a:t>:</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0" i="0" u="none" strike="noStrike" dirty="0">
                <a:solidFill>
                  <a:srgbClr val="374151"/>
                </a:solidFill>
                <a:effectLst/>
                <a:latin typeface="Arial" panose="020B0604020202020204" pitchFamily="34" charset="0"/>
              </a:rPr>
              <a:t>It measures the linear relationship between two continuous </a:t>
            </a:r>
            <a:r>
              <a:rPr lang="en-ID" sz="1800" b="0" i="0" u="none" strike="noStrike" dirty="0" err="1">
                <a:solidFill>
                  <a:srgbClr val="374151"/>
                </a:solidFill>
                <a:effectLst/>
                <a:latin typeface="Arial" panose="020B0604020202020204" pitchFamily="34" charset="0"/>
              </a:rPr>
              <a:t>variables.The</a:t>
            </a:r>
            <a:r>
              <a:rPr lang="en-ID" sz="1800" b="0" i="0" u="none" strike="noStrike" dirty="0">
                <a:solidFill>
                  <a:srgbClr val="374151"/>
                </a:solidFill>
                <a:effectLst/>
                <a:latin typeface="Arial" panose="020B0604020202020204" pitchFamily="34" charset="0"/>
              </a:rPr>
              <a:t> coefficient can range from -1 to 1:</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0" i="0" u="none" strike="noStrike" dirty="0">
                <a:solidFill>
                  <a:srgbClr val="374151"/>
                </a:solidFill>
                <a:effectLst/>
                <a:latin typeface="Arial" panose="020B0604020202020204" pitchFamily="34" charset="0"/>
              </a:rPr>
              <a:t>-1 indicates a perfect negative linear relationship.</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0" i="0" u="none" strike="noStrike" dirty="0">
                <a:solidFill>
                  <a:srgbClr val="374151"/>
                </a:solidFill>
                <a:effectLst/>
                <a:latin typeface="Arial" panose="020B0604020202020204" pitchFamily="34" charset="0"/>
              </a:rPr>
              <a:t>0 indicates no linear relationship.</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0" i="0" u="none" strike="noStrike" dirty="0">
                <a:solidFill>
                  <a:srgbClr val="374151"/>
                </a:solidFill>
                <a:effectLst/>
                <a:latin typeface="Arial" panose="020B0604020202020204" pitchFamily="34" charset="0"/>
              </a:rPr>
              <a:t>1 indicates a perfect positive linear relationship.</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Use cases</a:t>
            </a:r>
            <a:r>
              <a:rPr lang="en-ID" sz="1800" b="0" i="0" u="none" strike="noStrike" dirty="0">
                <a:solidFill>
                  <a:srgbClr val="374151"/>
                </a:solidFill>
                <a:effectLst/>
                <a:latin typeface="Arial" panose="020B0604020202020204" pitchFamily="34" charset="0"/>
              </a:rPr>
              <a:t>: Ideal for variables with a linear relationship and that are approximately normally distributed.</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Spearman's Rank Correlation</a:t>
            </a:r>
            <a:r>
              <a:rPr lang="en-ID" sz="1800" b="0" i="0" u="none" strike="noStrike" dirty="0">
                <a:solidFill>
                  <a:srgbClr val="374151"/>
                </a:solidFill>
                <a:effectLst/>
                <a:latin typeface="Arial" panose="020B0604020202020204" pitchFamily="34" charset="0"/>
              </a:rPr>
              <a:t>:</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0" i="0" u="none" strike="noStrike" dirty="0">
                <a:solidFill>
                  <a:srgbClr val="374151"/>
                </a:solidFill>
                <a:effectLst/>
                <a:latin typeface="Arial" panose="020B0604020202020204" pitchFamily="34" charset="0"/>
              </a:rPr>
              <a:t>It assesses how well the relationship between two variables can be described using a monotonic function. Unlike Pearson's, it's non-parametric and measures the strength and direction of the monotonic relationship between two paired data.</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Use cases: </a:t>
            </a:r>
            <a:r>
              <a:rPr lang="en-ID" sz="1800" b="0" i="0" u="none" strike="noStrike" dirty="0">
                <a:solidFill>
                  <a:srgbClr val="374151"/>
                </a:solidFill>
                <a:effectLst/>
                <a:latin typeface="Arial" panose="020B0604020202020204" pitchFamily="34" charset="0"/>
              </a:rPr>
              <a:t>Useful when the relationship between variables is not linear, or when data is ordinal or not normally distributed.</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Kendall's Tau</a:t>
            </a:r>
            <a:r>
              <a:rPr lang="en-ID" sz="1800" b="0" i="0" u="none" strike="noStrike" dirty="0">
                <a:solidFill>
                  <a:srgbClr val="374151"/>
                </a:solidFill>
                <a:effectLst/>
                <a:latin typeface="Arial" panose="020B0604020202020204" pitchFamily="34" charset="0"/>
              </a:rPr>
              <a:t>:</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0" i="0" u="none" strike="noStrike" dirty="0">
                <a:solidFill>
                  <a:srgbClr val="374151"/>
                </a:solidFill>
                <a:effectLst/>
                <a:latin typeface="Arial" panose="020B0604020202020204" pitchFamily="34" charset="0"/>
              </a:rPr>
              <a:t>It's another non-parametric test that measures the strength of dependence between two variables. It's based on the concept of concordant and discordant pairs.</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Use cases: </a:t>
            </a:r>
            <a:r>
              <a:rPr lang="en-ID" sz="1800" b="0" i="0" u="none" strike="noStrike" dirty="0">
                <a:solidFill>
                  <a:srgbClr val="374151"/>
                </a:solidFill>
                <a:effectLst/>
                <a:latin typeface="Arial" panose="020B0604020202020204" pitchFamily="34" charset="0"/>
              </a:rPr>
              <a:t>Like Spearman's, it's suited for non-linear relationships and non-normally distributed data, but it's often used when there are small amounts of data or lots of tied ranks.</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ID" b="0" i="0" u="none" strike="noStrike" dirty="0">
                <a:solidFill>
                  <a:srgbClr val="374151"/>
                </a:solidFill>
                <a:effectLst/>
                <a:latin typeface="Arial" panose="020B0604020202020204" pitchFamily="34" charset="0"/>
              </a:rPr>
              <a:t>We will learn about Pearson, Spearman and Kendall in this lecture. However, there are many more methods and techniques you can use such as: </a:t>
            </a:r>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Point-Biserial Correlation</a:t>
            </a:r>
            <a:r>
              <a:rPr lang="en-ID" sz="1800" b="0" i="0" u="none" strike="noStrike" dirty="0">
                <a:solidFill>
                  <a:srgbClr val="374151"/>
                </a:solidFill>
                <a:effectLst/>
                <a:latin typeface="Arial" panose="020B0604020202020204" pitchFamily="34" charset="0"/>
              </a:rPr>
              <a:t>: It measures the strength and direction of the association between one continuous variable and one binary categorical variable.</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Phi Coefficient</a:t>
            </a:r>
            <a:r>
              <a:rPr lang="en-ID" sz="1800" b="0" i="0" u="none" strike="noStrike" dirty="0">
                <a:solidFill>
                  <a:srgbClr val="374151"/>
                </a:solidFill>
                <a:effectLst/>
                <a:latin typeface="Arial" panose="020B0604020202020204" pitchFamily="34" charset="0"/>
              </a:rPr>
              <a:t>: A measure of association for two binary variables.</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Categorical Correlation (</a:t>
            </a:r>
            <a:r>
              <a:rPr lang="en-ID" sz="1800" b="1" i="0" u="none" strike="noStrike" dirty="0" err="1">
                <a:solidFill>
                  <a:srgbClr val="374151"/>
                </a:solidFill>
                <a:effectLst/>
                <a:latin typeface="Arial" panose="020B0604020202020204" pitchFamily="34" charset="0"/>
              </a:rPr>
              <a:t>Cramér's</a:t>
            </a:r>
            <a:r>
              <a:rPr lang="en-ID" sz="1800" b="1" i="0" u="none" strike="noStrike" dirty="0">
                <a:solidFill>
                  <a:srgbClr val="374151"/>
                </a:solidFill>
                <a:effectLst/>
                <a:latin typeface="Arial" panose="020B0604020202020204" pitchFamily="34" charset="0"/>
              </a:rPr>
              <a:t> V)</a:t>
            </a:r>
            <a:r>
              <a:rPr lang="en-ID" sz="1800" b="0" i="0" u="none" strike="noStrike" dirty="0">
                <a:solidFill>
                  <a:srgbClr val="374151"/>
                </a:solidFill>
                <a:effectLst/>
                <a:latin typeface="Arial" panose="020B0604020202020204" pitchFamily="34" charset="0"/>
              </a:rPr>
              <a:t>: For nominal (categorical) data. It is based on the chi-squared statistic to provide a measure of association between two categorical variables.</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Correlation Heatmaps</a:t>
            </a:r>
            <a:r>
              <a:rPr lang="en-ID" sz="1800" b="0" i="0" u="none" strike="noStrike" dirty="0">
                <a:solidFill>
                  <a:srgbClr val="374151"/>
                </a:solidFill>
                <a:effectLst/>
                <a:latin typeface="Arial" panose="020B0604020202020204" pitchFamily="34" charset="0"/>
              </a:rPr>
              <a:t>: It's a visualization tool often used in conjunction with the above metrics, especially in datasets with multiple variables. It provides a color-coded matrix to easily discern the strength and direction of relationships among multiple variables.</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Regression Analysis</a:t>
            </a:r>
            <a:r>
              <a:rPr lang="en-ID" sz="1800" b="0" i="0" u="none" strike="noStrike" dirty="0">
                <a:solidFill>
                  <a:srgbClr val="374151"/>
                </a:solidFill>
                <a:effectLst/>
                <a:latin typeface="Arial" panose="020B0604020202020204" pitchFamily="34" charset="0"/>
              </a:rPr>
              <a:t>: Beyond basic correlation, regression analysis (like linear regression) can also be used to quantify the strength of the relationship between variables and even predict values.</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Partial Correlation</a:t>
            </a:r>
            <a:r>
              <a:rPr lang="en-ID" sz="1800" b="0" i="0" u="none" strike="noStrike" dirty="0">
                <a:solidFill>
                  <a:srgbClr val="374151"/>
                </a:solidFill>
                <a:effectLst/>
                <a:latin typeface="Arial" panose="020B0604020202020204" pitchFamily="34" charset="0"/>
              </a:rPr>
              <a:t>: Measures the degree of association between two random variables while keeping the effect of one or more other variables fixed or constant.</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Cross-Correlation</a:t>
            </a:r>
            <a:r>
              <a:rPr lang="en-ID" sz="1800" b="0" i="0" u="none" strike="noStrike" dirty="0">
                <a:solidFill>
                  <a:srgbClr val="374151"/>
                </a:solidFill>
                <a:effectLst/>
                <a:latin typeface="Arial" panose="020B0604020202020204" pitchFamily="34" charset="0"/>
              </a:rPr>
              <a:t>: Used for time series data to measure the similarity between two sequences as a function of the time lag applied to one of them.</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ID" b="0" i="0" u="none" strike="noStrike" dirty="0">
                <a:solidFill>
                  <a:srgbClr val="374151"/>
                </a:solidFill>
                <a:effectLst/>
                <a:latin typeface="Arial" panose="020B0604020202020204" pitchFamily="34" charset="0"/>
              </a:rPr>
              <a:t>During the implementation of correlation analysis, some considerations here are important. </a:t>
            </a:r>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Correlation does not imply causation</a:t>
            </a:r>
            <a:r>
              <a:rPr lang="en-ID" sz="1800" b="0" i="0" u="none" strike="noStrike" dirty="0">
                <a:solidFill>
                  <a:srgbClr val="374151"/>
                </a:solidFill>
                <a:effectLst/>
                <a:latin typeface="Arial" panose="020B0604020202020204" pitchFamily="34" charset="0"/>
              </a:rPr>
              <a:t>: Even if two variables are correlated, it doesn’t mean that changes in one variable cause changes in another.</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Significance</a:t>
            </a:r>
            <a:r>
              <a:rPr lang="en-ID" sz="1800" b="0" i="0" u="none" strike="noStrike" dirty="0">
                <a:solidFill>
                  <a:srgbClr val="374151"/>
                </a:solidFill>
                <a:effectLst/>
                <a:latin typeface="Arial" panose="020B0604020202020204" pitchFamily="34" charset="0"/>
              </a:rPr>
              <a:t>: A correlation coefficient can be statistically significant without being practically significant.</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Outliers</a:t>
            </a:r>
            <a:r>
              <a:rPr lang="en-ID" sz="1800" b="0" i="0" u="none" strike="noStrike" dirty="0">
                <a:solidFill>
                  <a:srgbClr val="374151"/>
                </a:solidFill>
                <a:effectLst/>
                <a:latin typeface="Arial" panose="020B0604020202020204" pitchFamily="34" charset="0"/>
              </a:rPr>
              <a:t>: Correlation is sensitive to outliers. An outlier can distort the interpretation of a strong relationship or can suggest a relationship where none exists.</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Distribution</a:t>
            </a:r>
            <a:r>
              <a:rPr lang="en-ID" sz="1800" b="0" i="0" u="none" strike="noStrike" dirty="0">
                <a:solidFill>
                  <a:srgbClr val="374151"/>
                </a:solidFill>
                <a:effectLst/>
                <a:latin typeface="Arial" panose="020B0604020202020204" pitchFamily="34" charset="0"/>
              </a:rPr>
              <a:t>: The distribution of the variables plays a crucial role in choosing the right correlation method. For instance, Pearson's is best suited for normally distributed continuous variables, whereas Spearman's can be used for ordinal or non-normally distributed data.</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ID" b="0" i="0" u="none" strike="noStrike" dirty="0">
                <a:solidFill>
                  <a:srgbClr val="374151"/>
                </a:solidFill>
                <a:effectLst/>
                <a:latin typeface="Arial" panose="020B0604020202020204" pitchFamily="34" charset="0"/>
              </a:rPr>
              <a:t>In EDA, understanding correlations can help in feature selection, model building, and in deriving insights from the data regarding how variables interact with one another. </a:t>
            </a:r>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ID" b="0" i="0" u="none" strike="noStrike" dirty="0">
                <a:solidFill>
                  <a:srgbClr val="374151"/>
                </a:solidFill>
                <a:effectLst/>
                <a:latin typeface="Arial" panose="020B0604020202020204" pitchFamily="34" charset="0"/>
              </a:rPr>
              <a:t>In term of practical implementation, </a:t>
            </a:r>
            <a:r>
              <a:rPr lang="en-ID" b="0" i="0" u="none" strike="noStrike" dirty="0" err="1">
                <a:solidFill>
                  <a:srgbClr val="374151"/>
                </a:solidFill>
                <a:effectLst/>
                <a:latin typeface="Arial" panose="020B0604020202020204" pitchFamily="34" charset="0"/>
              </a:rPr>
              <a:t>ChatGPT</a:t>
            </a:r>
            <a:r>
              <a:rPr lang="en-ID" b="0" i="0" u="none" strike="noStrike" dirty="0">
                <a:solidFill>
                  <a:srgbClr val="374151"/>
                </a:solidFill>
                <a:effectLst/>
                <a:latin typeface="Arial" panose="020B0604020202020204" pitchFamily="34" charset="0"/>
              </a:rPr>
              <a:t> can help as assistant to give you sample codes. Here is sample prompt you can use and customize for each methods and techniques. </a:t>
            </a:r>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US" b="0" i="0" dirty="0">
                <a:solidFill>
                  <a:srgbClr val="000000"/>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a:endParaRPr lang="en-ID"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94A24B05-57BA-244D-BA21-E8A23A3ABCC7}" type="slidenum">
              <a:rPr lang="en-US" smtClean="0"/>
              <a:t>23</a:t>
            </a:fld>
            <a:endParaRPr lang="en-US"/>
          </a:p>
        </p:txBody>
      </p:sp>
    </p:spTree>
    <p:extLst>
      <p:ext uri="{BB962C8B-B14F-4D97-AF65-F5344CB8AC3E}">
        <p14:creationId xmlns:p14="http://schemas.microsoft.com/office/powerpoint/2010/main" val="27387214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ID" b="0" i="0" u="none" strike="noStrike" dirty="0">
                <a:solidFill>
                  <a:srgbClr val="000000"/>
                </a:solidFill>
                <a:effectLst/>
                <a:latin typeface="Arial" panose="020B0604020202020204" pitchFamily="34" charset="0"/>
              </a:rPr>
              <a:t>In exploratory data analysis (EDA), covariance is a key statistical metric that helps in understanding how two variables change together. If one variable tends to go up when the other goes up, there's a positive covariance. If one variable tends to go down when the other goes up, there's a negative covariance.</a:t>
            </a:r>
            <a:r>
              <a:rPr lang="en-US" b="0" i="0" dirty="0">
                <a:solidFill>
                  <a:srgbClr val="000000"/>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ID" b="0" i="0" u="none" strike="noStrike" dirty="0">
                <a:solidFill>
                  <a:srgbClr val="000000"/>
                </a:solidFill>
                <a:effectLst/>
                <a:latin typeface="Arial" panose="020B0604020202020204" pitchFamily="34" charset="0"/>
              </a:rPr>
              <a:t>Here are some common methods and techniques related to covariance analysis:</a:t>
            </a:r>
            <a:r>
              <a:rPr lang="en-US" b="0" i="0" dirty="0">
                <a:solidFill>
                  <a:srgbClr val="000000"/>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US" b="0" i="0" dirty="0">
                <a:solidFill>
                  <a:srgbClr val="000000"/>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buFont typeface="Arial" panose="020B0604020202020204" pitchFamily="34" charset="0"/>
              <a:buChar char="•"/>
            </a:pPr>
            <a:r>
              <a:rPr lang="en-ID" sz="1800" b="1" i="0" u="none" strike="noStrike" dirty="0">
                <a:solidFill>
                  <a:srgbClr val="000000"/>
                </a:solidFill>
                <a:effectLst/>
                <a:latin typeface="Arial" panose="020B0604020202020204" pitchFamily="34" charset="0"/>
              </a:rPr>
              <a:t>Covariance Matrix</a:t>
            </a:r>
            <a:r>
              <a:rPr lang="en-ID" sz="1800" b="0" i="0" u="none" strike="noStrike" dirty="0">
                <a:solidFill>
                  <a:srgbClr val="000000"/>
                </a:solidFill>
                <a:effectLst/>
                <a:latin typeface="Arial" panose="020B0604020202020204" pitchFamily="34" charset="0"/>
              </a:rPr>
              <a:t>:</a:t>
            </a:r>
            <a:r>
              <a:rPr lang="en-US" sz="1800" b="0" i="0" dirty="0">
                <a:solidFill>
                  <a:srgbClr val="000000"/>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0" i="0" u="none" strike="noStrike" dirty="0">
                <a:solidFill>
                  <a:srgbClr val="000000"/>
                </a:solidFill>
                <a:effectLst/>
                <a:latin typeface="Arial" panose="020B0604020202020204" pitchFamily="34" charset="0"/>
              </a:rPr>
              <a:t>This is a matrix where each element is the covariance between two variables.</a:t>
            </a:r>
            <a:r>
              <a:rPr lang="en-US" sz="1800" b="0" i="0" dirty="0">
                <a:solidFill>
                  <a:srgbClr val="000000"/>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0" i="0" u="none" strike="noStrike" dirty="0">
                <a:solidFill>
                  <a:srgbClr val="000000"/>
                </a:solidFill>
                <a:effectLst/>
                <a:latin typeface="Arial" panose="020B0604020202020204" pitchFamily="34" charset="0"/>
              </a:rPr>
              <a:t>It's symmetric, with variances on the diagonal and covariances off the diagonal.</a:t>
            </a:r>
            <a:r>
              <a:rPr lang="en-US" sz="1800" b="0" i="0" dirty="0">
                <a:solidFill>
                  <a:srgbClr val="000000"/>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0" i="0" u="none" strike="noStrike" dirty="0">
                <a:solidFill>
                  <a:srgbClr val="000000"/>
                </a:solidFill>
                <a:effectLst/>
                <a:latin typeface="Arial" panose="020B0604020202020204" pitchFamily="34" charset="0"/>
              </a:rPr>
              <a:t>It provides a summarized view of how all variables (columns) in a dataset change with respect to each other.</a:t>
            </a:r>
            <a:r>
              <a:rPr lang="en-US" sz="1800" b="0" i="0" dirty="0">
                <a:solidFill>
                  <a:srgbClr val="000000"/>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000000"/>
                </a:solidFill>
                <a:effectLst/>
                <a:latin typeface="Arial" panose="020B0604020202020204" pitchFamily="34" charset="0"/>
              </a:rPr>
              <a:t>Pearson's Correlation Coefficient</a:t>
            </a:r>
            <a:r>
              <a:rPr lang="en-ID" sz="1800" b="0" i="0" u="none" strike="noStrike" dirty="0">
                <a:solidFill>
                  <a:srgbClr val="000000"/>
                </a:solidFill>
                <a:effectLst/>
                <a:latin typeface="Arial" panose="020B0604020202020204" pitchFamily="34" charset="0"/>
              </a:rPr>
              <a:t>:</a:t>
            </a:r>
            <a:r>
              <a:rPr lang="en-US" sz="1800" b="0" i="0" dirty="0">
                <a:solidFill>
                  <a:srgbClr val="000000"/>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0" i="0" u="none" strike="noStrike" dirty="0">
                <a:solidFill>
                  <a:srgbClr val="000000"/>
                </a:solidFill>
                <a:effectLst/>
                <a:latin typeface="Arial" panose="020B0604020202020204" pitchFamily="34" charset="0"/>
              </a:rPr>
              <a:t>It is a normalized measure of the linear relationship between two variables.</a:t>
            </a:r>
            <a:r>
              <a:rPr lang="en-US" sz="1800" b="0" i="0" dirty="0">
                <a:solidFill>
                  <a:srgbClr val="000000"/>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0" i="0" u="none" strike="noStrike" dirty="0">
                <a:solidFill>
                  <a:srgbClr val="000000"/>
                </a:solidFill>
                <a:effectLst/>
                <a:latin typeface="Arial" panose="020B0604020202020204" pitchFamily="34" charset="0"/>
              </a:rPr>
              <a:t>The formula for Pearson's correlation divides the covariance of the two variables by the product of their standard deviations.</a:t>
            </a:r>
            <a:r>
              <a:rPr lang="en-US" sz="1800" b="0" i="0" dirty="0">
                <a:solidFill>
                  <a:srgbClr val="000000"/>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000000"/>
                </a:solidFill>
                <a:effectLst/>
                <a:latin typeface="Arial" panose="020B0604020202020204" pitchFamily="34" charset="0"/>
              </a:rPr>
              <a:t>Scatter Plots</a:t>
            </a:r>
            <a:r>
              <a:rPr lang="en-ID" sz="1800" b="0" i="0" u="none" strike="noStrike" dirty="0">
                <a:solidFill>
                  <a:srgbClr val="000000"/>
                </a:solidFill>
                <a:effectLst/>
                <a:latin typeface="Arial" panose="020B0604020202020204" pitchFamily="34" charset="0"/>
              </a:rPr>
              <a:t>:</a:t>
            </a:r>
            <a:r>
              <a:rPr lang="en-US" sz="1800" b="0" i="0" dirty="0">
                <a:solidFill>
                  <a:srgbClr val="000000"/>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0" i="0" u="none" strike="noStrike" dirty="0">
                <a:solidFill>
                  <a:srgbClr val="000000"/>
                </a:solidFill>
                <a:effectLst/>
                <a:latin typeface="Arial" panose="020B0604020202020204" pitchFamily="34" charset="0"/>
              </a:rPr>
              <a:t>Scatter plots allow for visual inspection of the relationship between two variables.</a:t>
            </a:r>
            <a:r>
              <a:rPr lang="en-US" sz="1800" b="0" i="0" dirty="0">
                <a:solidFill>
                  <a:srgbClr val="000000"/>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0" i="0" u="none" strike="noStrike" dirty="0">
                <a:solidFill>
                  <a:srgbClr val="000000"/>
                </a:solidFill>
                <a:effectLst/>
                <a:latin typeface="Arial" panose="020B0604020202020204" pitchFamily="34" charset="0"/>
              </a:rPr>
              <a:t>The pattern or direction of the spread of points can give insights into the covariance; if points are scattered from bottom left to top right, the covariance may be positive, while scattering from top left to bottom right suggests negative covariance.</a:t>
            </a:r>
            <a:r>
              <a:rPr lang="en-US" sz="1800" b="0" i="0" dirty="0">
                <a:solidFill>
                  <a:srgbClr val="000000"/>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000000"/>
                </a:solidFill>
                <a:effectLst/>
                <a:latin typeface="Arial" panose="020B0604020202020204" pitchFamily="34" charset="0"/>
              </a:rPr>
              <a:t>Bivariate Analysis</a:t>
            </a:r>
            <a:r>
              <a:rPr lang="en-ID" sz="1800" b="0" i="0" u="none" strike="noStrike" dirty="0">
                <a:solidFill>
                  <a:srgbClr val="000000"/>
                </a:solidFill>
                <a:effectLst/>
                <a:latin typeface="Arial" panose="020B0604020202020204" pitchFamily="34" charset="0"/>
              </a:rPr>
              <a:t>:</a:t>
            </a:r>
            <a:r>
              <a:rPr lang="en-US" sz="1800" b="0" i="0" dirty="0">
                <a:solidFill>
                  <a:srgbClr val="000000"/>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0" i="0" u="none" strike="noStrike" dirty="0">
                <a:solidFill>
                  <a:srgbClr val="000000"/>
                </a:solidFill>
                <a:effectLst/>
                <a:latin typeface="Arial" panose="020B0604020202020204" pitchFamily="34" charset="0"/>
              </a:rPr>
              <a:t>Involves the analysis of two variables, often with the goal to understand the relationship and covariance structure between them.</a:t>
            </a:r>
            <a:r>
              <a:rPr lang="en-US" sz="1800" b="0" i="0" dirty="0">
                <a:solidFill>
                  <a:srgbClr val="000000"/>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0" i="0" u="none" strike="noStrike" dirty="0">
                <a:solidFill>
                  <a:srgbClr val="000000"/>
                </a:solidFill>
                <a:effectLst/>
                <a:latin typeface="Arial" panose="020B0604020202020204" pitchFamily="34" charset="0"/>
              </a:rPr>
              <a:t>This can include scatter plots, pair plots (in the case of multiple variables), and calculating correlation matrices.</a:t>
            </a:r>
            <a:r>
              <a:rPr lang="en-US" sz="1800" b="0" i="0" dirty="0">
                <a:solidFill>
                  <a:srgbClr val="000000"/>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000000"/>
                </a:solidFill>
                <a:effectLst/>
                <a:latin typeface="Arial" panose="020B0604020202020204" pitchFamily="34" charset="0"/>
              </a:rPr>
              <a:t>Linear Regression Analysis</a:t>
            </a:r>
            <a:r>
              <a:rPr lang="en-ID" sz="1800" b="0" i="0" u="none" strike="noStrike" dirty="0">
                <a:solidFill>
                  <a:srgbClr val="000000"/>
                </a:solidFill>
                <a:effectLst/>
                <a:latin typeface="Arial" panose="020B0604020202020204" pitchFamily="34" charset="0"/>
              </a:rPr>
              <a:t>:</a:t>
            </a:r>
            <a:r>
              <a:rPr lang="en-US" sz="1800" b="0" i="0" dirty="0">
                <a:solidFill>
                  <a:srgbClr val="000000"/>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0" i="0" u="none" strike="noStrike" dirty="0">
                <a:solidFill>
                  <a:srgbClr val="000000"/>
                </a:solidFill>
                <a:effectLst/>
                <a:latin typeface="Arial" panose="020B0604020202020204" pitchFamily="34" charset="0"/>
              </a:rPr>
              <a:t>Covariance plays a role in linear regression, especially in understanding how the dependent and independent variables change together.</a:t>
            </a:r>
            <a:r>
              <a:rPr lang="en-US" sz="1800" b="0" i="0" dirty="0">
                <a:solidFill>
                  <a:srgbClr val="000000"/>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0" i="0" u="none" strike="noStrike" dirty="0">
                <a:solidFill>
                  <a:srgbClr val="000000"/>
                </a:solidFill>
                <a:effectLst/>
                <a:latin typeface="Arial" panose="020B0604020202020204" pitchFamily="34" charset="0"/>
              </a:rPr>
              <a:t>The slope of the regression line, especially in simple linear regression, is directly influenced by the covariance between the dependent and independent variables.</a:t>
            </a:r>
            <a:r>
              <a:rPr lang="en-US" sz="1800" b="0" i="0" dirty="0">
                <a:solidFill>
                  <a:srgbClr val="000000"/>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000000"/>
                </a:solidFill>
                <a:effectLst/>
                <a:latin typeface="Arial" panose="020B0604020202020204" pitchFamily="34" charset="0"/>
              </a:rPr>
              <a:t>Multivariate Analysis</a:t>
            </a:r>
            <a:r>
              <a:rPr lang="en-ID" sz="1800" b="0" i="0" u="none" strike="noStrike" dirty="0">
                <a:solidFill>
                  <a:srgbClr val="000000"/>
                </a:solidFill>
                <a:effectLst/>
                <a:latin typeface="Arial" panose="020B0604020202020204" pitchFamily="34" charset="0"/>
              </a:rPr>
              <a:t>:</a:t>
            </a:r>
            <a:r>
              <a:rPr lang="en-US" sz="1800" b="0" i="0" dirty="0">
                <a:solidFill>
                  <a:srgbClr val="000000"/>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0" i="0" u="none" strike="noStrike" dirty="0">
                <a:solidFill>
                  <a:srgbClr val="000000"/>
                </a:solidFill>
                <a:effectLst/>
                <a:latin typeface="Arial" panose="020B0604020202020204" pitchFamily="34" charset="0"/>
              </a:rPr>
              <a:t>In more advanced statistics, techniques like Principal Component Analysis (PCA) consider the covariance matrix to reduce the dimensionality of data.</a:t>
            </a:r>
            <a:r>
              <a:rPr lang="en-US" sz="1800" b="0" i="0" dirty="0">
                <a:solidFill>
                  <a:srgbClr val="000000"/>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r>
              <a:rPr lang="en-US" b="0" i="0" dirty="0">
                <a:solidFill>
                  <a:srgbClr val="000000"/>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ID" b="0" i="0" u="none" strike="noStrike" dirty="0">
                <a:solidFill>
                  <a:srgbClr val="000000"/>
                </a:solidFill>
                <a:effectLst/>
                <a:latin typeface="Arial" panose="020B0604020202020204" pitchFamily="34" charset="0"/>
              </a:rPr>
              <a:t>We will learn some of those methods and techniques in this lecture. Some key considerations on implementing covariance analysis are: </a:t>
            </a:r>
            <a:r>
              <a:rPr lang="en-US" b="0" i="0" dirty="0">
                <a:solidFill>
                  <a:srgbClr val="000000"/>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buFont typeface="Arial" panose="020B0604020202020204" pitchFamily="34" charset="0"/>
              <a:buChar char="•"/>
            </a:pPr>
            <a:r>
              <a:rPr lang="en-ID" sz="1800" b="1" i="0" u="none" strike="noStrike" dirty="0">
                <a:solidFill>
                  <a:srgbClr val="000000"/>
                </a:solidFill>
                <a:effectLst/>
                <a:latin typeface="Arial" panose="020B0604020202020204" pitchFamily="34" charset="0"/>
              </a:rPr>
              <a:t>Scale Sensitivity</a:t>
            </a:r>
            <a:r>
              <a:rPr lang="en-ID" sz="1800" b="0" i="0" u="none" strike="noStrike" dirty="0">
                <a:solidFill>
                  <a:srgbClr val="000000"/>
                </a:solidFill>
                <a:effectLst/>
                <a:latin typeface="Arial" panose="020B0604020202020204" pitchFamily="34" charset="0"/>
              </a:rPr>
              <a:t>: Unlike correlation, which is dimensionless and always in the range of -1 to 1, covariance is influenced by the scale of the variables. Thus, a large covariance might not necessarily imply a strong relationship between variables.</a:t>
            </a:r>
            <a:r>
              <a:rPr lang="en-US" sz="1800" b="0" i="0" dirty="0">
                <a:solidFill>
                  <a:srgbClr val="000000"/>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000000"/>
                </a:solidFill>
                <a:effectLst/>
                <a:latin typeface="Arial" panose="020B0604020202020204" pitchFamily="34" charset="0"/>
              </a:rPr>
              <a:t>Interpretation</a:t>
            </a:r>
            <a:r>
              <a:rPr lang="en-ID" sz="1800" b="0" i="0" u="none" strike="noStrike" dirty="0">
                <a:solidFill>
                  <a:srgbClr val="000000"/>
                </a:solidFill>
                <a:effectLst/>
                <a:latin typeface="Arial" panose="020B0604020202020204" pitchFamily="34" charset="0"/>
              </a:rPr>
              <a:t>:</a:t>
            </a:r>
            <a:r>
              <a:rPr lang="en-US" sz="1800" b="0" i="0" dirty="0">
                <a:solidFill>
                  <a:srgbClr val="000000"/>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000000"/>
                </a:solidFill>
                <a:effectLst/>
                <a:latin typeface="Arial" panose="020B0604020202020204" pitchFamily="34" charset="0"/>
              </a:rPr>
              <a:t>Positive Covariance</a:t>
            </a:r>
            <a:r>
              <a:rPr lang="en-ID" sz="1800" b="0" i="0" u="none" strike="noStrike" dirty="0">
                <a:solidFill>
                  <a:srgbClr val="000000"/>
                </a:solidFill>
                <a:effectLst/>
                <a:latin typeface="Arial" panose="020B0604020202020204" pitchFamily="34" charset="0"/>
              </a:rPr>
              <a:t>: Indicates that two variables tend to increase or decrease together.</a:t>
            </a:r>
            <a:r>
              <a:rPr lang="en-US" sz="1800" b="0" i="0" dirty="0">
                <a:solidFill>
                  <a:srgbClr val="000000"/>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000000"/>
                </a:solidFill>
                <a:effectLst/>
                <a:latin typeface="Arial" panose="020B0604020202020204" pitchFamily="34" charset="0"/>
              </a:rPr>
              <a:t>Negative Covariance</a:t>
            </a:r>
            <a:r>
              <a:rPr lang="en-ID" sz="1800" b="0" i="0" u="none" strike="noStrike" dirty="0">
                <a:solidFill>
                  <a:srgbClr val="000000"/>
                </a:solidFill>
                <a:effectLst/>
                <a:latin typeface="Arial" panose="020B0604020202020204" pitchFamily="34" charset="0"/>
              </a:rPr>
              <a:t>: Implies that as one variable increases, the other tends to decrease, and vice versa.</a:t>
            </a:r>
            <a:r>
              <a:rPr lang="en-US" sz="1800" b="0" i="0" dirty="0">
                <a:solidFill>
                  <a:srgbClr val="000000"/>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000000"/>
                </a:solidFill>
                <a:effectLst/>
                <a:latin typeface="Arial" panose="020B0604020202020204" pitchFamily="34" charset="0"/>
              </a:rPr>
              <a:t>Covariance Close to 0</a:t>
            </a:r>
            <a:r>
              <a:rPr lang="en-ID" sz="1800" b="0" i="0" u="none" strike="noStrike" dirty="0">
                <a:solidFill>
                  <a:srgbClr val="000000"/>
                </a:solidFill>
                <a:effectLst/>
                <a:latin typeface="Arial" panose="020B0604020202020204" pitchFamily="34" charset="0"/>
              </a:rPr>
              <a:t>: The variables do not show much linear dependence.</a:t>
            </a:r>
            <a:r>
              <a:rPr lang="en-US" sz="1800" b="0" i="0" dirty="0">
                <a:solidFill>
                  <a:srgbClr val="000000"/>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000000"/>
                </a:solidFill>
                <a:effectLst/>
                <a:latin typeface="Arial" panose="020B0604020202020204" pitchFamily="34" charset="0"/>
              </a:rPr>
              <a:t>Normalization</a:t>
            </a:r>
            <a:r>
              <a:rPr lang="en-ID" sz="1800" b="0" i="0" u="none" strike="noStrike" dirty="0">
                <a:solidFill>
                  <a:srgbClr val="000000"/>
                </a:solidFill>
                <a:effectLst/>
                <a:latin typeface="Arial" panose="020B0604020202020204" pitchFamily="34" charset="0"/>
              </a:rPr>
              <a:t>: To get a normalized measure of the strength and direction of the linear relationship between two variables, it's often more useful to compute the Pearson correlation coefficient, which essentially scales the covariance.</a:t>
            </a:r>
            <a:r>
              <a:rPr lang="en-US" sz="1800" b="0" i="0" dirty="0">
                <a:solidFill>
                  <a:srgbClr val="000000"/>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r>
              <a:rPr lang="en-US" b="0" i="0" dirty="0">
                <a:solidFill>
                  <a:srgbClr val="000000"/>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ID" b="0" i="0" u="none" strike="noStrike" dirty="0">
                <a:solidFill>
                  <a:srgbClr val="000000"/>
                </a:solidFill>
                <a:effectLst/>
                <a:latin typeface="Arial" panose="020B0604020202020204" pitchFamily="34" charset="0"/>
              </a:rPr>
              <a:t>In EDA, understanding covariance can be instrumental in feature selection and </a:t>
            </a:r>
            <a:r>
              <a:rPr lang="en-ID" b="0" i="0" u="none" strike="noStrike" dirty="0" err="1">
                <a:solidFill>
                  <a:srgbClr val="000000"/>
                </a:solidFill>
                <a:effectLst/>
                <a:latin typeface="Arial" panose="020B0604020202020204" pitchFamily="34" charset="0"/>
              </a:rPr>
              <a:t>modeling</a:t>
            </a:r>
            <a:r>
              <a:rPr lang="en-ID" b="0" i="0" u="none" strike="noStrike" dirty="0">
                <a:solidFill>
                  <a:srgbClr val="000000"/>
                </a:solidFill>
                <a:effectLst/>
                <a:latin typeface="Arial" panose="020B0604020202020204" pitchFamily="34" charset="0"/>
              </a:rPr>
              <a:t> since it helps identify which variables have strong linear relationships with others. This is crucial when trying to avoid multicollinearity in regression models or when aiming to reduce dimensionality. Again, you can always use </a:t>
            </a:r>
            <a:r>
              <a:rPr lang="en-ID" b="0" i="0" u="none" strike="noStrike" dirty="0" err="1">
                <a:solidFill>
                  <a:srgbClr val="000000"/>
                </a:solidFill>
                <a:effectLst/>
                <a:latin typeface="Arial" panose="020B0604020202020204" pitchFamily="34" charset="0"/>
              </a:rPr>
              <a:t>ChatGPT</a:t>
            </a:r>
            <a:r>
              <a:rPr lang="en-ID" b="0" i="0" u="none" strike="noStrike" dirty="0">
                <a:solidFill>
                  <a:srgbClr val="000000"/>
                </a:solidFill>
                <a:effectLst/>
                <a:latin typeface="Arial" panose="020B0604020202020204" pitchFamily="34" charset="0"/>
              </a:rPr>
              <a:t> to get sample codes in your exploration. </a:t>
            </a:r>
            <a:r>
              <a:rPr lang="en-US" b="0" i="0" dirty="0">
                <a:solidFill>
                  <a:srgbClr val="000000"/>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US" b="0" i="0" dirty="0">
                <a:solidFill>
                  <a:srgbClr val="000000"/>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US" b="0" i="0" dirty="0">
                <a:solidFill>
                  <a:srgbClr val="000000"/>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a:endParaRPr lang="en-ID"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94A24B05-57BA-244D-BA21-E8A23A3ABCC7}" type="slidenum">
              <a:rPr lang="en-US" smtClean="0"/>
              <a:t>24</a:t>
            </a:fld>
            <a:endParaRPr lang="en-US"/>
          </a:p>
        </p:txBody>
      </p:sp>
    </p:spTree>
    <p:extLst>
      <p:ext uri="{BB962C8B-B14F-4D97-AF65-F5344CB8AC3E}">
        <p14:creationId xmlns:p14="http://schemas.microsoft.com/office/powerpoint/2010/main" val="33247038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ID" b="0" i="0" u="none" strike="noStrike" dirty="0">
                <a:solidFill>
                  <a:srgbClr val="202122"/>
                </a:solidFill>
                <a:effectLst/>
                <a:latin typeface="Arial" panose="020B0604020202020204" pitchFamily="34" charset="0"/>
              </a:rPr>
              <a:t>In </a:t>
            </a:r>
            <a:r>
              <a:rPr lang="en-ID" b="0" i="0" u="sng" strike="noStrike" dirty="0">
                <a:solidFill>
                  <a:srgbClr val="3366CC"/>
                </a:solidFill>
                <a:effectLst/>
                <a:latin typeface="Arial" panose="020B0604020202020204" pitchFamily="34" charset="0"/>
                <a:hlinkClick r:id="rId3"/>
              </a:rPr>
              <a:t>statistics</a:t>
            </a:r>
            <a:r>
              <a:rPr lang="en-ID" b="0" i="0" u="none" strike="noStrike" dirty="0">
                <a:solidFill>
                  <a:srgbClr val="202122"/>
                </a:solidFill>
                <a:effectLst/>
                <a:latin typeface="Arial" panose="020B0604020202020204" pitchFamily="34" charset="0"/>
              </a:rPr>
              <a:t>, the </a:t>
            </a:r>
            <a:r>
              <a:rPr lang="en-ID" b="1" i="0" u="none" strike="noStrike" dirty="0">
                <a:solidFill>
                  <a:srgbClr val="202122"/>
                </a:solidFill>
                <a:effectLst/>
                <a:latin typeface="Arial" panose="020B0604020202020204" pitchFamily="34" charset="0"/>
              </a:rPr>
              <a:t>Pearson correlation coefficient</a:t>
            </a:r>
            <a:r>
              <a:rPr lang="en-ID" b="0" i="0" u="none" strike="noStrike" dirty="0">
                <a:solidFill>
                  <a:srgbClr val="202122"/>
                </a:solidFill>
                <a:effectLst/>
                <a:latin typeface="Arial" panose="020B0604020202020204" pitchFamily="34" charset="0"/>
              </a:rPr>
              <a:t> (</a:t>
            </a:r>
            <a:r>
              <a:rPr lang="en-ID" b="1" i="0" u="none" strike="noStrike" dirty="0">
                <a:solidFill>
                  <a:srgbClr val="202122"/>
                </a:solidFill>
                <a:effectLst/>
                <a:latin typeface="Arial" panose="020B0604020202020204" pitchFamily="34" charset="0"/>
              </a:rPr>
              <a:t>PCC</a:t>
            </a:r>
            <a:r>
              <a:rPr lang="en-ID" b="0" i="0" u="none" strike="noStrike" dirty="0">
                <a:solidFill>
                  <a:srgbClr val="202122"/>
                </a:solidFill>
                <a:effectLst/>
                <a:latin typeface="Arial" panose="020B0604020202020204" pitchFamily="34" charset="0"/>
              </a:rPr>
              <a:t>) is a </a:t>
            </a:r>
            <a:r>
              <a:rPr lang="en-ID" b="0" i="0" u="sng" strike="noStrike" dirty="0">
                <a:solidFill>
                  <a:srgbClr val="3366CC"/>
                </a:solidFill>
                <a:effectLst/>
                <a:latin typeface="Arial" panose="020B0604020202020204" pitchFamily="34" charset="0"/>
                <a:hlinkClick r:id="rId4"/>
              </a:rPr>
              <a:t>correlation coefficient</a:t>
            </a:r>
            <a:r>
              <a:rPr lang="en-ID" b="0" i="0" u="none" strike="noStrike" dirty="0">
                <a:solidFill>
                  <a:srgbClr val="202122"/>
                </a:solidFill>
                <a:effectLst/>
                <a:latin typeface="Arial" panose="020B0604020202020204" pitchFamily="34" charset="0"/>
              </a:rPr>
              <a:t> that measures </a:t>
            </a:r>
            <a:r>
              <a:rPr lang="en-ID" b="0" i="0" u="sng" strike="noStrike" dirty="0">
                <a:solidFill>
                  <a:srgbClr val="3366CC"/>
                </a:solidFill>
                <a:effectLst/>
                <a:latin typeface="Arial" panose="020B0604020202020204" pitchFamily="34" charset="0"/>
                <a:hlinkClick r:id="rId5"/>
              </a:rPr>
              <a:t>linear</a:t>
            </a:r>
            <a:r>
              <a:rPr lang="en-ID" b="0" i="0" u="none" strike="noStrike" dirty="0">
                <a:solidFill>
                  <a:srgbClr val="202122"/>
                </a:solidFill>
                <a:effectLst/>
                <a:latin typeface="Arial" panose="020B0604020202020204" pitchFamily="34" charset="0"/>
              </a:rPr>
              <a:t> correlation between two sets of data. It is the ratio between the </a:t>
            </a:r>
            <a:r>
              <a:rPr lang="en-ID" b="0" i="0" u="sng" strike="noStrike" dirty="0">
                <a:solidFill>
                  <a:srgbClr val="3366CC"/>
                </a:solidFill>
                <a:effectLst/>
                <a:latin typeface="Arial" panose="020B0604020202020204" pitchFamily="34" charset="0"/>
                <a:hlinkClick r:id="rId6"/>
              </a:rPr>
              <a:t>covariance</a:t>
            </a:r>
            <a:r>
              <a:rPr lang="en-ID" b="0" i="0" u="none" strike="noStrike" dirty="0">
                <a:solidFill>
                  <a:srgbClr val="202122"/>
                </a:solidFill>
                <a:effectLst/>
                <a:latin typeface="Arial" panose="020B0604020202020204" pitchFamily="34" charset="0"/>
              </a:rPr>
              <a:t> of two variables and the product of their </a:t>
            </a:r>
            <a:r>
              <a:rPr lang="en-ID" b="0" i="0" u="sng" strike="noStrike" dirty="0">
                <a:solidFill>
                  <a:srgbClr val="3366CC"/>
                </a:solidFill>
                <a:effectLst/>
                <a:latin typeface="Arial" panose="020B0604020202020204" pitchFamily="34" charset="0"/>
                <a:hlinkClick r:id="rId7"/>
              </a:rPr>
              <a:t>standard deviations</a:t>
            </a:r>
            <a:r>
              <a:rPr lang="en-ID" b="0" i="0" u="none" strike="noStrike" dirty="0">
                <a:solidFill>
                  <a:srgbClr val="202122"/>
                </a:solidFill>
                <a:effectLst/>
                <a:latin typeface="Arial" panose="020B0604020202020204" pitchFamily="34" charset="0"/>
              </a:rPr>
              <a:t>; thus, it is essentially a normalized measurement of the covariance, such that the result always has a value between −1 and 1. As with covariance itself, the measure can only reflect a linear </a:t>
            </a:r>
            <a:r>
              <a:rPr lang="en-ID" b="0" i="0" u="sng" strike="noStrike" dirty="0">
                <a:solidFill>
                  <a:srgbClr val="3366CC"/>
                </a:solidFill>
                <a:effectLst/>
                <a:latin typeface="Arial" panose="020B0604020202020204" pitchFamily="34" charset="0"/>
                <a:hlinkClick r:id="rId8"/>
              </a:rPr>
              <a:t>correlation</a:t>
            </a:r>
            <a:r>
              <a:rPr lang="en-ID" b="0" i="0" u="none" strike="noStrike" dirty="0">
                <a:solidFill>
                  <a:srgbClr val="202122"/>
                </a:solidFill>
                <a:effectLst/>
                <a:latin typeface="Arial" panose="020B0604020202020204" pitchFamily="34" charset="0"/>
              </a:rPr>
              <a:t> of variables, and ignores many other types of relationships or correlations. As a simple example, one would expect the age and height of a sample of teenagers from a high school to have a Pearson correlation coefficient significantly greater than 0, but less than 1 (as 1 would represent an unrealistically perfect correlation).  </a:t>
            </a:r>
            <a:r>
              <a:rPr lang="en-ID" b="0" i="0" u="none" strike="noStrike" dirty="0">
                <a:solidFill>
                  <a:srgbClr val="374151"/>
                </a:solidFill>
                <a:effectLst/>
                <a:latin typeface="Arial" panose="020B0604020202020204" pitchFamily="34" charset="0"/>
              </a:rPr>
              <a:t>A common misinterpretation is assuming that correlation implies causation. Just because two variables are correlated does not mean changes in one cause changes in the other. There may be lurking or confounding variables that explain the relationship or the observed association might be coincidental.</a:t>
            </a:r>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ID" b="0" i="0" u="none" strike="noStrike" dirty="0">
                <a:solidFill>
                  <a:srgbClr val="374151"/>
                </a:solidFill>
                <a:effectLst/>
                <a:latin typeface="Arial" panose="020B0604020202020204" pitchFamily="34" charset="0"/>
              </a:rPr>
              <a:t>Let see practical example using the Titanic dataset from Seaborn to conduct Pearson’s Correlation Coefficient analysis. We'll </a:t>
            </a:r>
            <a:r>
              <a:rPr lang="en-ID" b="0" i="0" u="none" strike="noStrike" dirty="0" err="1">
                <a:solidFill>
                  <a:srgbClr val="374151"/>
                </a:solidFill>
                <a:effectLst/>
                <a:latin typeface="Arial" panose="020B0604020202020204" pitchFamily="34" charset="0"/>
              </a:rPr>
              <a:t>analyze</a:t>
            </a:r>
            <a:r>
              <a:rPr lang="en-ID" b="0" i="0" u="none" strike="noStrike" dirty="0">
                <a:solidFill>
                  <a:srgbClr val="374151"/>
                </a:solidFill>
                <a:effectLst/>
                <a:latin typeface="Arial" panose="020B0604020202020204" pitchFamily="34" charset="0"/>
              </a:rPr>
              <a:t> the relationship between age and fare in the dataset. This visualization provides an overview of the relationship. A clear trend (upward or downward) suggests a stronger correlation, while a more random dispersion indicates a weaker or no correlation.</a:t>
            </a:r>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buFont typeface="Arial" panose="020B0604020202020204" pitchFamily="34" charset="0"/>
              <a:buChar char="•"/>
            </a:pPr>
            <a:r>
              <a:rPr lang="en-ID" sz="1800" b="0" i="0" u="none" strike="noStrike" dirty="0">
                <a:solidFill>
                  <a:srgbClr val="374151"/>
                </a:solidFill>
                <a:effectLst/>
                <a:latin typeface="Arial" panose="020B0604020202020204" pitchFamily="34" charset="0"/>
              </a:rPr>
              <a:t> On the Pearson's Correlation Coefficient:</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Value</a:t>
            </a:r>
            <a:r>
              <a:rPr lang="en-ID" sz="1800" b="0" i="0" u="none" strike="noStrike" dirty="0">
                <a:solidFill>
                  <a:srgbClr val="374151"/>
                </a:solidFill>
                <a:effectLst/>
                <a:latin typeface="Arial" panose="020B0604020202020204" pitchFamily="34" charset="0"/>
              </a:rPr>
              <a:t>: As previously mentioned, values close to 1 indicate a strong positive linear relationship, values close to -1 indicate a strong negative linear relationship, and values close to 0 suggest a weak or no linear relationship.</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P-value</a:t>
            </a:r>
            <a:r>
              <a:rPr lang="en-ID" sz="1800" b="0" i="0" u="none" strike="noStrike" dirty="0">
                <a:solidFill>
                  <a:srgbClr val="374151"/>
                </a:solidFill>
                <a:effectLst/>
                <a:latin typeface="Arial" panose="020B0604020202020204" pitchFamily="34" charset="0"/>
              </a:rPr>
              <a:t>: This helps in determining the statistical significance of the observed correlation. Typically, a p-value less than 0.05 is considered statistically significant. This would mean that there's strong evidence to suggest the observed correlation in the sample also exists in the population.</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ID" b="0" i="0" u="none" strike="noStrike" dirty="0">
                <a:solidFill>
                  <a:srgbClr val="374151"/>
                </a:solidFill>
                <a:effectLst/>
                <a:latin typeface="Arial" panose="020B0604020202020204" pitchFamily="34" charset="0"/>
              </a:rPr>
              <a:t>In the context of the Titanic dataset, a statistically significant correlation (based on p-value) would suggest that there's some linear relationship between age and fare in the overall population from which this dataset is drawn. However, the correlation coefficient's value itself will indicate the strength and direction of this linear relationship.</a:t>
            </a:r>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ID" b="0" i="0" u="none" strike="noStrike" dirty="0">
                <a:solidFill>
                  <a:srgbClr val="374151"/>
                </a:solidFill>
                <a:effectLst/>
                <a:latin typeface="Arial" panose="020B0604020202020204" pitchFamily="34" charset="0"/>
              </a:rPr>
              <a:t>You can use </a:t>
            </a:r>
            <a:r>
              <a:rPr lang="en-ID" b="0" i="0" u="none" strike="noStrike" dirty="0" err="1">
                <a:solidFill>
                  <a:srgbClr val="374151"/>
                </a:solidFill>
                <a:effectLst/>
                <a:latin typeface="Arial" panose="020B0604020202020204" pitchFamily="34" charset="0"/>
              </a:rPr>
              <a:t>ChatGPT</a:t>
            </a:r>
            <a:r>
              <a:rPr lang="en-ID" b="0" i="0" u="none" strike="noStrike" dirty="0">
                <a:solidFill>
                  <a:srgbClr val="374151"/>
                </a:solidFill>
                <a:effectLst/>
                <a:latin typeface="Arial" panose="020B0604020202020204" pitchFamily="34" charset="0"/>
              </a:rPr>
              <a:t> to get more example using other public dataset available in Seaborn or Pandas. </a:t>
            </a:r>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US" b="0" i="0" dirty="0">
                <a:solidFill>
                  <a:srgbClr val="000000"/>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b="0" i="0" dirty="0">
                <a:solidFill>
                  <a:srgbClr val="000000"/>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a:endParaRPr lang="en-ID"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94A24B05-57BA-244D-BA21-E8A23A3ABCC7}" type="slidenum">
              <a:rPr lang="en-US" smtClean="0"/>
              <a:t>25</a:t>
            </a:fld>
            <a:endParaRPr lang="en-US"/>
          </a:p>
        </p:txBody>
      </p:sp>
    </p:spTree>
    <p:extLst>
      <p:ext uri="{BB962C8B-B14F-4D97-AF65-F5344CB8AC3E}">
        <p14:creationId xmlns:p14="http://schemas.microsoft.com/office/powerpoint/2010/main" val="14655793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ID" b="0" i="0" u="none" strike="noStrike" dirty="0">
                <a:solidFill>
                  <a:srgbClr val="000000"/>
                </a:solidFill>
                <a:effectLst/>
                <a:latin typeface="Arial" panose="020B0604020202020204" pitchFamily="34" charset="0"/>
              </a:rPr>
              <a:t>Linear relationships are straightforward and well-understood, but real-world data often contains nonlinear relationships. </a:t>
            </a:r>
            <a:r>
              <a:rPr lang="en-US" b="0" i="0" dirty="0">
                <a:solidFill>
                  <a:srgbClr val="000000"/>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US" b="0" i="0" dirty="0">
                <a:solidFill>
                  <a:srgbClr val="000000"/>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ID" b="0" i="0" u="none" strike="noStrike" dirty="0">
                <a:solidFill>
                  <a:srgbClr val="000000"/>
                </a:solidFill>
                <a:effectLst/>
                <a:latin typeface="Arial" panose="020B0604020202020204" pitchFamily="34" charset="0"/>
              </a:rPr>
              <a:t>Here are some common methods and techniques to detect and measure nonlinear relationships between variables:</a:t>
            </a:r>
            <a:r>
              <a:rPr lang="en-US" b="0" i="0" dirty="0">
                <a:solidFill>
                  <a:srgbClr val="000000"/>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US" b="0" i="0" dirty="0">
                <a:solidFill>
                  <a:srgbClr val="000000"/>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Scatter Plots</a:t>
            </a:r>
            <a:r>
              <a:rPr lang="en-ID" sz="1800" b="0" i="0" u="none" strike="noStrike" dirty="0">
                <a:solidFill>
                  <a:srgbClr val="374151"/>
                </a:solidFill>
                <a:effectLst/>
                <a:latin typeface="Arial" panose="020B0604020202020204" pitchFamily="34" charset="0"/>
              </a:rPr>
              <a:t>:</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0" i="0" u="none" strike="noStrike" dirty="0">
                <a:solidFill>
                  <a:srgbClr val="374151"/>
                </a:solidFill>
                <a:effectLst/>
                <a:latin typeface="Arial" panose="020B0604020202020204" pitchFamily="34" charset="0"/>
              </a:rPr>
              <a:t>Before any statistical method, visual inspection through scatter plots can give an initial sense of the relationship between variables. Patterns like curves, clusters, or other non-linear shapes may indicate a nonlinear relationship.</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000000"/>
                </a:solidFill>
                <a:effectLst/>
                <a:latin typeface="Calibri" panose="020F0502020204030204" pitchFamily="34" charset="0"/>
              </a:rPr>
              <a:t>Polynomial and Spline Regression</a:t>
            </a:r>
            <a:r>
              <a:rPr lang="en-ID" sz="1800" b="0" i="0" u="none" strike="noStrike" dirty="0">
                <a:solidFill>
                  <a:srgbClr val="000000"/>
                </a:solidFill>
                <a:effectLst/>
                <a:latin typeface="Calibri" panose="020F0502020204030204" pitchFamily="34" charset="0"/>
              </a:rPr>
              <a:t>:</a:t>
            </a:r>
            <a:r>
              <a:rPr lang="en-US" sz="1800" b="0" i="0" dirty="0">
                <a:solidFill>
                  <a:srgbClr val="000000"/>
                </a:solidFill>
                <a:effectLst/>
                <a:latin typeface="Calibri" panose="020F050202020403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0" i="0" u="none" strike="noStrike" dirty="0">
                <a:solidFill>
                  <a:srgbClr val="000000"/>
                </a:solidFill>
                <a:effectLst/>
                <a:latin typeface="Calibri" panose="020F0502020204030204" pitchFamily="34" charset="0"/>
              </a:rPr>
              <a:t>This allows you to fit a nonlinear relationship by adding polynomial terms or using spline functions. </a:t>
            </a:r>
            <a:r>
              <a:rPr lang="en-US" sz="1800" b="0" i="0" dirty="0">
                <a:solidFill>
                  <a:srgbClr val="000000"/>
                </a:solidFill>
                <a:effectLst/>
                <a:latin typeface="Calibri" panose="020F050202020403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Transformations</a:t>
            </a:r>
            <a:r>
              <a:rPr lang="en-ID" sz="1800" b="0" i="0" u="none" strike="noStrike" dirty="0">
                <a:solidFill>
                  <a:srgbClr val="374151"/>
                </a:solidFill>
                <a:effectLst/>
                <a:latin typeface="Arial" panose="020B0604020202020204" pitchFamily="34" charset="0"/>
              </a:rPr>
              <a:t>:</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0" i="0" u="none" strike="noStrike" dirty="0">
                <a:solidFill>
                  <a:srgbClr val="374151"/>
                </a:solidFill>
                <a:effectLst/>
                <a:latin typeface="Arial" panose="020B0604020202020204" pitchFamily="34" charset="0"/>
              </a:rPr>
              <a:t>Applying functions like logarithm, square root, or other mathematical functions can sometimes linearize relationships, making them easier to model and understand.</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Locally Weighted Scatterplot Smoothing (LOWESS or LOESS)</a:t>
            </a:r>
            <a:r>
              <a:rPr lang="en-ID" sz="1800" b="0" i="0" u="none" strike="noStrike" dirty="0">
                <a:solidFill>
                  <a:srgbClr val="374151"/>
                </a:solidFill>
                <a:effectLst/>
                <a:latin typeface="Arial" panose="020B0604020202020204" pitchFamily="34" charset="0"/>
              </a:rPr>
              <a:t>:</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0" i="0" u="none" strike="noStrike" dirty="0">
                <a:solidFill>
                  <a:srgbClr val="374151"/>
                </a:solidFill>
                <a:effectLst/>
                <a:latin typeface="Arial" panose="020B0604020202020204" pitchFamily="34" charset="0"/>
              </a:rPr>
              <a:t>It provides a smooth curve that captures the relationship between variables in the scatter plot. This curve can help visualize non-linear relationships.</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Distance-based Methods</a:t>
            </a:r>
            <a:r>
              <a:rPr lang="en-ID" sz="1800" b="0" i="0" u="none" strike="noStrike" dirty="0">
                <a:solidFill>
                  <a:srgbClr val="374151"/>
                </a:solidFill>
                <a:effectLst/>
                <a:latin typeface="Arial" panose="020B0604020202020204" pitchFamily="34" charset="0"/>
              </a:rPr>
              <a:t>:</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0" i="0" u="none" strike="noStrike" dirty="0">
                <a:solidFill>
                  <a:srgbClr val="374151"/>
                </a:solidFill>
                <a:effectLst/>
                <a:latin typeface="Arial" panose="020B0604020202020204" pitchFamily="34" charset="0"/>
              </a:rPr>
              <a:t>Methods like the </a:t>
            </a:r>
            <a:r>
              <a:rPr lang="en-ID" sz="1800" b="1" i="0" u="none" strike="noStrike" dirty="0">
                <a:solidFill>
                  <a:srgbClr val="374151"/>
                </a:solidFill>
                <a:effectLst/>
                <a:latin typeface="Arial" panose="020B0604020202020204" pitchFamily="34" charset="0"/>
              </a:rPr>
              <a:t>Mutual Information</a:t>
            </a:r>
            <a:r>
              <a:rPr lang="en-ID" sz="1800" b="0" i="0" u="none" strike="noStrike" dirty="0">
                <a:solidFill>
                  <a:srgbClr val="374151"/>
                </a:solidFill>
                <a:effectLst/>
                <a:latin typeface="Arial" panose="020B0604020202020204" pitchFamily="34" charset="0"/>
              </a:rPr>
              <a:t> metric measure the dependency between variables. This metric can capture any kind of relationship, linear or nonlinear.</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Decision Trees and Random Forests</a:t>
            </a:r>
            <a:r>
              <a:rPr lang="en-ID" sz="1800" b="0" i="0" u="none" strike="noStrike" dirty="0">
                <a:solidFill>
                  <a:srgbClr val="374151"/>
                </a:solidFill>
                <a:effectLst/>
                <a:latin typeface="Arial" panose="020B0604020202020204" pitchFamily="34" charset="0"/>
              </a:rPr>
              <a:t>:</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0" i="0" u="none" strike="noStrike" dirty="0">
                <a:solidFill>
                  <a:srgbClr val="374151"/>
                </a:solidFill>
                <a:effectLst/>
                <a:latin typeface="Arial" panose="020B0604020202020204" pitchFamily="34" charset="0"/>
              </a:rPr>
              <a:t>These machine learning methods can capture and quantify nonlinear relationships in their structure. For instance, a decision tree might split data based on a certain threshold of one variable, which can be indicative of a nonlinear relationship.</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Residual Plots</a:t>
            </a:r>
            <a:r>
              <a:rPr lang="en-ID" sz="1800" b="0" i="0" u="none" strike="noStrike" dirty="0">
                <a:solidFill>
                  <a:srgbClr val="374151"/>
                </a:solidFill>
                <a:effectLst/>
                <a:latin typeface="Arial" panose="020B0604020202020204" pitchFamily="34" charset="0"/>
              </a:rPr>
              <a:t>:</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0" i="0" u="none" strike="noStrike" dirty="0">
                <a:solidFill>
                  <a:srgbClr val="374151"/>
                </a:solidFill>
                <a:effectLst/>
                <a:latin typeface="Arial" panose="020B0604020202020204" pitchFamily="34" charset="0"/>
              </a:rPr>
              <a:t>After fitting a linear regression model, if the residuals show patterns when plotted against the predicted values or any independent variable, it can indicate non-linearity. Ideally, in a perfect linear relationship, residuals should show no pattern and be randomly scattered.</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Neural Networks</a:t>
            </a:r>
            <a:r>
              <a:rPr lang="en-ID" sz="1800" b="0" i="0" u="none" strike="noStrike" dirty="0">
                <a:solidFill>
                  <a:srgbClr val="374151"/>
                </a:solidFill>
                <a:effectLst/>
                <a:latin typeface="Arial" panose="020B0604020202020204" pitchFamily="34" charset="0"/>
              </a:rPr>
              <a:t>:</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0" i="0" u="none" strike="noStrike" dirty="0">
                <a:solidFill>
                  <a:srgbClr val="374151"/>
                </a:solidFill>
                <a:effectLst/>
                <a:latin typeface="Arial" panose="020B0604020202020204" pitchFamily="34" charset="0"/>
              </a:rPr>
              <a:t>These can capture complex nonlinear relationships but may require a significant amount of data and might be more challenging to interpret.</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GAM (Generalized Additive Models)</a:t>
            </a:r>
            <a:r>
              <a:rPr lang="en-ID" sz="1800" b="0" i="0" u="none" strike="noStrike" dirty="0">
                <a:solidFill>
                  <a:srgbClr val="374151"/>
                </a:solidFill>
                <a:effectLst/>
                <a:latin typeface="Arial" panose="020B0604020202020204" pitchFamily="34" charset="0"/>
              </a:rPr>
              <a:t>:</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0" i="0" u="none" strike="noStrike" dirty="0">
                <a:solidFill>
                  <a:srgbClr val="374151"/>
                </a:solidFill>
                <a:effectLst/>
                <a:latin typeface="Arial" panose="020B0604020202020204" pitchFamily="34" charset="0"/>
              </a:rPr>
              <a:t>These are a combination of simpler models to predict the dependent variable based on different transformations of the independent variables, allowing for the capture of non-linear relationships.</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US" sz="1800" b="0" i="0" dirty="0">
                <a:solidFill>
                  <a:srgbClr val="444444"/>
                </a:solidFill>
                <a:effectLst/>
                <a:latin typeface="Arial" panose="020B0604020202020204" pitchFamily="34" charset="0"/>
              </a:rPr>
              <a:t>​</a:t>
            </a:r>
            <a:br>
              <a:rPr lang="en-US" sz="1800" b="0" i="0" dirty="0">
                <a:solidFill>
                  <a:srgbClr val="444444"/>
                </a:solidFill>
                <a:effectLst/>
                <a:latin typeface="Arial" panose="020B0604020202020204" pitchFamily="34" charset="0"/>
              </a:rPr>
            </a:br>
            <a:r>
              <a:rPr lang="en-US" sz="1800" b="0" i="0" dirty="0">
                <a:solidFill>
                  <a:srgbClr val="000000"/>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r>
              <a:rPr lang="en-ID" b="0" i="0" u="none" strike="noStrike" dirty="0">
                <a:solidFill>
                  <a:srgbClr val="374151"/>
                </a:solidFill>
                <a:effectLst/>
                <a:latin typeface="Arial" panose="020B0604020202020204" pitchFamily="34" charset="0"/>
              </a:rPr>
              <a:t>Always remember that the complexity of the method should match the purpose of the analysis. For inferential tasks, simpler and interpretable methods are often better, while for prediction, more complex methods might be more appropriate. </a:t>
            </a:r>
            <a:r>
              <a:rPr lang="en-ID" b="0" i="0" u="none" strike="noStrike" dirty="0">
                <a:solidFill>
                  <a:srgbClr val="000000"/>
                </a:solidFill>
                <a:effectLst/>
                <a:latin typeface="Arial" panose="020B0604020202020204" pitchFamily="34" charset="0"/>
              </a:rPr>
              <a:t>We cant cover all of those methods in this lecture, but if you are curious, for each of those methods you can easily use prompt engineering to get Python sample codes.  Here is example scatter plot with LOWESS analysis using Titanic dataset. </a:t>
            </a:r>
            <a:r>
              <a:rPr lang="en-US" b="0" i="0" dirty="0">
                <a:solidFill>
                  <a:srgbClr val="000000"/>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a:endParaRPr lang="en-ID"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94A24B05-57BA-244D-BA21-E8A23A3ABCC7}" type="slidenum">
              <a:rPr lang="en-US" smtClean="0"/>
              <a:t>26</a:t>
            </a:fld>
            <a:endParaRPr lang="en-US"/>
          </a:p>
        </p:txBody>
      </p:sp>
    </p:spTree>
    <p:extLst>
      <p:ext uri="{BB962C8B-B14F-4D97-AF65-F5344CB8AC3E}">
        <p14:creationId xmlns:p14="http://schemas.microsoft.com/office/powerpoint/2010/main" val="10905592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ID" b="0" i="0" u="none" strike="noStrike" dirty="0">
                <a:solidFill>
                  <a:srgbClr val="202122"/>
                </a:solidFill>
                <a:effectLst/>
                <a:latin typeface="Arial" panose="020B0604020202020204" pitchFamily="34" charset="0"/>
              </a:rPr>
              <a:t>In </a:t>
            </a:r>
            <a:r>
              <a:rPr lang="en-ID" b="0" i="0" u="sng" strike="noStrike" dirty="0">
                <a:solidFill>
                  <a:srgbClr val="3366CC"/>
                </a:solidFill>
                <a:effectLst/>
                <a:latin typeface="Arial" panose="020B0604020202020204" pitchFamily="34" charset="0"/>
                <a:hlinkClick r:id="rId3"/>
              </a:rPr>
              <a:t>statistics</a:t>
            </a:r>
            <a:r>
              <a:rPr lang="en-ID" b="0" i="0" u="none" strike="noStrike" dirty="0">
                <a:solidFill>
                  <a:srgbClr val="202122"/>
                </a:solidFill>
                <a:effectLst/>
                <a:latin typeface="Arial" panose="020B0604020202020204" pitchFamily="34" charset="0"/>
              </a:rPr>
              <a:t>, </a:t>
            </a:r>
            <a:r>
              <a:rPr lang="en-ID" b="1" i="0" u="none" strike="noStrike" dirty="0">
                <a:solidFill>
                  <a:srgbClr val="202122"/>
                </a:solidFill>
                <a:effectLst/>
                <a:latin typeface="Arial" panose="020B0604020202020204" pitchFamily="34" charset="0"/>
              </a:rPr>
              <a:t>Spearman's rank correlation coefficient</a:t>
            </a:r>
            <a:r>
              <a:rPr lang="en-ID" b="0" i="0" u="none" strike="noStrike" dirty="0">
                <a:solidFill>
                  <a:srgbClr val="202122"/>
                </a:solidFill>
                <a:effectLst/>
                <a:latin typeface="Arial" panose="020B0604020202020204" pitchFamily="34" charset="0"/>
              </a:rPr>
              <a:t> or </a:t>
            </a:r>
            <a:r>
              <a:rPr lang="en-ID" b="1" i="0" u="none" strike="noStrike" dirty="0">
                <a:solidFill>
                  <a:srgbClr val="202122"/>
                </a:solidFill>
                <a:effectLst/>
                <a:latin typeface="Arial" panose="020B0604020202020204" pitchFamily="34" charset="0"/>
              </a:rPr>
              <a:t>Spearman's </a:t>
            </a:r>
            <a:r>
              <a:rPr lang="en-ID" b="1" i="1" u="none" strike="noStrike" dirty="0" err="1">
                <a:solidFill>
                  <a:srgbClr val="202122"/>
                </a:solidFill>
                <a:effectLst/>
                <a:latin typeface="Arial" panose="020B0604020202020204" pitchFamily="34" charset="0"/>
              </a:rPr>
              <a:t>ρ</a:t>
            </a:r>
            <a:r>
              <a:rPr lang="en-ID" b="0" i="0" u="none" strike="noStrike" dirty="0">
                <a:solidFill>
                  <a:srgbClr val="202122"/>
                </a:solidFill>
                <a:effectLst/>
                <a:latin typeface="Arial" panose="020B0604020202020204" pitchFamily="34" charset="0"/>
              </a:rPr>
              <a:t>, named after </a:t>
            </a:r>
            <a:r>
              <a:rPr lang="en-ID" b="0" i="0" u="sng" strike="noStrike" dirty="0">
                <a:solidFill>
                  <a:srgbClr val="3366CC"/>
                </a:solidFill>
                <a:effectLst/>
                <a:latin typeface="Arial" panose="020B0604020202020204" pitchFamily="34" charset="0"/>
                <a:hlinkClick r:id="rId4"/>
              </a:rPr>
              <a:t>Charles Spearman</a:t>
            </a:r>
            <a:r>
              <a:rPr lang="en-ID" b="0" i="0" u="none" strike="noStrike" dirty="0">
                <a:solidFill>
                  <a:srgbClr val="202122"/>
                </a:solidFill>
                <a:effectLst/>
                <a:latin typeface="Arial" panose="020B0604020202020204" pitchFamily="34" charset="0"/>
              </a:rPr>
              <a:t>. It is a </a:t>
            </a:r>
            <a:r>
              <a:rPr lang="en-ID" b="0" i="0" u="sng" strike="noStrike" dirty="0">
                <a:solidFill>
                  <a:srgbClr val="3366CC"/>
                </a:solidFill>
                <a:effectLst/>
                <a:latin typeface="Arial" panose="020B0604020202020204" pitchFamily="34" charset="0"/>
                <a:hlinkClick r:id="rId5"/>
              </a:rPr>
              <a:t>nonparametric</a:t>
            </a:r>
            <a:r>
              <a:rPr lang="en-ID" b="0" i="0" u="none" strike="noStrike" dirty="0">
                <a:solidFill>
                  <a:srgbClr val="202122"/>
                </a:solidFill>
                <a:effectLst/>
                <a:latin typeface="Arial" panose="020B0604020202020204" pitchFamily="34" charset="0"/>
              </a:rPr>
              <a:t> measure of </a:t>
            </a:r>
            <a:r>
              <a:rPr lang="en-ID" b="0" i="0" u="sng" strike="noStrike" dirty="0">
                <a:solidFill>
                  <a:srgbClr val="3366CC"/>
                </a:solidFill>
                <a:effectLst/>
                <a:latin typeface="Arial" panose="020B0604020202020204" pitchFamily="34" charset="0"/>
                <a:hlinkClick r:id="rId6"/>
              </a:rPr>
              <a:t>rank correlation</a:t>
            </a:r>
            <a:r>
              <a:rPr lang="en-ID" b="0" i="0" u="none" strike="noStrike" dirty="0">
                <a:solidFill>
                  <a:srgbClr val="202122"/>
                </a:solidFill>
                <a:effectLst/>
                <a:latin typeface="Arial" panose="020B0604020202020204" pitchFamily="34" charset="0"/>
              </a:rPr>
              <a:t> (</a:t>
            </a:r>
            <a:r>
              <a:rPr lang="en-ID" b="0" i="0" u="sng" strike="noStrike" dirty="0">
                <a:solidFill>
                  <a:srgbClr val="3366CC"/>
                </a:solidFill>
                <a:effectLst/>
                <a:latin typeface="Arial" panose="020B0604020202020204" pitchFamily="34" charset="0"/>
                <a:hlinkClick r:id="rId7"/>
              </a:rPr>
              <a:t>statistical dependence</a:t>
            </a:r>
            <a:r>
              <a:rPr lang="en-ID" b="0" i="0" u="none" strike="noStrike" dirty="0">
                <a:solidFill>
                  <a:srgbClr val="202122"/>
                </a:solidFill>
                <a:effectLst/>
                <a:latin typeface="Arial" panose="020B0604020202020204" pitchFamily="34" charset="0"/>
              </a:rPr>
              <a:t> between the </a:t>
            </a:r>
            <a:r>
              <a:rPr lang="en-ID" b="0" i="0" u="sng" strike="noStrike" dirty="0">
                <a:solidFill>
                  <a:srgbClr val="3366CC"/>
                </a:solidFill>
                <a:effectLst/>
                <a:latin typeface="Arial" panose="020B0604020202020204" pitchFamily="34" charset="0"/>
                <a:hlinkClick r:id="rId8"/>
              </a:rPr>
              <a:t>rankings</a:t>
            </a:r>
            <a:r>
              <a:rPr lang="en-ID" b="0" i="0" u="none" strike="noStrike" dirty="0">
                <a:solidFill>
                  <a:srgbClr val="202122"/>
                </a:solidFill>
                <a:effectLst/>
                <a:latin typeface="Arial" panose="020B0604020202020204" pitchFamily="34" charset="0"/>
              </a:rPr>
              <a:t> of two </a:t>
            </a:r>
            <a:r>
              <a:rPr lang="en-ID" b="0" i="0" u="sng" strike="noStrike" dirty="0">
                <a:solidFill>
                  <a:srgbClr val="3366CC"/>
                </a:solidFill>
                <a:effectLst/>
                <a:latin typeface="Arial" panose="020B0604020202020204" pitchFamily="34" charset="0"/>
                <a:hlinkClick r:id="rId9"/>
              </a:rPr>
              <a:t>variables</a:t>
            </a:r>
            <a:r>
              <a:rPr lang="en-ID" b="0" i="0" u="none" strike="noStrike" dirty="0">
                <a:solidFill>
                  <a:srgbClr val="202122"/>
                </a:solidFill>
                <a:effectLst/>
                <a:latin typeface="Arial" panose="020B0604020202020204" pitchFamily="34" charset="0"/>
              </a:rPr>
              <a:t>). It assesses how well the relationship between two variables can be described using a </a:t>
            </a:r>
            <a:r>
              <a:rPr lang="en-ID" b="0" i="0" u="sng" strike="noStrike" dirty="0">
                <a:solidFill>
                  <a:srgbClr val="3366CC"/>
                </a:solidFill>
                <a:effectLst/>
                <a:latin typeface="Arial" panose="020B0604020202020204" pitchFamily="34" charset="0"/>
                <a:hlinkClick r:id="rId10"/>
              </a:rPr>
              <a:t>monotonic function</a:t>
            </a:r>
            <a:r>
              <a:rPr lang="en-ID" b="0" i="0" u="none" strike="noStrike" dirty="0">
                <a:solidFill>
                  <a:srgbClr val="202122"/>
                </a:solidFill>
                <a:effectLst/>
                <a:latin typeface="Arial" panose="020B0604020202020204" pitchFamily="34" charset="0"/>
              </a:rPr>
              <a:t>.</a:t>
            </a:r>
            <a:r>
              <a:rPr lang="en-US" b="0" i="0" dirty="0">
                <a:solidFill>
                  <a:srgbClr val="202122"/>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ID" b="0" i="0" u="none" strike="noStrike" dirty="0">
                <a:solidFill>
                  <a:srgbClr val="202122"/>
                </a:solidFill>
                <a:effectLst/>
                <a:latin typeface="Arial" panose="020B0604020202020204" pitchFamily="34" charset="0"/>
              </a:rPr>
              <a:t>The Spearman correlation between two variables is equal to the </a:t>
            </a:r>
            <a:r>
              <a:rPr lang="en-ID" b="0" i="0" u="sng" strike="noStrike" dirty="0">
                <a:solidFill>
                  <a:srgbClr val="3366CC"/>
                </a:solidFill>
                <a:effectLst/>
                <a:latin typeface="Arial" panose="020B0604020202020204" pitchFamily="34" charset="0"/>
                <a:hlinkClick r:id="rId11"/>
              </a:rPr>
              <a:t>Pearson correlation</a:t>
            </a:r>
            <a:r>
              <a:rPr lang="en-ID" b="0" i="0" u="none" strike="noStrike" dirty="0">
                <a:solidFill>
                  <a:srgbClr val="202122"/>
                </a:solidFill>
                <a:effectLst/>
                <a:latin typeface="Arial" panose="020B0604020202020204" pitchFamily="34" charset="0"/>
              </a:rPr>
              <a:t> between the rank values of those two variables; while Pearson's correlation assesses linear relationships, Spearman's correlation assesses monotonic relationships (whether linear or not). If there are no repeated data values, a perfect Spearman correlation of +1 or −1 occurs when each of the variables is a perfect monotone function of the other. Intuitively, the Spearman correlation between two variables will be high when observations have a similar (or identical for a correlation of 1) </a:t>
            </a:r>
            <a:r>
              <a:rPr lang="en-ID" b="0" i="0" u="sng" strike="noStrike" dirty="0">
                <a:solidFill>
                  <a:srgbClr val="3366CC"/>
                </a:solidFill>
                <a:effectLst/>
                <a:latin typeface="Arial" panose="020B0604020202020204" pitchFamily="34" charset="0"/>
                <a:hlinkClick r:id="rId12"/>
              </a:rPr>
              <a:t>rank</a:t>
            </a:r>
            <a:r>
              <a:rPr lang="en-ID" b="0" i="0" u="none" strike="noStrike" dirty="0">
                <a:solidFill>
                  <a:srgbClr val="202122"/>
                </a:solidFill>
                <a:effectLst/>
                <a:latin typeface="Arial" panose="020B0604020202020204" pitchFamily="34" charset="0"/>
              </a:rPr>
              <a:t> (i.e. relative position label of the observations within the variable: 1st, 2nd, 3rd, etc.) between the two variables, and low when observations have a dissimilar (or fully opposed for a correlation of −1) rank between the two variables. Spearman's coefficient is appropriate for both </a:t>
            </a:r>
            <a:r>
              <a:rPr lang="en-ID" b="0" i="0" u="sng" strike="noStrike" dirty="0">
                <a:solidFill>
                  <a:srgbClr val="3366CC"/>
                </a:solidFill>
                <a:effectLst/>
                <a:latin typeface="Arial" panose="020B0604020202020204" pitchFamily="34" charset="0"/>
                <a:hlinkClick r:id="rId13"/>
              </a:rPr>
              <a:t>continuous</a:t>
            </a:r>
            <a:r>
              <a:rPr lang="en-ID" b="0" i="0" u="none" strike="noStrike" dirty="0">
                <a:solidFill>
                  <a:srgbClr val="202122"/>
                </a:solidFill>
                <a:effectLst/>
                <a:latin typeface="Arial" panose="020B0604020202020204" pitchFamily="34" charset="0"/>
              </a:rPr>
              <a:t> and discrete </a:t>
            </a:r>
            <a:r>
              <a:rPr lang="en-ID" b="0" i="0" u="sng" strike="noStrike" dirty="0">
                <a:solidFill>
                  <a:srgbClr val="3366CC"/>
                </a:solidFill>
                <a:effectLst/>
                <a:latin typeface="Arial" panose="020B0604020202020204" pitchFamily="34" charset="0"/>
                <a:hlinkClick r:id="rId14"/>
              </a:rPr>
              <a:t>ordinal variables</a:t>
            </a:r>
            <a:r>
              <a:rPr lang="en-ID" b="0" i="0" u="none" strike="noStrike" dirty="0">
                <a:solidFill>
                  <a:srgbClr val="202122"/>
                </a:solidFill>
                <a:effectLst/>
                <a:latin typeface="Arial" panose="020B0604020202020204" pitchFamily="34" charset="0"/>
              </a:rPr>
              <a:t>.</a:t>
            </a:r>
            <a:r>
              <a:rPr lang="en-ID" b="0" i="0" u="sng" strike="noStrike" dirty="0">
                <a:solidFill>
                  <a:srgbClr val="3366CC"/>
                </a:solidFill>
                <a:effectLst/>
                <a:latin typeface="Arial" panose="020B0604020202020204" pitchFamily="34" charset="0"/>
                <a:hlinkClick r:id="rId15"/>
              </a:rPr>
              <a:t> </a:t>
            </a:r>
            <a:r>
              <a:rPr lang="en-ID" b="0" i="0" u="none" strike="noStrike" dirty="0">
                <a:solidFill>
                  <a:srgbClr val="202122"/>
                </a:solidFill>
                <a:effectLst/>
                <a:latin typeface="Arial" panose="020B0604020202020204" pitchFamily="34" charset="0"/>
              </a:rPr>
              <a:t> Both Spearman's and </a:t>
            </a:r>
            <a:r>
              <a:rPr lang="en-ID" b="0" i="0" u="sng" strike="noStrike" dirty="0">
                <a:solidFill>
                  <a:srgbClr val="3366CC"/>
                </a:solidFill>
                <a:effectLst/>
                <a:latin typeface="Arial" panose="020B0604020202020204" pitchFamily="34" charset="0"/>
                <a:hlinkClick r:id="rId16"/>
              </a:rPr>
              <a:t>Kendall's </a:t>
            </a:r>
            <a:r>
              <a:rPr lang="en-ID" b="0" i="0" u="none" strike="noStrike" dirty="0">
                <a:solidFill>
                  <a:srgbClr val="202122"/>
                </a:solidFill>
                <a:effectLst/>
                <a:latin typeface="Arial" panose="020B0604020202020204" pitchFamily="34" charset="0"/>
              </a:rPr>
              <a:t>can be formulated as special cases of a more </a:t>
            </a:r>
            <a:r>
              <a:rPr lang="en-ID" b="0" i="0" u="sng" strike="noStrike" dirty="0">
                <a:solidFill>
                  <a:srgbClr val="3366CC"/>
                </a:solidFill>
                <a:effectLst/>
                <a:latin typeface="Arial" panose="020B0604020202020204" pitchFamily="34" charset="0"/>
                <a:hlinkClick r:id="rId17"/>
              </a:rPr>
              <a:t>general correlation coefficient</a:t>
            </a:r>
            <a:r>
              <a:rPr lang="en-ID" b="0" i="0" u="none" strike="noStrike" dirty="0">
                <a:solidFill>
                  <a:srgbClr val="202122"/>
                </a:solidFill>
                <a:effectLst/>
                <a:latin typeface="Arial" panose="020B0604020202020204" pitchFamily="34" charset="0"/>
              </a:rPr>
              <a:t>. </a:t>
            </a:r>
            <a:r>
              <a:rPr lang="en-ID" b="0" i="0" u="none" strike="noStrike" dirty="0">
                <a:solidFill>
                  <a:srgbClr val="000000"/>
                </a:solidFill>
                <a:effectLst/>
                <a:latin typeface="Calibri" panose="020F0502020204030204" pitchFamily="34" charset="0"/>
              </a:rPr>
              <a:t>The resulting coefficient, denoted as </a:t>
            </a:r>
            <a:r>
              <a:rPr lang="en-ID" b="0" i="1" u="none" strike="noStrike" dirty="0" err="1">
                <a:solidFill>
                  <a:srgbClr val="000000"/>
                </a:solidFill>
                <a:effectLst/>
                <a:latin typeface="Arial" panose="020B0604020202020204" pitchFamily="34" charset="0"/>
              </a:rPr>
              <a:t>ρ</a:t>
            </a:r>
            <a:r>
              <a:rPr lang="en-ID" b="0" i="0" u="none" strike="noStrike" dirty="0">
                <a:solidFill>
                  <a:srgbClr val="000000"/>
                </a:solidFill>
                <a:effectLst/>
                <a:latin typeface="Calibri" panose="020F0502020204030204" pitchFamily="34" charset="0"/>
              </a:rPr>
              <a:t> (rho), varies between -1 and 1. </a:t>
            </a:r>
            <a:r>
              <a:rPr lang="en-ID" b="0" i="1" u="none" strike="noStrike" dirty="0" err="1">
                <a:solidFill>
                  <a:srgbClr val="000000"/>
                </a:solidFill>
                <a:effectLst/>
                <a:latin typeface="Arial" panose="020B0604020202020204" pitchFamily="34" charset="0"/>
              </a:rPr>
              <a:t>ρ</a:t>
            </a:r>
            <a:r>
              <a:rPr lang="en-ID" b="0" i="0" u="none" strike="noStrike" dirty="0">
                <a:solidFill>
                  <a:srgbClr val="000000"/>
                </a:solidFill>
                <a:effectLst/>
                <a:latin typeface="Arial" panose="020B0604020202020204" pitchFamily="34" charset="0"/>
              </a:rPr>
              <a:t>=1 </a:t>
            </a:r>
            <a:r>
              <a:rPr lang="en-ID" b="0" i="0" u="none" strike="noStrike" dirty="0">
                <a:solidFill>
                  <a:srgbClr val="000000"/>
                </a:solidFill>
                <a:effectLst/>
                <a:latin typeface="Calibri" panose="020F0502020204030204" pitchFamily="34" charset="0"/>
              </a:rPr>
              <a:t>has Perfect positive rank correlation. </a:t>
            </a:r>
            <a:r>
              <a:rPr lang="en-ID" b="0" i="1" u="none" strike="noStrike" dirty="0" err="1">
                <a:solidFill>
                  <a:srgbClr val="000000"/>
                </a:solidFill>
                <a:effectLst/>
                <a:latin typeface="Arial" panose="020B0604020202020204" pitchFamily="34" charset="0"/>
              </a:rPr>
              <a:t>ρ</a:t>
            </a:r>
            <a:r>
              <a:rPr lang="en-ID" b="0" i="0" u="none" strike="noStrike" dirty="0">
                <a:solidFill>
                  <a:srgbClr val="000000"/>
                </a:solidFill>
                <a:effectLst/>
                <a:latin typeface="Arial" panose="020B0604020202020204" pitchFamily="34" charset="0"/>
              </a:rPr>
              <a:t>=−1 has </a:t>
            </a:r>
            <a:r>
              <a:rPr lang="en-ID" b="0" i="0" u="none" strike="noStrike" dirty="0">
                <a:solidFill>
                  <a:srgbClr val="000000"/>
                </a:solidFill>
                <a:effectLst/>
                <a:latin typeface="Calibri" panose="020F0502020204030204" pitchFamily="34" charset="0"/>
              </a:rPr>
              <a:t>Perfect negative rank correlation</a:t>
            </a:r>
            <a:r>
              <a:rPr lang="en-ID" b="0" i="0" u="none" strike="noStrike" dirty="0">
                <a:solidFill>
                  <a:srgbClr val="000000"/>
                </a:solidFill>
                <a:effectLst/>
                <a:latin typeface="Arial" panose="020B0604020202020204" pitchFamily="34" charset="0"/>
              </a:rPr>
              <a:t>. And </a:t>
            </a:r>
            <a:r>
              <a:rPr lang="en-ID" b="0" i="1" u="none" strike="noStrike" dirty="0" err="1">
                <a:solidFill>
                  <a:srgbClr val="000000"/>
                </a:solidFill>
                <a:effectLst/>
                <a:latin typeface="Arial" panose="020B0604020202020204" pitchFamily="34" charset="0"/>
              </a:rPr>
              <a:t>ρ</a:t>
            </a:r>
            <a:r>
              <a:rPr lang="en-ID" b="0" i="0" u="none" strike="noStrike" dirty="0">
                <a:solidFill>
                  <a:srgbClr val="000000"/>
                </a:solidFill>
                <a:effectLst/>
                <a:latin typeface="Arial" panose="020B0604020202020204" pitchFamily="34" charset="0"/>
              </a:rPr>
              <a:t>=0 has</a:t>
            </a:r>
            <a:r>
              <a:rPr lang="en-ID" b="0" i="0" u="none" strike="noStrike" dirty="0">
                <a:solidFill>
                  <a:srgbClr val="000000"/>
                </a:solidFill>
                <a:effectLst/>
                <a:latin typeface="Calibri" panose="020F0502020204030204" pitchFamily="34" charset="0"/>
              </a:rPr>
              <a:t> No rank correlation. </a:t>
            </a:r>
            <a:r>
              <a:rPr lang="en-US" b="0" i="0" dirty="0">
                <a:solidFill>
                  <a:srgbClr val="000000"/>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b="0" i="0" dirty="0">
                <a:solidFill>
                  <a:srgbClr val="000000"/>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ID" b="0" i="0" u="none" strike="noStrike" dirty="0">
                <a:solidFill>
                  <a:srgbClr val="000000"/>
                </a:solidFill>
                <a:effectLst/>
                <a:latin typeface="Calibri" panose="020F0502020204030204" pitchFamily="34" charset="0"/>
              </a:rPr>
              <a:t>Here is the example of relationship between age and fare in Titanic dataset. </a:t>
            </a:r>
            <a:r>
              <a:rPr lang="en-ID" b="1" i="0" u="none" strike="noStrike" dirty="0">
                <a:solidFill>
                  <a:srgbClr val="000000"/>
                </a:solidFill>
                <a:effectLst/>
                <a:latin typeface="Arial" panose="020B0604020202020204" pitchFamily="34" charset="0"/>
              </a:rPr>
              <a:t>Scatter Plot</a:t>
            </a:r>
            <a:r>
              <a:rPr lang="en-ID" b="0" i="0" u="none" strike="noStrike" dirty="0">
                <a:solidFill>
                  <a:srgbClr val="000000"/>
                </a:solidFill>
                <a:effectLst/>
                <a:latin typeface="Arial" panose="020B0604020202020204" pitchFamily="34" charset="0"/>
              </a:rPr>
              <a:t> here provides a visual representation of the relationship between variables. </a:t>
            </a:r>
            <a:r>
              <a:rPr lang="en-US" b="0" i="0" dirty="0">
                <a:solidFill>
                  <a:srgbClr val="000000"/>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US" b="0" i="0" dirty="0">
                <a:solidFill>
                  <a:srgbClr val="000000"/>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ID" b="1" i="0" u="none" strike="noStrike" dirty="0">
                <a:solidFill>
                  <a:srgbClr val="000000"/>
                </a:solidFill>
                <a:effectLst/>
                <a:latin typeface="Arial" panose="020B0604020202020204" pitchFamily="34" charset="0"/>
              </a:rPr>
              <a:t>Result for Spearman's Rank Correlation Coefficient:</a:t>
            </a:r>
            <a:r>
              <a:rPr lang="en-US" b="0" i="0" dirty="0">
                <a:solidFill>
                  <a:srgbClr val="000000"/>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buFont typeface="Arial" panose="020B0604020202020204" pitchFamily="34" charset="0"/>
              <a:buChar char="•"/>
            </a:pPr>
            <a:r>
              <a:rPr lang="en-ID" sz="1800" b="1" i="0" u="none" strike="noStrike" dirty="0">
                <a:solidFill>
                  <a:srgbClr val="000000"/>
                </a:solidFill>
                <a:effectLst/>
                <a:latin typeface="Arial" panose="020B0604020202020204" pitchFamily="34" charset="0"/>
              </a:rPr>
              <a:t>Value</a:t>
            </a:r>
            <a:r>
              <a:rPr lang="en-ID" sz="1800" b="0" i="0" u="none" strike="noStrike" dirty="0">
                <a:solidFill>
                  <a:srgbClr val="000000"/>
                </a:solidFill>
                <a:effectLst/>
                <a:latin typeface="Arial" panose="020B0604020202020204" pitchFamily="34" charset="0"/>
              </a:rPr>
              <a:t>: As discussed, values close to 1 indicate a strong positive monotonic relationship, values close to -1 indicate a strong negative monotonic relationship, and values close to 0 suggest a weak or no monotonic relationship.</a:t>
            </a:r>
            <a:r>
              <a:rPr lang="en-US" sz="1800" b="0" i="0" dirty="0">
                <a:solidFill>
                  <a:srgbClr val="000000"/>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000000"/>
                </a:solidFill>
                <a:effectLst/>
                <a:latin typeface="Arial" panose="020B0604020202020204" pitchFamily="34" charset="0"/>
              </a:rPr>
              <a:t>P-value</a:t>
            </a:r>
            <a:r>
              <a:rPr lang="en-ID" sz="1800" b="0" i="0" u="none" strike="noStrike" dirty="0">
                <a:solidFill>
                  <a:srgbClr val="000000"/>
                </a:solidFill>
                <a:effectLst/>
                <a:latin typeface="Arial" panose="020B0604020202020204" pitchFamily="34" charset="0"/>
              </a:rPr>
              <a:t>: It determines the statistical significance of the observed correlation. Typically, a p-value less than 0.05 is considered statistically significant, suggesting that there's evidence that the observed correlation in the sample also exists in the population.</a:t>
            </a:r>
            <a:r>
              <a:rPr lang="en-US" sz="1800" b="0" i="0" dirty="0">
                <a:solidFill>
                  <a:srgbClr val="000000"/>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r>
              <a:rPr lang="en-US" b="0" i="0" dirty="0">
                <a:solidFill>
                  <a:srgbClr val="000000"/>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ID" b="0" i="0" u="none" strike="noStrike" dirty="0">
                <a:solidFill>
                  <a:srgbClr val="000000"/>
                </a:solidFill>
                <a:effectLst/>
                <a:latin typeface="Arial" panose="020B0604020202020204" pitchFamily="34" charset="0"/>
              </a:rPr>
              <a:t>From the Titanic dataset, if there's a statistically significant correlation based on the p-value, it would suggest some monotonic relationship between age and fare. The coefficient's value would indicate the strength and direction of this relationship.</a:t>
            </a:r>
            <a:r>
              <a:rPr lang="en-US" b="0" i="0" dirty="0">
                <a:solidFill>
                  <a:srgbClr val="000000"/>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US" b="0" i="0" dirty="0">
                <a:solidFill>
                  <a:srgbClr val="444444"/>
                </a:solidFill>
                <a:effectLst/>
                <a:latin typeface="Calibri" panose="020F0502020204030204" pitchFamily="34" charset="0"/>
              </a:rPr>
              <a:t>​</a:t>
            </a:r>
            <a:br>
              <a:rPr lang="en-US" b="0" i="0" dirty="0">
                <a:solidFill>
                  <a:srgbClr val="444444"/>
                </a:solidFill>
                <a:effectLst/>
                <a:latin typeface="Calibri" panose="020F0502020204030204" pitchFamily="34" charset="0"/>
              </a:rPr>
            </a:br>
            <a:r>
              <a:rPr lang="en-US" b="0" i="0" dirty="0">
                <a:solidFill>
                  <a:srgbClr val="000000"/>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a:endParaRPr lang="en-ID"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94A24B05-57BA-244D-BA21-E8A23A3ABCC7}" type="slidenum">
              <a:rPr lang="en-US" smtClean="0"/>
              <a:t>27</a:t>
            </a:fld>
            <a:endParaRPr lang="en-US"/>
          </a:p>
        </p:txBody>
      </p:sp>
    </p:spTree>
    <p:extLst>
      <p:ext uri="{BB962C8B-B14F-4D97-AF65-F5344CB8AC3E}">
        <p14:creationId xmlns:p14="http://schemas.microsoft.com/office/powerpoint/2010/main" val="17981302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ID" b="0" i="0" u="none" strike="noStrike" dirty="0">
                <a:solidFill>
                  <a:srgbClr val="202122"/>
                </a:solidFill>
                <a:effectLst/>
                <a:latin typeface="Arial" panose="020B0604020202020204" pitchFamily="34" charset="0"/>
              </a:rPr>
              <a:t>In </a:t>
            </a:r>
            <a:r>
              <a:rPr lang="en-ID" b="0" i="0" u="sng" strike="noStrike" dirty="0">
                <a:solidFill>
                  <a:srgbClr val="3366CC"/>
                </a:solidFill>
                <a:effectLst/>
                <a:latin typeface="Arial" panose="020B0604020202020204" pitchFamily="34" charset="0"/>
                <a:hlinkClick r:id="rId3"/>
              </a:rPr>
              <a:t>statistics</a:t>
            </a:r>
            <a:r>
              <a:rPr lang="en-ID" b="0" i="0" u="none" strike="noStrike" dirty="0">
                <a:solidFill>
                  <a:srgbClr val="202122"/>
                </a:solidFill>
                <a:effectLst/>
                <a:latin typeface="Arial" panose="020B0604020202020204" pitchFamily="34" charset="0"/>
              </a:rPr>
              <a:t>, the </a:t>
            </a:r>
            <a:r>
              <a:rPr lang="en-ID" b="1" i="0" u="none" strike="noStrike" dirty="0">
                <a:solidFill>
                  <a:srgbClr val="202122"/>
                </a:solidFill>
                <a:effectLst/>
                <a:latin typeface="Arial" panose="020B0604020202020204" pitchFamily="34" charset="0"/>
              </a:rPr>
              <a:t>Kendall rank correlation coefficient</a:t>
            </a:r>
            <a:r>
              <a:rPr lang="en-ID" b="0" i="0" u="none" strike="noStrike" dirty="0">
                <a:solidFill>
                  <a:srgbClr val="202122"/>
                </a:solidFill>
                <a:effectLst/>
                <a:latin typeface="Arial" panose="020B0604020202020204" pitchFamily="34" charset="0"/>
              </a:rPr>
              <a:t>, commonly referred to as </a:t>
            </a:r>
            <a:r>
              <a:rPr lang="en-ID" b="1" i="0" u="none" strike="noStrike" dirty="0">
                <a:solidFill>
                  <a:srgbClr val="202122"/>
                </a:solidFill>
                <a:effectLst/>
                <a:latin typeface="Arial" panose="020B0604020202020204" pitchFamily="34" charset="0"/>
              </a:rPr>
              <a:t>Kendall's </a:t>
            </a:r>
            <a:r>
              <a:rPr lang="en-ID" b="1" i="0" u="none" strike="noStrike" dirty="0" err="1">
                <a:solidFill>
                  <a:srgbClr val="202122"/>
                </a:solidFill>
                <a:effectLst/>
                <a:latin typeface="Arial" panose="020B0604020202020204" pitchFamily="34" charset="0"/>
              </a:rPr>
              <a:t>τ</a:t>
            </a:r>
            <a:r>
              <a:rPr lang="en-ID" b="1" i="0" u="none" strike="noStrike" dirty="0">
                <a:solidFill>
                  <a:srgbClr val="202122"/>
                </a:solidFill>
                <a:effectLst/>
                <a:latin typeface="Arial" panose="020B0604020202020204" pitchFamily="34" charset="0"/>
              </a:rPr>
              <a:t> coefficient</a:t>
            </a:r>
            <a:r>
              <a:rPr lang="en-ID" b="0" i="0" u="none" strike="noStrike" dirty="0">
                <a:solidFill>
                  <a:srgbClr val="202122"/>
                </a:solidFill>
                <a:effectLst/>
                <a:latin typeface="Arial" panose="020B0604020202020204" pitchFamily="34" charset="0"/>
              </a:rPr>
              <a:t>, is a </a:t>
            </a:r>
            <a:r>
              <a:rPr lang="en-ID" b="0" i="0" u="sng" strike="noStrike" dirty="0">
                <a:solidFill>
                  <a:srgbClr val="3366CC"/>
                </a:solidFill>
                <a:effectLst/>
                <a:latin typeface="Arial" panose="020B0604020202020204" pitchFamily="34" charset="0"/>
                <a:hlinkClick r:id="rId4"/>
              </a:rPr>
              <a:t>statistic</a:t>
            </a:r>
            <a:r>
              <a:rPr lang="en-ID" b="0" i="0" u="none" strike="noStrike" dirty="0">
                <a:solidFill>
                  <a:srgbClr val="202122"/>
                </a:solidFill>
                <a:effectLst/>
                <a:latin typeface="Arial" panose="020B0604020202020204" pitchFamily="34" charset="0"/>
              </a:rPr>
              <a:t> used to measure the </a:t>
            </a:r>
            <a:r>
              <a:rPr lang="en-ID" b="0" i="0" u="sng" strike="noStrike" dirty="0">
                <a:solidFill>
                  <a:srgbClr val="3366CC"/>
                </a:solidFill>
                <a:effectLst/>
                <a:latin typeface="Arial" panose="020B0604020202020204" pitchFamily="34" charset="0"/>
                <a:hlinkClick r:id="rId5"/>
              </a:rPr>
              <a:t>ordinal association</a:t>
            </a:r>
            <a:r>
              <a:rPr lang="en-ID" b="0" i="0" u="none" strike="noStrike" dirty="0">
                <a:solidFill>
                  <a:srgbClr val="202122"/>
                </a:solidFill>
                <a:effectLst/>
                <a:latin typeface="Arial" panose="020B0604020202020204" pitchFamily="34" charset="0"/>
              </a:rPr>
              <a:t> between two measured quantities. A </a:t>
            </a:r>
            <a:r>
              <a:rPr lang="en-ID" b="1" i="0" u="none" strike="noStrike" dirty="0" err="1">
                <a:solidFill>
                  <a:srgbClr val="202122"/>
                </a:solidFill>
                <a:effectLst/>
                <a:latin typeface="Arial" panose="020B0604020202020204" pitchFamily="34" charset="0"/>
              </a:rPr>
              <a:t>τ</a:t>
            </a:r>
            <a:r>
              <a:rPr lang="en-ID" b="1" i="0" u="none" strike="noStrike" dirty="0">
                <a:solidFill>
                  <a:srgbClr val="202122"/>
                </a:solidFill>
                <a:effectLst/>
                <a:latin typeface="Arial" panose="020B0604020202020204" pitchFamily="34" charset="0"/>
              </a:rPr>
              <a:t> test</a:t>
            </a:r>
            <a:r>
              <a:rPr lang="en-ID" b="0" i="0" u="none" strike="noStrike" dirty="0">
                <a:solidFill>
                  <a:srgbClr val="202122"/>
                </a:solidFill>
                <a:effectLst/>
                <a:latin typeface="Arial" panose="020B0604020202020204" pitchFamily="34" charset="0"/>
              </a:rPr>
              <a:t> is a </a:t>
            </a:r>
            <a:r>
              <a:rPr lang="en-ID" b="0" i="0" u="sng" strike="noStrike" dirty="0">
                <a:solidFill>
                  <a:srgbClr val="3366CC"/>
                </a:solidFill>
                <a:effectLst/>
                <a:latin typeface="Arial" panose="020B0604020202020204" pitchFamily="34" charset="0"/>
                <a:hlinkClick r:id="rId6"/>
              </a:rPr>
              <a:t>non-parametric</a:t>
            </a:r>
            <a:r>
              <a:rPr lang="en-ID" b="0" i="0" u="none" strike="noStrike" dirty="0">
                <a:solidFill>
                  <a:srgbClr val="202122"/>
                </a:solidFill>
                <a:effectLst/>
                <a:latin typeface="Arial" panose="020B0604020202020204" pitchFamily="34" charset="0"/>
              </a:rPr>
              <a:t> </a:t>
            </a:r>
            <a:r>
              <a:rPr lang="en-ID" b="0" i="0" u="sng" strike="noStrike" dirty="0">
                <a:solidFill>
                  <a:srgbClr val="3366CC"/>
                </a:solidFill>
                <a:effectLst/>
                <a:latin typeface="Arial" panose="020B0604020202020204" pitchFamily="34" charset="0"/>
                <a:hlinkClick r:id="rId7"/>
              </a:rPr>
              <a:t>hypothesis test</a:t>
            </a:r>
            <a:r>
              <a:rPr lang="en-ID" b="0" i="0" u="none" strike="noStrike" dirty="0">
                <a:solidFill>
                  <a:srgbClr val="202122"/>
                </a:solidFill>
                <a:effectLst/>
                <a:latin typeface="Arial" panose="020B0604020202020204" pitchFamily="34" charset="0"/>
              </a:rPr>
              <a:t> for statistical dependence based on the </a:t>
            </a:r>
            <a:r>
              <a:rPr lang="en-ID" b="0" i="0" u="none" strike="noStrike" dirty="0" err="1">
                <a:solidFill>
                  <a:srgbClr val="202122"/>
                </a:solidFill>
                <a:effectLst/>
                <a:latin typeface="Arial" panose="020B0604020202020204" pitchFamily="34" charset="0"/>
              </a:rPr>
              <a:t>τ</a:t>
            </a:r>
            <a:r>
              <a:rPr lang="en-ID" b="0" i="0" u="none" strike="noStrike" dirty="0">
                <a:solidFill>
                  <a:srgbClr val="202122"/>
                </a:solidFill>
                <a:effectLst/>
                <a:latin typeface="Arial" panose="020B0604020202020204" pitchFamily="34" charset="0"/>
              </a:rPr>
              <a:t> coefficient. It is a measure of </a:t>
            </a:r>
            <a:r>
              <a:rPr lang="en-ID" b="0" i="0" u="sng" strike="noStrike" dirty="0">
                <a:solidFill>
                  <a:srgbClr val="3366CC"/>
                </a:solidFill>
                <a:effectLst/>
                <a:latin typeface="Arial" panose="020B0604020202020204" pitchFamily="34" charset="0"/>
                <a:hlinkClick r:id="rId8"/>
              </a:rPr>
              <a:t>rank correlation</a:t>
            </a:r>
            <a:r>
              <a:rPr lang="en-ID" b="0" i="0" u="none" strike="noStrike" dirty="0">
                <a:solidFill>
                  <a:srgbClr val="202122"/>
                </a:solidFill>
                <a:effectLst/>
                <a:latin typeface="Arial" panose="020B0604020202020204" pitchFamily="34" charset="0"/>
              </a:rPr>
              <a:t>: the similarity of the orderings of the data when </a:t>
            </a:r>
            <a:r>
              <a:rPr lang="en-ID" b="0" i="0" u="sng" strike="noStrike" dirty="0">
                <a:solidFill>
                  <a:srgbClr val="3366CC"/>
                </a:solidFill>
                <a:effectLst/>
                <a:latin typeface="Arial" panose="020B0604020202020204" pitchFamily="34" charset="0"/>
                <a:hlinkClick r:id="rId9"/>
              </a:rPr>
              <a:t>ranked</a:t>
            </a:r>
            <a:r>
              <a:rPr lang="en-ID" b="0" i="0" u="none" strike="noStrike" dirty="0">
                <a:solidFill>
                  <a:srgbClr val="202122"/>
                </a:solidFill>
                <a:effectLst/>
                <a:latin typeface="Arial" panose="020B0604020202020204" pitchFamily="34" charset="0"/>
              </a:rPr>
              <a:t> by each of the quantities. It is named after </a:t>
            </a:r>
            <a:r>
              <a:rPr lang="en-ID" b="0" i="0" u="sng" strike="noStrike" dirty="0">
                <a:solidFill>
                  <a:srgbClr val="3366CC"/>
                </a:solidFill>
                <a:effectLst/>
                <a:latin typeface="Arial" panose="020B0604020202020204" pitchFamily="34" charset="0"/>
                <a:hlinkClick r:id="rId10"/>
              </a:rPr>
              <a:t>Maurice Kendall</a:t>
            </a:r>
            <a:r>
              <a:rPr lang="en-ID" b="0" i="0" u="none" strike="noStrike" dirty="0">
                <a:solidFill>
                  <a:srgbClr val="202122"/>
                </a:solidFill>
                <a:effectLst/>
                <a:latin typeface="Arial" panose="020B0604020202020204" pitchFamily="34" charset="0"/>
              </a:rPr>
              <a:t>, who developed it in 1938, though </a:t>
            </a:r>
            <a:r>
              <a:rPr lang="en-ID" b="0" i="0" u="sng" strike="noStrike" dirty="0">
                <a:solidFill>
                  <a:srgbClr val="3366CC"/>
                </a:solidFill>
                <a:effectLst/>
                <a:latin typeface="Arial" panose="020B0604020202020204" pitchFamily="34" charset="0"/>
                <a:hlinkClick r:id="rId11"/>
              </a:rPr>
              <a:t>Gustav Fechner</a:t>
            </a:r>
            <a:r>
              <a:rPr lang="en-ID" b="0" i="0" u="none" strike="noStrike" dirty="0">
                <a:solidFill>
                  <a:srgbClr val="202122"/>
                </a:solidFill>
                <a:effectLst/>
                <a:latin typeface="Arial" panose="020B0604020202020204" pitchFamily="34" charset="0"/>
              </a:rPr>
              <a:t> had proposed a similar measure in the context of </a:t>
            </a:r>
            <a:r>
              <a:rPr lang="en-ID" b="0" i="0" u="sng" strike="noStrike" dirty="0">
                <a:solidFill>
                  <a:srgbClr val="3366CC"/>
                </a:solidFill>
                <a:effectLst/>
                <a:latin typeface="Arial" panose="020B0604020202020204" pitchFamily="34" charset="0"/>
                <a:hlinkClick r:id="rId12"/>
              </a:rPr>
              <a:t>time series</a:t>
            </a:r>
            <a:r>
              <a:rPr lang="en-ID" b="0" i="0" u="none" strike="noStrike" dirty="0">
                <a:solidFill>
                  <a:srgbClr val="202122"/>
                </a:solidFill>
                <a:effectLst/>
                <a:latin typeface="Arial" panose="020B0604020202020204" pitchFamily="34" charset="0"/>
              </a:rPr>
              <a:t> in 1897.</a:t>
            </a:r>
            <a:r>
              <a:rPr lang="en-US" b="0" i="0" dirty="0">
                <a:solidFill>
                  <a:srgbClr val="202122"/>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US" b="0" i="0" dirty="0">
                <a:solidFill>
                  <a:srgbClr val="202122"/>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ID" b="0" i="0" u="none" strike="noStrike" dirty="0">
                <a:solidFill>
                  <a:srgbClr val="202122"/>
                </a:solidFill>
                <a:effectLst/>
                <a:latin typeface="Arial" panose="020B0604020202020204" pitchFamily="34" charset="0"/>
              </a:rPr>
              <a:t>Intuitively, the Kendall correlation between two variables will be high when observations have a similar rank (or identical for a correlation of 1). Both Kendall's and </a:t>
            </a:r>
            <a:r>
              <a:rPr lang="en-ID" b="0" i="0" u="sng" strike="noStrike" dirty="0">
                <a:solidFill>
                  <a:srgbClr val="3366CC"/>
                </a:solidFill>
                <a:effectLst/>
                <a:latin typeface="Arial" panose="020B0604020202020204" pitchFamily="34" charset="0"/>
                <a:hlinkClick r:id="rId13"/>
              </a:rPr>
              <a:t>Spearman’s </a:t>
            </a:r>
            <a:r>
              <a:rPr lang="en-ID" b="0" i="0" u="none" strike="noStrike" dirty="0">
                <a:solidFill>
                  <a:srgbClr val="3366CC"/>
                </a:solidFill>
                <a:effectLst/>
                <a:latin typeface="Arial" panose="020B0604020202020204" pitchFamily="34" charset="0"/>
              </a:rPr>
              <a:t> </a:t>
            </a:r>
            <a:r>
              <a:rPr lang="en-ID" b="0" i="0" u="none" strike="noStrike" dirty="0">
                <a:solidFill>
                  <a:srgbClr val="202122"/>
                </a:solidFill>
                <a:effectLst/>
                <a:latin typeface="Arial" panose="020B0604020202020204" pitchFamily="34" charset="0"/>
              </a:rPr>
              <a:t>can be formulated as special cases of a more </a:t>
            </a:r>
            <a:r>
              <a:rPr lang="en-ID" b="0" i="0" u="sng" strike="noStrike" dirty="0">
                <a:solidFill>
                  <a:srgbClr val="3366CC"/>
                </a:solidFill>
                <a:effectLst/>
                <a:latin typeface="Arial" panose="020B0604020202020204" pitchFamily="34" charset="0"/>
                <a:hlinkClick r:id="rId14"/>
              </a:rPr>
              <a:t>general correlation coefficient</a:t>
            </a:r>
            <a:r>
              <a:rPr lang="en-ID" b="0" i="0" u="none" strike="noStrike" dirty="0">
                <a:solidFill>
                  <a:srgbClr val="202122"/>
                </a:solidFill>
                <a:effectLst/>
                <a:latin typeface="Arial" panose="020B0604020202020204" pitchFamily="34" charset="0"/>
              </a:rPr>
              <a:t>. Its notions of </a:t>
            </a:r>
            <a:r>
              <a:rPr lang="en-ID" b="0" i="0" u="sng" strike="noStrike" dirty="0">
                <a:solidFill>
                  <a:srgbClr val="3366CC"/>
                </a:solidFill>
                <a:effectLst/>
                <a:latin typeface="Arial" panose="020B0604020202020204" pitchFamily="34" charset="0"/>
                <a:hlinkClick r:id="rId15"/>
              </a:rPr>
              <a:t>concordance</a:t>
            </a:r>
            <a:r>
              <a:rPr lang="en-ID" b="0" i="0" u="none" strike="noStrike" dirty="0">
                <a:solidFill>
                  <a:srgbClr val="202122"/>
                </a:solidFill>
                <a:effectLst/>
                <a:latin typeface="Arial" panose="020B0604020202020204" pitchFamily="34" charset="0"/>
              </a:rPr>
              <a:t> and discordance also appear in other areas of statistics, like the </a:t>
            </a:r>
            <a:r>
              <a:rPr lang="en-ID" b="0" i="0" u="sng" strike="noStrike" dirty="0">
                <a:solidFill>
                  <a:srgbClr val="3366CC"/>
                </a:solidFill>
                <a:effectLst/>
                <a:latin typeface="Arial" panose="020B0604020202020204" pitchFamily="34" charset="0"/>
                <a:hlinkClick r:id="rId16"/>
              </a:rPr>
              <a:t>Rand index</a:t>
            </a:r>
            <a:r>
              <a:rPr lang="en-ID" b="0" i="0" u="none" strike="noStrike" dirty="0">
                <a:solidFill>
                  <a:srgbClr val="202122"/>
                </a:solidFill>
                <a:effectLst/>
                <a:latin typeface="Arial" panose="020B0604020202020204" pitchFamily="34" charset="0"/>
              </a:rPr>
              <a:t> in </a:t>
            </a:r>
            <a:r>
              <a:rPr lang="en-ID" b="0" i="0" u="sng" strike="noStrike" dirty="0">
                <a:solidFill>
                  <a:srgbClr val="3366CC"/>
                </a:solidFill>
                <a:effectLst/>
                <a:latin typeface="Arial" panose="020B0604020202020204" pitchFamily="34" charset="0"/>
                <a:hlinkClick r:id="rId17"/>
              </a:rPr>
              <a:t>cluster analysis</a:t>
            </a:r>
            <a:r>
              <a:rPr lang="en-ID" b="0" i="0" u="none" strike="noStrike" dirty="0">
                <a:solidFill>
                  <a:srgbClr val="202122"/>
                </a:solidFill>
                <a:effectLst/>
                <a:latin typeface="Arial" panose="020B0604020202020204" pitchFamily="34" charset="0"/>
              </a:rPr>
              <a:t>.</a:t>
            </a:r>
            <a:r>
              <a:rPr lang="en-US" b="0" i="0" dirty="0">
                <a:solidFill>
                  <a:srgbClr val="202122"/>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US" b="0" i="0" dirty="0">
                <a:solidFill>
                  <a:srgbClr val="202122"/>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ID" b="0" i="0" u="none" strike="noStrike" dirty="0">
                <a:solidFill>
                  <a:srgbClr val="000000"/>
                </a:solidFill>
                <a:effectLst/>
                <a:latin typeface="Calibri" panose="020F0502020204030204" pitchFamily="34" charset="0"/>
              </a:rPr>
              <a:t>Here is the example of relationship between age and fare in Titanic dataset. </a:t>
            </a:r>
            <a:r>
              <a:rPr lang="en-ID" b="0" i="0" u="none" strike="noStrike" dirty="0">
                <a:solidFill>
                  <a:srgbClr val="202122"/>
                </a:solidFill>
                <a:effectLst/>
                <a:latin typeface="Arial" panose="020B0604020202020204" pitchFamily="34" charset="0"/>
              </a:rPr>
              <a:t> </a:t>
            </a:r>
            <a:r>
              <a:rPr lang="en-ID" b="1" i="0" u="none" strike="noStrike" dirty="0">
                <a:solidFill>
                  <a:srgbClr val="374151"/>
                </a:solidFill>
                <a:effectLst/>
                <a:latin typeface="Arial" panose="020B0604020202020204" pitchFamily="34" charset="0"/>
              </a:rPr>
              <a:t>Scatter Plot</a:t>
            </a:r>
            <a:r>
              <a:rPr lang="en-ID" b="0" i="0" u="none" strike="noStrike" dirty="0">
                <a:solidFill>
                  <a:srgbClr val="374151"/>
                </a:solidFill>
                <a:effectLst/>
                <a:latin typeface="Arial" panose="020B0604020202020204" pitchFamily="34" charset="0"/>
              </a:rPr>
              <a:t> provides a visual representation of the relationship between variables.</a:t>
            </a:r>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ID" b="1" i="0" u="none" strike="noStrike" dirty="0">
                <a:solidFill>
                  <a:srgbClr val="374151"/>
                </a:solidFill>
                <a:effectLst/>
                <a:latin typeface="Arial" panose="020B0604020202020204" pitchFamily="34" charset="0"/>
              </a:rPr>
              <a:t>Result for Kendall's Tau Correlation Coefficient</a:t>
            </a:r>
            <a:r>
              <a:rPr lang="en-ID" b="0" i="0" u="none" strike="noStrike" dirty="0">
                <a:solidFill>
                  <a:srgbClr val="374151"/>
                </a:solidFill>
                <a:effectLst/>
                <a:latin typeface="Arial" panose="020B0604020202020204" pitchFamily="34" charset="0"/>
              </a:rPr>
              <a:t>:</a:t>
            </a:r>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Value</a:t>
            </a:r>
            <a:r>
              <a:rPr lang="en-ID" sz="1800" b="0" i="0" u="none" strike="noStrike" dirty="0">
                <a:solidFill>
                  <a:srgbClr val="374151"/>
                </a:solidFill>
                <a:effectLst/>
                <a:latin typeface="Arial" panose="020B0604020202020204" pitchFamily="34" charset="0"/>
              </a:rPr>
              <a:t>: Close to 1 indicates a strong positive monotonic relationship; close to -1 indicates a strong negative monotonic relationship; and close to 0 suggests a weak or no monotonic relationship.</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P-value</a:t>
            </a:r>
            <a:r>
              <a:rPr lang="en-ID" sz="1800" b="0" i="0" u="none" strike="noStrike" dirty="0">
                <a:solidFill>
                  <a:srgbClr val="374151"/>
                </a:solidFill>
                <a:effectLst/>
                <a:latin typeface="Arial" panose="020B0604020202020204" pitchFamily="34" charset="0"/>
              </a:rPr>
              <a:t>: A p-value less than 0.05 typically suggests that the observed correlation is statistically significant.</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ID" b="0" i="0" u="none" strike="noStrike" dirty="0">
                <a:solidFill>
                  <a:srgbClr val="374151"/>
                </a:solidFill>
                <a:effectLst/>
                <a:latin typeface="Arial" panose="020B0604020202020204" pitchFamily="34" charset="0"/>
              </a:rPr>
              <a:t>From the Titanic dataset, if the correlation is statistically significant based on the p-value, it would indicate some monotonic relationship between age and fare. The coefficient's value would reveal the strength and direction of this relationship.</a:t>
            </a:r>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US" b="0" i="0" dirty="0">
                <a:solidFill>
                  <a:srgbClr val="202122"/>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a:endParaRPr lang="en-ID"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94A24B05-57BA-244D-BA21-E8A23A3ABCC7}" type="slidenum">
              <a:rPr lang="en-US" smtClean="0"/>
              <a:t>28</a:t>
            </a:fld>
            <a:endParaRPr lang="en-US"/>
          </a:p>
        </p:txBody>
      </p:sp>
    </p:spTree>
    <p:extLst>
      <p:ext uri="{BB962C8B-B14F-4D97-AF65-F5344CB8AC3E}">
        <p14:creationId xmlns:p14="http://schemas.microsoft.com/office/powerpoint/2010/main" val="28374880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ID" b="0" i="0" u="none" strike="noStrike" dirty="0">
                <a:solidFill>
                  <a:srgbClr val="374151"/>
                </a:solidFill>
                <a:effectLst/>
                <a:latin typeface="Arial" panose="020B0604020202020204" pitchFamily="34" charset="0"/>
              </a:rPr>
              <a:t>A common aphorism in EDA is: "Correlation does not imply causation." Just because two variables correlate strongly doesn't mean one caused the other.</a:t>
            </a:r>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Correlation</a:t>
            </a:r>
            <a:r>
              <a:rPr lang="en-ID" sz="1800" b="0" i="0" u="none" strike="noStrike" dirty="0">
                <a:solidFill>
                  <a:srgbClr val="374151"/>
                </a:solidFill>
                <a:effectLst/>
                <a:latin typeface="Arial" panose="020B0604020202020204" pitchFamily="34" charset="0"/>
              </a:rPr>
              <a:t> refers to a statistical measure that describes the extent to which two variables change together. If one variable tends to go up when the other goes up, there is a positive correlation. If one variable tends to go down when the other goes up, there is a negative correlation. However, correlation does not imply that changes in one variable are responsible for changes in another.</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1" i="0" u="none" strike="noStrike" dirty="0">
                <a:solidFill>
                  <a:srgbClr val="374151"/>
                </a:solidFill>
                <a:effectLst/>
                <a:latin typeface="Arial" panose="020B0604020202020204" pitchFamily="34" charset="0"/>
              </a:rPr>
              <a:t>Causation</a:t>
            </a:r>
            <a:r>
              <a:rPr lang="en-ID" sz="1800" b="0" i="0" u="none" strike="noStrike" dirty="0">
                <a:solidFill>
                  <a:srgbClr val="374151"/>
                </a:solidFill>
                <a:effectLst/>
                <a:latin typeface="Arial" panose="020B0604020202020204" pitchFamily="34" charset="0"/>
              </a:rPr>
              <a:t> implies that a change in one variable is responsible for a change in another. For causation to be established, typically, controlled, randomized experiments or in-depth studies are required. In many observational studies, especially in fields like economics or epidemiology, finding true causal links can be very challenging.</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buFont typeface="Arial" panose="020B0604020202020204" pitchFamily="34" charset="0"/>
              <a:buChar char="•"/>
            </a:pPr>
            <a:r>
              <a:rPr lang="en-ID" sz="1800" b="0" i="0" u="none" strike="noStrike" dirty="0">
                <a:solidFill>
                  <a:srgbClr val="374151"/>
                </a:solidFill>
                <a:effectLst/>
                <a:latin typeface="Arial" panose="020B0604020202020204" pitchFamily="34" charset="0"/>
              </a:rPr>
              <a:t>Let's take the tips dataset from Seaborn which gives information about the bills and tips given by different customers at a restaurant. We'll try to see if the total bill and tip are correlated. If you see a pattern in Scatter Plot, like an upward trend, it suggests there might be a correlation. A value closer to 1 or -1 indicates a strong correlation, while values closer to 0 indicate weaker correlations. Assuming we find a strong positive correlation between total bill and tip, this could mean that as bills increase, tips increase. However, this doesn't mean that just increasing the bill will always lead to higher tips (causation). There could be other underlying factors involved, like the quality of service, the mood of the diner, etc.</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ID" b="0" i="0" u="none" strike="noStrike" dirty="0">
                <a:solidFill>
                  <a:srgbClr val="374151"/>
                </a:solidFill>
                <a:effectLst/>
                <a:latin typeface="Arial" panose="020B0604020202020204" pitchFamily="34" charset="0"/>
              </a:rPr>
              <a:t>In EDA, it's crucial to recognize correlations but be cautious and rigorous before drawing conclusions about causation.</a:t>
            </a:r>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US" b="0" i="0" dirty="0">
                <a:solidFill>
                  <a:srgbClr val="000000"/>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a:endParaRPr lang="en-ID"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94A24B05-57BA-244D-BA21-E8A23A3ABCC7}" type="slidenum">
              <a:rPr lang="en-US" smtClean="0"/>
              <a:t>29</a:t>
            </a:fld>
            <a:endParaRPr lang="en-US"/>
          </a:p>
        </p:txBody>
      </p:sp>
    </p:spTree>
    <p:extLst>
      <p:ext uri="{BB962C8B-B14F-4D97-AF65-F5344CB8AC3E}">
        <p14:creationId xmlns:p14="http://schemas.microsoft.com/office/powerpoint/2010/main" val="3037205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a:solidFill>
                  <a:srgbClr val="374151"/>
                </a:solidFill>
              </a:rPr>
              <a:t>Essentially, the PDF offers a visualization or mathematical representation of how values of a variable are distributed over its range. In a more precise sense, the PDF is used to specify the probability of the </a:t>
            </a:r>
            <a:r>
              <a:rPr lang="en-ID" u="sng" dirty="0">
                <a:solidFill>
                  <a:srgbClr val="374151"/>
                </a:solidFill>
                <a:hlinkClick r:id="rId3"/>
              </a:rPr>
              <a:t>random variable</a:t>
            </a:r>
            <a:r>
              <a:rPr lang="en-ID">
                <a:solidFill>
                  <a:srgbClr val="374151"/>
                </a:solidFill>
              </a:rPr>
              <a:t> falling </a:t>
            </a:r>
            <a:r>
              <a:rPr lang="en-ID" i="1">
                <a:solidFill>
                  <a:srgbClr val="374151"/>
                </a:solidFill>
              </a:rPr>
              <a:t>within a particular range of values</a:t>
            </a:r>
            <a:r>
              <a:rPr lang="en-ID">
                <a:solidFill>
                  <a:srgbClr val="374151"/>
                </a:solidFill>
              </a:rPr>
              <a:t>, as opposed to taking on any one value. This probability is given by the </a:t>
            </a:r>
            <a:r>
              <a:rPr lang="en-ID" u="sng" dirty="0">
                <a:solidFill>
                  <a:srgbClr val="374151"/>
                </a:solidFill>
                <a:hlinkClick r:id="rId4"/>
              </a:rPr>
              <a:t>integral</a:t>
            </a:r>
            <a:r>
              <a:rPr lang="en-ID">
                <a:solidFill>
                  <a:srgbClr val="374151"/>
                </a:solidFill>
              </a:rPr>
              <a:t> of this variable's PDF over that range—that is, it is given by the area under the density function but above the horizontal axis and between the lowest and greatest values of the range. The probability density function is nonnegative everywhere, and the area under the entire curve is equal to 1.</a:t>
            </a:r>
            <a:endParaRPr lang="en-US" dirty="0">
              <a:solidFill>
                <a:srgbClr val="374151"/>
              </a:solidFill>
            </a:endParaRPr>
          </a:p>
          <a:p>
            <a:endParaRPr lang="en-US" dirty="0">
              <a:solidFill>
                <a:srgbClr val="374151"/>
              </a:solidFill>
            </a:endParaRPr>
          </a:p>
          <a:p>
            <a:r>
              <a:rPr lang="en-ID">
                <a:solidFill>
                  <a:srgbClr val="374151"/>
                </a:solidFill>
              </a:rPr>
              <a:t>Understanding the PDF is crucial for data scientists for several reasons:</a:t>
            </a:r>
            <a:endParaRPr lang="en-US" dirty="0">
              <a:solidFill>
                <a:srgbClr val="374151"/>
              </a:solidFill>
            </a:endParaRPr>
          </a:p>
          <a:p>
            <a:endParaRPr lang="en-US" dirty="0">
              <a:solidFill>
                <a:srgbClr val="374151"/>
              </a:solidFill>
            </a:endParaRPr>
          </a:p>
          <a:p>
            <a:pPr marL="171450" indent="-171450">
              <a:buFont typeface="Noto Sans Symbols,Sans-Serif"/>
              <a:buChar char="▪"/>
            </a:pPr>
            <a:r>
              <a:rPr lang="en-ID">
                <a:solidFill>
                  <a:srgbClr val="374151"/>
                </a:solidFill>
              </a:rPr>
              <a:t>A glance at the PDF can give immediate insights into the central tendency, spread</a:t>
            </a:r>
            <a:r>
              <a:rPr lang="en-ID" b="0" i="0">
                <a:solidFill>
                  <a:srgbClr val="374151"/>
                </a:solidFill>
                <a:effectLst/>
              </a:rPr>
              <a:t>, </a:t>
            </a:r>
            <a:r>
              <a:rPr lang="en-ID">
                <a:solidFill>
                  <a:srgbClr val="374151"/>
                </a:solidFill>
              </a:rPr>
              <a:t>and overall shape of the </a:t>
            </a:r>
            <a:r>
              <a:rPr lang="en-ID" b="0" i="0">
                <a:solidFill>
                  <a:srgbClr val="374151"/>
                </a:solidFill>
                <a:effectLst/>
              </a:rPr>
              <a:t>data.</a:t>
            </a:r>
            <a:r>
              <a:rPr lang="en-ID">
                <a:solidFill>
                  <a:srgbClr val="374151"/>
                </a:solidFill>
              </a:rPr>
              <a:t> Recognizing these patterns is fundamental for determining suitable </a:t>
            </a:r>
            <a:r>
              <a:rPr lang="en-ID" err="1">
                <a:solidFill>
                  <a:srgbClr val="374151"/>
                </a:solidFill>
              </a:rPr>
              <a:t>modeling</a:t>
            </a:r>
            <a:r>
              <a:rPr lang="en-ID">
                <a:solidFill>
                  <a:srgbClr val="374151"/>
                </a:solidFill>
              </a:rPr>
              <a:t> techniques or further </a:t>
            </a:r>
            <a:r>
              <a:rPr lang="en-ID" b="0" i="0">
                <a:solidFill>
                  <a:srgbClr val="374151"/>
                </a:solidFill>
                <a:effectLst/>
              </a:rPr>
              <a:t>data </a:t>
            </a:r>
            <a:r>
              <a:rPr lang="en-ID">
                <a:solidFill>
                  <a:srgbClr val="374151"/>
                </a:solidFill>
              </a:rPr>
              <a:t>processing steps</a:t>
            </a:r>
            <a:r>
              <a:rPr lang="en-ID" b="0" i="0">
                <a:solidFill>
                  <a:srgbClr val="374151"/>
                </a:solidFill>
                <a:effectLst/>
              </a:rPr>
              <a:t>.</a:t>
            </a:r>
            <a:endParaRPr lang="en-US" b="0" i="0">
              <a:solidFill>
                <a:srgbClr val="374151"/>
              </a:solidFill>
              <a:effectLst/>
            </a:endParaRPr>
          </a:p>
          <a:p>
            <a:pPr marL="171450" indent="-171450">
              <a:buFont typeface="Noto Sans Symbols,Sans-Serif"/>
              <a:buChar char="▪"/>
            </a:pPr>
            <a:r>
              <a:rPr lang="en-ID">
                <a:solidFill>
                  <a:srgbClr val="374151"/>
                </a:solidFill>
              </a:rPr>
              <a:t>Peaks</a:t>
            </a:r>
            <a:r>
              <a:rPr lang="en-ID" b="0" i="0">
                <a:solidFill>
                  <a:srgbClr val="374151"/>
                </a:solidFill>
                <a:effectLst/>
              </a:rPr>
              <a:t>, </a:t>
            </a:r>
            <a:r>
              <a:rPr lang="en-ID">
                <a:solidFill>
                  <a:srgbClr val="374151"/>
                </a:solidFill>
              </a:rPr>
              <a:t>valleys</a:t>
            </a:r>
            <a:r>
              <a:rPr lang="en-ID" b="0" i="0">
                <a:solidFill>
                  <a:srgbClr val="374151"/>
                </a:solidFill>
                <a:effectLst/>
              </a:rPr>
              <a:t>, </a:t>
            </a:r>
            <a:r>
              <a:rPr lang="en-ID">
                <a:solidFill>
                  <a:srgbClr val="374151"/>
                </a:solidFill>
              </a:rPr>
              <a:t>or unexpected shapes in a PDF can hint at outliers or anomalies in the </a:t>
            </a:r>
            <a:r>
              <a:rPr lang="en-ID" b="0" i="0">
                <a:solidFill>
                  <a:srgbClr val="374151"/>
                </a:solidFill>
                <a:effectLst/>
              </a:rPr>
              <a:t>data, </a:t>
            </a:r>
            <a:r>
              <a:rPr lang="en-ID">
                <a:solidFill>
                  <a:srgbClr val="374151"/>
                </a:solidFill>
              </a:rPr>
              <a:t>which might need further investigation</a:t>
            </a:r>
            <a:r>
              <a:rPr lang="en-ID" b="0" i="0">
                <a:solidFill>
                  <a:srgbClr val="374151"/>
                </a:solidFill>
                <a:effectLst/>
              </a:rPr>
              <a:t>.</a:t>
            </a:r>
            <a:endParaRPr lang="en-US" b="0" i="0">
              <a:solidFill>
                <a:srgbClr val="374151"/>
              </a:solidFill>
              <a:effectLst/>
            </a:endParaRPr>
          </a:p>
          <a:p>
            <a:pPr marL="171450" indent="-171450">
              <a:buFont typeface="Noto Sans Symbols,Sans-Serif"/>
              <a:buChar char="▪"/>
            </a:pPr>
            <a:r>
              <a:rPr lang="en-ID" dirty="0">
                <a:solidFill>
                  <a:srgbClr val="374151"/>
                </a:solidFill>
              </a:rPr>
              <a:t>Many statistical methods and machine learning algorithms operate under assumptions about </a:t>
            </a:r>
            <a:r>
              <a:rPr lang="en-ID" b="0" i="0" dirty="0">
                <a:solidFill>
                  <a:srgbClr val="374151"/>
                </a:solidFill>
                <a:effectLst/>
              </a:rPr>
              <a:t>data </a:t>
            </a:r>
            <a:r>
              <a:rPr lang="en-ID" dirty="0">
                <a:solidFill>
                  <a:srgbClr val="374151"/>
                </a:solidFill>
              </a:rPr>
              <a:t>distribution</a:t>
            </a:r>
            <a:r>
              <a:rPr lang="en-ID" b="0" i="0" dirty="0">
                <a:solidFill>
                  <a:srgbClr val="374151"/>
                </a:solidFill>
                <a:effectLst/>
              </a:rPr>
              <a:t>, </a:t>
            </a:r>
            <a:r>
              <a:rPr lang="en-ID" dirty="0">
                <a:solidFill>
                  <a:srgbClr val="374151"/>
                </a:solidFill>
              </a:rPr>
              <a:t>like normality</a:t>
            </a:r>
            <a:r>
              <a:rPr lang="en-ID" b="0" i="0" dirty="0">
                <a:solidFill>
                  <a:srgbClr val="374151"/>
                </a:solidFill>
                <a:effectLst/>
              </a:rPr>
              <a:t>. </a:t>
            </a:r>
            <a:r>
              <a:rPr lang="en-ID" dirty="0">
                <a:solidFill>
                  <a:srgbClr val="374151"/>
                </a:solidFill>
              </a:rPr>
              <a:t>The PDF aids in visually confirming or refuting such assumptions.</a:t>
            </a:r>
            <a:endParaRPr lang="en-US" dirty="0">
              <a:solidFill>
                <a:srgbClr val="374151"/>
              </a:solidFill>
            </a:endParaRPr>
          </a:p>
          <a:p>
            <a:pPr marL="171450" indent="-171450">
              <a:buFont typeface="Noto Sans Symbols,Sans-Serif"/>
              <a:buChar char="▪"/>
            </a:pPr>
            <a:r>
              <a:rPr lang="en-ID" dirty="0">
                <a:solidFill>
                  <a:srgbClr val="374151"/>
                </a:solidFill>
              </a:rPr>
              <a:t>For </a:t>
            </a:r>
            <a:r>
              <a:rPr lang="en-ID" dirty="0" err="1">
                <a:solidFill>
                  <a:srgbClr val="374151"/>
                </a:solidFill>
              </a:rPr>
              <a:t>modeling</a:t>
            </a:r>
            <a:r>
              <a:rPr lang="en-ID" dirty="0">
                <a:solidFill>
                  <a:srgbClr val="374151"/>
                </a:solidFill>
              </a:rPr>
              <a:t> continuous response variables, understanding the underlying PDF can be pivotal in defining the likelihood functions</a:t>
            </a:r>
            <a:r>
              <a:rPr lang="en-ID" b="0" i="0" dirty="0">
                <a:solidFill>
                  <a:srgbClr val="374151"/>
                </a:solidFill>
                <a:effectLst/>
              </a:rPr>
              <a:t>, </a:t>
            </a:r>
            <a:r>
              <a:rPr lang="en-ID" dirty="0">
                <a:solidFill>
                  <a:srgbClr val="374151"/>
                </a:solidFill>
              </a:rPr>
              <a:t>especially in probabilistic models</a:t>
            </a:r>
            <a:r>
              <a:rPr lang="en-ID" b="0" i="0" dirty="0">
                <a:solidFill>
                  <a:srgbClr val="374151"/>
                </a:solidFill>
                <a:effectLst/>
              </a:rPr>
              <a:t>.</a:t>
            </a:r>
            <a:endParaRPr lang="en-US" b="0" i="0" dirty="0">
              <a:solidFill>
                <a:srgbClr val="374151"/>
              </a:solidFill>
              <a:effectLst/>
            </a:endParaRPr>
          </a:p>
          <a:p>
            <a:pPr marL="171450" indent="-171450">
              <a:buFont typeface="Noto Sans Symbols,Sans-Serif"/>
              <a:buChar char="▪"/>
            </a:pPr>
            <a:r>
              <a:rPr lang="en-ID" dirty="0">
                <a:solidFill>
                  <a:srgbClr val="374151"/>
                </a:solidFill>
              </a:rPr>
              <a:t>Upon observing the shape of the PDF, a data scientist might decide to apply certain transformations (like log or square root) to stabilize variance or make the data more "normal.”</a:t>
            </a:r>
            <a:endParaRPr lang="en-US" dirty="0">
              <a:solidFill>
                <a:srgbClr val="374151"/>
              </a:solidFill>
            </a:endParaRPr>
          </a:p>
          <a:p>
            <a:endParaRPr lang="en-US" dirty="0">
              <a:solidFill>
                <a:srgbClr val="374151"/>
              </a:solidFill>
            </a:endParaRPr>
          </a:p>
          <a:p>
            <a:r>
              <a:rPr lang="en-ID" dirty="0">
                <a:solidFill>
                  <a:srgbClr val="374151"/>
                </a:solidFill>
              </a:rPr>
              <a:t>In essence, grasping the intricacies of the PDF provides data scientists with the ability to make informed decisions throughout the data analysis pipeline</a:t>
            </a:r>
            <a:r>
              <a:rPr lang="en-ID" b="0" i="0" dirty="0">
                <a:solidFill>
                  <a:srgbClr val="374151"/>
                </a:solidFill>
                <a:effectLst/>
              </a:rPr>
              <a:t>, </a:t>
            </a:r>
            <a:r>
              <a:rPr lang="en-ID" dirty="0">
                <a:solidFill>
                  <a:srgbClr val="374151"/>
                </a:solidFill>
              </a:rPr>
              <a:t>from preprocessing stages to advanced </a:t>
            </a:r>
            <a:r>
              <a:rPr lang="en-ID" dirty="0" err="1">
                <a:solidFill>
                  <a:srgbClr val="374151"/>
                </a:solidFill>
              </a:rPr>
              <a:t>modeling</a:t>
            </a:r>
            <a:r>
              <a:rPr lang="en-ID" b="0" i="0" dirty="0">
                <a:solidFill>
                  <a:srgbClr val="374151"/>
                </a:solidFill>
                <a:effectLst/>
              </a:rPr>
              <a:t>.</a:t>
            </a:r>
            <a:r>
              <a:rPr lang="en-ID" dirty="0">
                <a:solidFill>
                  <a:srgbClr val="374151"/>
                </a:solidFill>
              </a:rPr>
              <a:t> In this lecture</a:t>
            </a:r>
            <a:r>
              <a:rPr lang="en-ID" b="0" i="0" dirty="0">
                <a:solidFill>
                  <a:srgbClr val="374151"/>
                </a:solidFill>
                <a:effectLst/>
              </a:rPr>
              <a:t>, </a:t>
            </a:r>
            <a:r>
              <a:rPr lang="en-ID" dirty="0">
                <a:solidFill>
                  <a:srgbClr val="374151"/>
                </a:solidFill>
              </a:rPr>
              <a:t>PDF is used when the </a:t>
            </a:r>
            <a:r>
              <a:rPr lang="en-ID" u="sng" dirty="0">
                <a:solidFill>
                  <a:srgbClr val="374151"/>
                </a:solidFill>
                <a:hlinkClick r:id="rId5"/>
              </a:rPr>
              <a:t>probability distribution</a:t>
            </a:r>
            <a:r>
              <a:rPr lang="en-ID" dirty="0">
                <a:solidFill>
                  <a:srgbClr val="374151"/>
                </a:solidFill>
              </a:rPr>
              <a:t> is defined as a function over general sets of values or it may refer to the </a:t>
            </a:r>
            <a:r>
              <a:rPr lang="en-ID" u="sng" dirty="0">
                <a:solidFill>
                  <a:srgbClr val="374151"/>
                </a:solidFill>
                <a:hlinkClick r:id="rId6"/>
              </a:rPr>
              <a:t>cumulative distribution function</a:t>
            </a:r>
            <a:r>
              <a:rPr lang="en-ID" dirty="0">
                <a:solidFill>
                  <a:srgbClr val="374151"/>
                </a:solidFill>
              </a:rPr>
              <a:t> (CDF), or it may be a </a:t>
            </a:r>
            <a:r>
              <a:rPr lang="en-ID" u="sng" dirty="0">
                <a:solidFill>
                  <a:srgbClr val="374151"/>
                </a:solidFill>
                <a:hlinkClick r:id="rId7"/>
              </a:rPr>
              <a:t>probability mass function</a:t>
            </a:r>
            <a:r>
              <a:rPr lang="en-ID" dirty="0">
                <a:solidFill>
                  <a:srgbClr val="374151"/>
                </a:solidFill>
              </a:rPr>
              <a:t> (PMF) rather than the density</a:t>
            </a:r>
            <a:r>
              <a:rPr lang="en-ID" b="0" i="0" dirty="0">
                <a:solidFill>
                  <a:srgbClr val="374151"/>
                </a:solidFill>
                <a:effectLst/>
              </a:rPr>
              <a:t>. </a:t>
            </a:r>
            <a:r>
              <a:rPr lang="en-ID" dirty="0">
                <a:solidFill>
                  <a:srgbClr val="374151"/>
                </a:solidFill>
              </a:rPr>
              <a:t>"Density function" itself is also used for the PMF, leading to further confusion. In general though, the PMF is used in the context of </a:t>
            </a:r>
            <a:r>
              <a:rPr lang="en-ID" u="sng" dirty="0">
                <a:solidFill>
                  <a:srgbClr val="374151"/>
                </a:solidFill>
                <a:hlinkClick r:id="rId8"/>
              </a:rPr>
              <a:t>discrete random variables</a:t>
            </a:r>
            <a:r>
              <a:rPr lang="en-ID" dirty="0">
                <a:solidFill>
                  <a:srgbClr val="374151"/>
                </a:solidFill>
              </a:rPr>
              <a:t> (random variables that take values on a countable set), while the PDF here is used in the context of continuous random variables</a:t>
            </a:r>
            <a:r>
              <a:rPr lang="en-ID" b="0" i="0" dirty="0">
                <a:solidFill>
                  <a:srgbClr val="374151"/>
                </a:solidFill>
                <a:effectLst/>
              </a:rPr>
              <a:t>.</a:t>
            </a:r>
            <a:r>
              <a:rPr lang="en-ID" dirty="0">
                <a:solidFill>
                  <a:srgbClr val="374151"/>
                </a:solidFill>
              </a:rPr>
              <a:t> </a:t>
            </a:r>
            <a:endParaRPr lang="en-US" dirty="0">
              <a:solidFill>
                <a:srgbClr val="374151"/>
              </a:solidFill>
            </a:endParaRPr>
          </a:p>
          <a:p>
            <a:endParaRPr lang="en-US" dirty="0">
              <a:solidFill>
                <a:srgbClr val="374151"/>
              </a:solidFill>
            </a:endParaRPr>
          </a:p>
          <a:p>
            <a:r>
              <a:rPr lang="en-ID" dirty="0">
                <a:solidFill>
                  <a:srgbClr val="374151"/>
                </a:solidFill>
              </a:rPr>
              <a:t>So lets continue…</a:t>
            </a:r>
            <a:endParaRPr lang="en-US" dirty="0">
              <a:solidFill>
                <a:srgbClr val="374151"/>
              </a:solidFill>
            </a:endParaRPr>
          </a:p>
          <a:p>
            <a:endParaRPr lang="en-US" dirty="0">
              <a:solidFill>
                <a:srgbClr val="374151"/>
              </a:solidFill>
            </a:endParaRPr>
          </a:p>
          <a:p>
            <a:endParaRPr lang="en-US" dirty="0">
              <a:solidFill>
                <a:srgbClr val="374151"/>
              </a:solidFill>
            </a:endParaRPr>
          </a:p>
          <a:p>
            <a:pPr algn="l"/>
            <a:endParaRPr lang="en-ID"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94A24B05-57BA-244D-BA21-E8A23A3ABCC7}" type="slidenum">
              <a:rPr lang="en-US" smtClean="0"/>
              <a:t>3</a:t>
            </a:fld>
            <a:endParaRPr lang="en-US"/>
          </a:p>
        </p:txBody>
      </p:sp>
    </p:spTree>
    <p:extLst>
      <p:ext uri="{BB962C8B-B14F-4D97-AF65-F5344CB8AC3E}">
        <p14:creationId xmlns:p14="http://schemas.microsoft.com/office/powerpoint/2010/main" val="1256720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ID" b="0" i="0" u="none" strike="noStrike" dirty="0">
                <a:solidFill>
                  <a:srgbClr val="000000"/>
                </a:solidFill>
                <a:effectLst/>
                <a:latin typeface="Calibri" panose="020F0502020204030204" pitchFamily="34" charset="0"/>
              </a:rPr>
              <a:t>We are arrived at the end of this lecture. We have learnt that </a:t>
            </a:r>
            <a:r>
              <a:rPr lang="en-ID" b="0" i="0" u="none" strike="noStrike" dirty="0">
                <a:solidFill>
                  <a:srgbClr val="374151"/>
                </a:solidFill>
                <a:effectLst/>
                <a:latin typeface="Arial" panose="020B0604020202020204" pitchFamily="34" charset="0"/>
              </a:rPr>
              <a:t>understanding methods and techniques to evaluate relationships between variables is paramount in EDA. These techniques not only unearth hidden patterns and insights in the data but also aid in feature selection, predictive </a:t>
            </a:r>
            <a:r>
              <a:rPr lang="en-ID" b="0" i="0" u="none" strike="noStrike" dirty="0" err="1">
                <a:solidFill>
                  <a:srgbClr val="374151"/>
                </a:solidFill>
                <a:effectLst/>
                <a:latin typeface="Arial" panose="020B0604020202020204" pitchFamily="34" charset="0"/>
              </a:rPr>
              <a:t>modeling</a:t>
            </a:r>
            <a:r>
              <a:rPr lang="en-ID" b="0" i="0" u="none" strike="noStrike" dirty="0">
                <a:solidFill>
                  <a:srgbClr val="374151"/>
                </a:solidFill>
                <a:effectLst/>
                <a:latin typeface="Arial" panose="020B0604020202020204" pitchFamily="34" charset="0"/>
              </a:rPr>
              <a:t>, and hypothesis testing. Recognizing correlations can assist in avoiding multicollinearity, a situation where predictors in a model are correlated, which can distort results and interpretations. Moreover, distinguishing between correlation and causation ensures accurate conclusions, steering clear of misleading assumptions. In essence, a nuanced grasp of these methods bolsters the robustness and reliability of the analyses, leading to more informed decisions and strategies.</a:t>
            </a:r>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ID" b="0" i="0" u="none" strike="noStrike" dirty="0">
                <a:solidFill>
                  <a:srgbClr val="374151"/>
                </a:solidFill>
                <a:effectLst/>
                <a:latin typeface="Arial" panose="020B0604020202020204" pitchFamily="34" charset="0"/>
              </a:rPr>
              <a:t>Here is the summary of our lecture. </a:t>
            </a:r>
            <a:r>
              <a:rPr lang="en-US" b="0" i="0" dirty="0">
                <a:solidFill>
                  <a:srgbClr val="374151"/>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buFont typeface="Arial" panose="020B0604020202020204" pitchFamily="34" charset="0"/>
              <a:buChar char="•"/>
            </a:pPr>
            <a:r>
              <a:rPr lang="en-ID" sz="1800" b="0" i="0" u="none" strike="noStrike" dirty="0">
                <a:solidFill>
                  <a:srgbClr val="374151"/>
                </a:solidFill>
                <a:effectLst/>
                <a:latin typeface="Arial" panose="020B0604020202020204" pitchFamily="34" charset="0"/>
              </a:rPr>
              <a:t>In the realm of Exploratory Data Analysis (EDA), understanding the relationship between variables plays a pivotal role. One of the foundational techniques to visualize these relationships is the scatter plot, which plots two variables on a graph to depict potential correlations. While scatter plots give a visual sense of the relationship, correlation and covariance analyses provide numerical measures. Correlation analysis measures the linear relationship between two variables, with the resulting coefficient ranging from -1 to 1, indicating negative, no, and positive relationships respectively. Covariance, on the other hand, provides a sense of direction in the relationship but doesn't normalize the scale, making interpretation less direct than correlation. Diving deeper, Pearson's Correlation quantifies linear relationships, while Spearman’s Rank and Kendall Tau’s Correlations are non-parametric measures, useful especially when data doesn't adhere to normality or when relationships are nonlinear.</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D" sz="1800" b="0" i="0" u="none" strike="noStrike" dirty="0">
                <a:solidFill>
                  <a:srgbClr val="374151"/>
                </a:solidFill>
                <a:effectLst/>
                <a:latin typeface="Arial" panose="020B0604020202020204" pitchFamily="34" charset="0"/>
              </a:rPr>
              <a:t>However, while these tools are powerful for understanding associations, it's imperative to differentiate between correlation and causation in EDA. A correlation, no matter how strong, does not imply that changes in one variable cause changes in another. Causation demands a deeper and more rigorous examination, often involving controlled experiments or detailed studies. The age-old adage, "correlation does not imply causation," encapsulates this critical distinction, reminding analysts to approach relationships with a healthy dose of </a:t>
            </a:r>
            <a:r>
              <a:rPr lang="en-ID" sz="1800" b="0" i="0" u="none" strike="noStrike" dirty="0" err="1">
                <a:solidFill>
                  <a:srgbClr val="374151"/>
                </a:solidFill>
                <a:effectLst/>
                <a:latin typeface="Arial" panose="020B0604020202020204" pitchFamily="34" charset="0"/>
              </a:rPr>
              <a:t>skepticism</a:t>
            </a:r>
            <a:r>
              <a:rPr lang="en-ID" sz="1800" b="0" i="0" u="none" strike="noStrike" dirty="0">
                <a:solidFill>
                  <a:srgbClr val="374151"/>
                </a:solidFill>
                <a:effectLst/>
                <a:latin typeface="Arial" panose="020B0604020202020204" pitchFamily="34" charset="0"/>
              </a:rPr>
              <a:t> and a quest for deeper understanding.</a:t>
            </a:r>
            <a:r>
              <a:rPr lang="en-US" sz="1800" b="0" i="0" dirty="0">
                <a:solidFill>
                  <a:srgbClr val="374151"/>
                </a:solidFill>
                <a:effectLst/>
                <a:latin typeface="Arial" panose="020B0604020202020204" pitchFamily="34" charset="0"/>
              </a:rPr>
              <a:t>​</a:t>
            </a:r>
            <a:endParaRPr lang="en-US" sz="1800" b="0" i="0" dirty="0">
              <a:solidFill>
                <a:srgbClr val="444444"/>
              </a:solidFill>
              <a:effectLst/>
              <a:latin typeface="Arial" panose="020B0604020202020204" pitchFamily="34" charset="0"/>
            </a:endParaRPr>
          </a:p>
          <a:p>
            <a:pPr algn="l" rtl="0" fontAlgn="base"/>
            <a:r>
              <a:rPr lang="en-US" b="0" i="0" dirty="0">
                <a:solidFill>
                  <a:srgbClr val="000000"/>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b="0" i="0" dirty="0">
                <a:solidFill>
                  <a:srgbClr val="000000"/>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b="0" i="0" dirty="0">
                <a:solidFill>
                  <a:srgbClr val="000000"/>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a:endParaRPr lang="en-ID"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94A24B05-57BA-244D-BA21-E8A23A3ABCC7}" type="slidenum">
              <a:rPr lang="en-US" smtClean="0"/>
              <a:t>30</a:t>
            </a:fld>
            <a:endParaRPr lang="en-US"/>
          </a:p>
        </p:txBody>
      </p:sp>
    </p:spTree>
    <p:extLst>
      <p:ext uri="{BB962C8B-B14F-4D97-AF65-F5344CB8AC3E}">
        <p14:creationId xmlns:p14="http://schemas.microsoft.com/office/powerpoint/2010/main" val="7731490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D"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94A24B05-57BA-244D-BA21-E8A23A3ABCC7}" type="slidenum">
              <a:rPr lang="en-US" smtClean="0"/>
              <a:t>31</a:t>
            </a:fld>
            <a:endParaRPr lang="en-US"/>
          </a:p>
        </p:txBody>
      </p:sp>
    </p:spTree>
    <p:extLst>
      <p:ext uri="{BB962C8B-B14F-4D97-AF65-F5344CB8AC3E}">
        <p14:creationId xmlns:p14="http://schemas.microsoft.com/office/powerpoint/2010/main" val="1860845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a:solidFill>
                  <a:srgbClr val="374151"/>
                </a:solidFill>
              </a:rPr>
              <a:t>Essentially, the PDF offers a visualization or mathematical representation of how values of a variable are distributed over its range. In a more precise sense, the PDF is used to specify the probability of the </a:t>
            </a:r>
            <a:r>
              <a:rPr lang="en-ID" u="sng" dirty="0">
                <a:solidFill>
                  <a:srgbClr val="374151"/>
                </a:solidFill>
                <a:hlinkClick r:id="rId3"/>
              </a:rPr>
              <a:t>random variable</a:t>
            </a:r>
            <a:r>
              <a:rPr lang="en-ID">
                <a:solidFill>
                  <a:srgbClr val="374151"/>
                </a:solidFill>
              </a:rPr>
              <a:t> falling </a:t>
            </a:r>
            <a:r>
              <a:rPr lang="en-ID" i="1">
                <a:solidFill>
                  <a:srgbClr val="374151"/>
                </a:solidFill>
              </a:rPr>
              <a:t>within a particular range of values</a:t>
            </a:r>
            <a:r>
              <a:rPr lang="en-ID">
                <a:solidFill>
                  <a:srgbClr val="374151"/>
                </a:solidFill>
              </a:rPr>
              <a:t>, as opposed to taking on any one value. This probability is given by the </a:t>
            </a:r>
            <a:r>
              <a:rPr lang="en-ID" u="sng" dirty="0">
                <a:solidFill>
                  <a:srgbClr val="374151"/>
                </a:solidFill>
                <a:hlinkClick r:id="rId4"/>
              </a:rPr>
              <a:t>integral</a:t>
            </a:r>
            <a:r>
              <a:rPr lang="en-ID">
                <a:solidFill>
                  <a:srgbClr val="374151"/>
                </a:solidFill>
              </a:rPr>
              <a:t> of this variable's PDF over that range—that is, it is given by the area under the density function but above the horizontal axis and between the lowest and greatest values of the range. The probability density function is nonnegative everywhere, and the area under the entire curve is equal to 1.</a:t>
            </a:r>
            <a:endParaRPr lang="en-US" dirty="0">
              <a:solidFill>
                <a:srgbClr val="374151"/>
              </a:solidFill>
            </a:endParaRPr>
          </a:p>
          <a:p>
            <a:endParaRPr lang="en-US" dirty="0">
              <a:solidFill>
                <a:srgbClr val="374151"/>
              </a:solidFill>
            </a:endParaRPr>
          </a:p>
          <a:p>
            <a:r>
              <a:rPr lang="en-ID">
                <a:solidFill>
                  <a:srgbClr val="374151"/>
                </a:solidFill>
              </a:rPr>
              <a:t>Understanding the PDF is crucial for data scientists for several reasons:</a:t>
            </a:r>
            <a:endParaRPr lang="en-US" dirty="0">
              <a:solidFill>
                <a:srgbClr val="374151"/>
              </a:solidFill>
            </a:endParaRPr>
          </a:p>
          <a:p>
            <a:endParaRPr lang="en-US" dirty="0">
              <a:solidFill>
                <a:srgbClr val="374151"/>
              </a:solidFill>
            </a:endParaRPr>
          </a:p>
          <a:p>
            <a:pPr marL="171450" indent="-171450">
              <a:buFont typeface="Noto Sans Symbols,Sans-Serif"/>
              <a:buChar char="▪"/>
            </a:pPr>
            <a:r>
              <a:rPr lang="en-ID">
                <a:solidFill>
                  <a:srgbClr val="374151"/>
                </a:solidFill>
              </a:rPr>
              <a:t>A glance at the PDF can give immediate insights into the central tendency, spread</a:t>
            </a:r>
            <a:r>
              <a:rPr lang="en-ID" b="0" i="0">
                <a:solidFill>
                  <a:srgbClr val="374151"/>
                </a:solidFill>
                <a:effectLst/>
              </a:rPr>
              <a:t>, </a:t>
            </a:r>
            <a:r>
              <a:rPr lang="en-ID">
                <a:solidFill>
                  <a:srgbClr val="374151"/>
                </a:solidFill>
              </a:rPr>
              <a:t>and overall shape of the </a:t>
            </a:r>
            <a:r>
              <a:rPr lang="en-ID" b="0" i="0">
                <a:solidFill>
                  <a:srgbClr val="374151"/>
                </a:solidFill>
                <a:effectLst/>
              </a:rPr>
              <a:t>data.</a:t>
            </a:r>
            <a:r>
              <a:rPr lang="en-ID">
                <a:solidFill>
                  <a:srgbClr val="374151"/>
                </a:solidFill>
              </a:rPr>
              <a:t> Recognizing these patterns is fundamental for determining suitable </a:t>
            </a:r>
            <a:r>
              <a:rPr lang="en-ID" err="1">
                <a:solidFill>
                  <a:srgbClr val="374151"/>
                </a:solidFill>
              </a:rPr>
              <a:t>modeling</a:t>
            </a:r>
            <a:r>
              <a:rPr lang="en-ID">
                <a:solidFill>
                  <a:srgbClr val="374151"/>
                </a:solidFill>
              </a:rPr>
              <a:t> techniques or further </a:t>
            </a:r>
            <a:r>
              <a:rPr lang="en-ID" b="0" i="0">
                <a:solidFill>
                  <a:srgbClr val="374151"/>
                </a:solidFill>
                <a:effectLst/>
              </a:rPr>
              <a:t>data </a:t>
            </a:r>
            <a:r>
              <a:rPr lang="en-ID">
                <a:solidFill>
                  <a:srgbClr val="374151"/>
                </a:solidFill>
              </a:rPr>
              <a:t>processing steps</a:t>
            </a:r>
            <a:r>
              <a:rPr lang="en-ID" b="0" i="0">
                <a:solidFill>
                  <a:srgbClr val="374151"/>
                </a:solidFill>
                <a:effectLst/>
              </a:rPr>
              <a:t>.</a:t>
            </a:r>
            <a:endParaRPr lang="en-US" b="0" i="0">
              <a:solidFill>
                <a:srgbClr val="374151"/>
              </a:solidFill>
              <a:effectLst/>
            </a:endParaRPr>
          </a:p>
          <a:p>
            <a:pPr marL="171450" indent="-171450">
              <a:buFont typeface="Noto Sans Symbols,Sans-Serif"/>
              <a:buChar char="▪"/>
            </a:pPr>
            <a:r>
              <a:rPr lang="en-ID">
                <a:solidFill>
                  <a:srgbClr val="374151"/>
                </a:solidFill>
              </a:rPr>
              <a:t>Peaks</a:t>
            </a:r>
            <a:r>
              <a:rPr lang="en-ID" b="0" i="0">
                <a:solidFill>
                  <a:srgbClr val="374151"/>
                </a:solidFill>
                <a:effectLst/>
              </a:rPr>
              <a:t>, </a:t>
            </a:r>
            <a:r>
              <a:rPr lang="en-ID">
                <a:solidFill>
                  <a:srgbClr val="374151"/>
                </a:solidFill>
              </a:rPr>
              <a:t>valleys</a:t>
            </a:r>
            <a:r>
              <a:rPr lang="en-ID" b="0" i="0">
                <a:solidFill>
                  <a:srgbClr val="374151"/>
                </a:solidFill>
                <a:effectLst/>
              </a:rPr>
              <a:t>, </a:t>
            </a:r>
            <a:r>
              <a:rPr lang="en-ID">
                <a:solidFill>
                  <a:srgbClr val="374151"/>
                </a:solidFill>
              </a:rPr>
              <a:t>or unexpected shapes in a PDF can hint at outliers or anomalies in the </a:t>
            </a:r>
            <a:r>
              <a:rPr lang="en-ID" b="0" i="0">
                <a:solidFill>
                  <a:srgbClr val="374151"/>
                </a:solidFill>
                <a:effectLst/>
              </a:rPr>
              <a:t>data, </a:t>
            </a:r>
            <a:r>
              <a:rPr lang="en-ID">
                <a:solidFill>
                  <a:srgbClr val="374151"/>
                </a:solidFill>
              </a:rPr>
              <a:t>which might need further investigation</a:t>
            </a:r>
            <a:r>
              <a:rPr lang="en-ID" b="0" i="0">
                <a:solidFill>
                  <a:srgbClr val="374151"/>
                </a:solidFill>
                <a:effectLst/>
              </a:rPr>
              <a:t>.</a:t>
            </a:r>
            <a:endParaRPr lang="en-US" b="0" i="0">
              <a:solidFill>
                <a:srgbClr val="374151"/>
              </a:solidFill>
              <a:effectLst/>
            </a:endParaRPr>
          </a:p>
          <a:p>
            <a:pPr marL="171450" indent="-171450">
              <a:buFont typeface="Noto Sans Symbols,Sans-Serif"/>
              <a:buChar char="▪"/>
            </a:pPr>
            <a:r>
              <a:rPr lang="en-ID" dirty="0">
                <a:solidFill>
                  <a:srgbClr val="374151"/>
                </a:solidFill>
              </a:rPr>
              <a:t>Many statistical methods and machine learning algorithms operate under assumptions about </a:t>
            </a:r>
            <a:r>
              <a:rPr lang="en-ID" b="0" i="0" dirty="0">
                <a:solidFill>
                  <a:srgbClr val="374151"/>
                </a:solidFill>
                <a:effectLst/>
              </a:rPr>
              <a:t>data </a:t>
            </a:r>
            <a:r>
              <a:rPr lang="en-ID" dirty="0">
                <a:solidFill>
                  <a:srgbClr val="374151"/>
                </a:solidFill>
              </a:rPr>
              <a:t>distribution</a:t>
            </a:r>
            <a:r>
              <a:rPr lang="en-ID" b="0" i="0" dirty="0">
                <a:solidFill>
                  <a:srgbClr val="374151"/>
                </a:solidFill>
                <a:effectLst/>
              </a:rPr>
              <a:t>, </a:t>
            </a:r>
            <a:r>
              <a:rPr lang="en-ID" dirty="0">
                <a:solidFill>
                  <a:srgbClr val="374151"/>
                </a:solidFill>
              </a:rPr>
              <a:t>like normality</a:t>
            </a:r>
            <a:r>
              <a:rPr lang="en-ID" b="0" i="0" dirty="0">
                <a:solidFill>
                  <a:srgbClr val="374151"/>
                </a:solidFill>
                <a:effectLst/>
              </a:rPr>
              <a:t>. </a:t>
            </a:r>
            <a:r>
              <a:rPr lang="en-ID" dirty="0">
                <a:solidFill>
                  <a:srgbClr val="374151"/>
                </a:solidFill>
              </a:rPr>
              <a:t>The PDF aids in visually confirming or refuting such assumptions.</a:t>
            </a:r>
            <a:endParaRPr lang="en-US" dirty="0">
              <a:solidFill>
                <a:srgbClr val="374151"/>
              </a:solidFill>
            </a:endParaRPr>
          </a:p>
          <a:p>
            <a:pPr marL="171450" indent="-171450">
              <a:buFont typeface="Noto Sans Symbols,Sans-Serif"/>
              <a:buChar char="▪"/>
            </a:pPr>
            <a:r>
              <a:rPr lang="en-ID" dirty="0">
                <a:solidFill>
                  <a:srgbClr val="374151"/>
                </a:solidFill>
              </a:rPr>
              <a:t>For </a:t>
            </a:r>
            <a:r>
              <a:rPr lang="en-ID" dirty="0" err="1">
                <a:solidFill>
                  <a:srgbClr val="374151"/>
                </a:solidFill>
              </a:rPr>
              <a:t>modeling</a:t>
            </a:r>
            <a:r>
              <a:rPr lang="en-ID" dirty="0">
                <a:solidFill>
                  <a:srgbClr val="374151"/>
                </a:solidFill>
              </a:rPr>
              <a:t> continuous response variables, understanding the underlying PDF can be pivotal in defining the likelihood functions</a:t>
            </a:r>
            <a:r>
              <a:rPr lang="en-ID" b="0" i="0" dirty="0">
                <a:solidFill>
                  <a:srgbClr val="374151"/>
                </a:solidFill>
                <a:effectLst/>
              </a:rPr>
              <a:t>, </a:t>
            </a:r>
            <a:r>
              <a:rPr lang="en-ID" dirty="0">
                <a:solidFill>
                  <a:srgbClr val="374151"/>
                </a:solidFill>
              </a:rPr>
              <a:t>especially in probabilistic models</a:t>
            </a:r>
            <a:r>
              <a:rPr lang="en-ID" b="0" i="0" dirty="0">
                <a:solidFill>
                  <a:srgbClr val="374151"/>
                </a:solidFill>
                <a:effectLst/>
              </a:rPr>
              <a:t>.</a:t>
            </a:r>
            <a:endParaRPr lang="en-US" b="0" i="0" dirty="0">
              <a:solidFill>
                <a:srgbClr val="374151"/>
              </a:solidFill>
              <a:effectLst/>
            </a:endParaRPr>
          </a:p>
          <a:p>
            <a:pPr marL="171450" indent="-171450">
              <a:buFont typeface="Noto Sans Symbols,Sans-Serif"/>
              <a:buChar char="▪"/>
            </a:pPr>
            <a:r>
              <a:rPr lang="en-ID" dirty="0">
                <a:solidFill>
                  <a:srgbClr val="374151"/>
                </a:solidFill>
              </a:rPr>
              <a:t>Upon observing the shape of the PDF, a data scientist might decide to apply certain transformations (like log or square root) to stabilize variance or make the data more "normal.”</a:t>
            </a:r>
            <a:endParaRPr lang="en-US" dirty="0">
              <a:solidFill>
                <a:srgbClr val="374151"/>
              </a:solidFill>
            </a:endParaRPr>
          </a:p>
          <a:p>
            <a:endParaRPr lang="en-US" dirty="0">
              <a:solidFill>
                <a:srgbClr val="374151"/>
              </a:solidFill>
            </a:endParaRPr>
          </a:p>
          <a:p>
            <a:r>
              <a:rPr lang="en-ID" dirty="0">
                <a:solidFill>
                  <a:srgbClr val="374151"/>
                </a:solidFill>
              </a:rPr>
              <a:t>In essence, grasping the intricacies of the PDF provides data scientists with the ability to make informed decisions throughout the data analysis pipeline</a:t>
            </a:r>
            <a:r>
              <a:rPr lang="en-ID" b="0" i="0" dirty="0">
                <a:solidFill>
                  <a:srgbClr val="374151"/>
                </a:solidFill>
                <a:effectLst/>
              </a:rPr>
              <a:t>, </a:t>
            </a:r>
            <a:r>
              <a:rPr lang="en-ID" dirty="0">
                <a:solidFill>
                  <a:srgbClr val="374151"/>
                </a:solidFill>
              </a:rPr>
              <a:t>from preprocessing stages to advanced </a:t>
            </a:r>
            <a:r>
              <a:rPr lang="en-ID" dirty="0" err="1">
                <a:solidFill>
                  <a:srgbClr val="374151"/>
                </a:solidFill>
              </a:rPr>
              <a:t>modeling</a:t>
            </a:r>
            <a:r>
              <a:rPr lang="en-ID" b="0" i="0" dirty="0">
                <a:solidFill>
                  <a:srgbClr val="374151"/>
                </a:solidFill>
                <a:effectLst/>
              </a:rPr>
              <a:t>.</a:t>
            </a:r>
            <a:r>
              <a:rPr lang="en-ID" dirty="0">
                <a:solidFill>
                  <a:srgbClr val="374151"/>
                </a:solidFill>
              </a:rPr>
              <a:t> In this lecture</a:t>
            </a:r>
            <a:r>
              <a:rPr lang="en-ID" b="0" i="0" dirty="0">
                <a:solidFill>
                  <a:srgbClr val="374151"/>
                </a:solidFill>
                <a:effectLst/>
              </a:rPr>
              <a:t>, </a:t>
            </a:r>
            <a:r>
              <a:rPr lang="en-ID" dirty="0">
                <a:solidFill>
                  <a:srgbClr val="374151"/>
                </a:solidFill>
              </a:rPr>
              <a:t>PDF is used when the </a:t>
            </a:r>
            <a:r>
              <a:rPr lang="en-ID" u="sng" dirty="0">
                <a:solidFill>
                  <a:srgbClr val="374151"/>
                </a:solidFill>
                <a:hlinkClick r:id="rId5"/>
              </a:rPr>
              <a:t>probability distribution</a:t>
            </a:r>
            <a:r>
              <a:rPr lang="en-ID" dirty="0">
                <a:solidFill>
                  <a:srgbClr val="374151"/>
                </a:solidFill>
              </a:rPr>
              <a:t> is defined as a function over general sets of values or it may refer to the </a:t>
            </a:r>
            <a:r>
              <a:rPr lang="en-ID" u="sng" dirty="0">
                <a:solidFill>
                  <a:srgbClr val="374151"/>
                </a:solidFill>
                <a:hlinkClick r:id="rId6"/>
              </a:rPr>
              <a:t>cumulative distribution function</a:t>
            </a:r>
            <a:r>
              <a:rPr lang="en-ID" dirty="0">
                <a:solidFill>
                  <a:srgbClr val="374151"/>
                </a:solidFill>
              </a:rPr>
              <a:t> (CDF), or it may be a </a:t>
            </a:r>
            <a:r>
              <a:rPr lang="en-ID" u="sng" dirty="0">
                <a:solidFill>
                  <a:srgbClr val="374151"/>
                </a:solidFill>
                <a:hlinkClick r:id="rId7"/>
              </a:rPr>
              <a:t>probability mass function</a:t>
            </a:r>
            <a:r>
              <a:rPr lang="en-ID" dirty="0">
                <a:solidFill>
                  <a:srgbClr val="374151"/>
                </a:solidFill>
              </a:rPr>
              <a:t> (PMF) rather than the density</a:t>
            </a:r>
            <a:r>
              <a:rPr lang="en-ID" b="0" i="0" dirty="0">
                <a:solidFill>
                  <a:srgbClr val="374151"/>
                </a:solidFill>
                <a:effectLst/>
              </a:rPr>
              <a:t>. </a:t>
            </a:r>
            <a:r>
              <a:rPr lang="en-ID" dirty="0">
                <a:solidFill>
                  <a:srgbClr val="374151"/>
                </a:solidFill>
              </a:rPr>
              <a:t>"Density function" itself is also used for the PMF, leading to further confusion. In general though, the PMF is used in the context of </a:t>
            </a:r>
            <a:r>
              <a:rPr lang="en-ID" u="sng" dirty="0">
                <a:solidFill>
                  <a:srgbClr val="374151"/>
                </a:solidFill>
                <a:hlinkClick r:id="rId8"/>
              </a:rPr>
              <a:t>discrete random variables</a:t>
            </a:r>
            <a:r>
              <a:rPr lang="en-ID" dirty="0">
                <a:solidFill>
                  <a:srgbClr val="374151"/>
                </a:solidFill>
              </a:rPr>
              <a:t> (random variables that take values on a countable set), while the PDF here is used in the context of continuous random variables</a:t>
            </a:r>
            <a:r>
              <a:rPr lang="en-ID" b="0" i="0" dirty="0">
                <a:solidFill>
                  <a:srgbClr val="374151"/>
                </a:solidFill>
                <a:effectLst/>
              </a:rPr>
              <a:t>.</a:t>
            </a:r>
            <a:r>
              <a:rPr lang="en-ID" dirty="0">
                <a:solidFill>
                  <a:srgbClr val="374151"/>
                </a:solidFill>
              </a:rPr>
              <a:t> </a:t>
            </a:r>
            <a:endParaRPr lang="en-US" dirty="0">
              <a:solidFill>
                <a:srgbClr val="374151"/>
              </a:solidFill>
            </a:endParaRPr>
          </a:p>
          <a:p>
            <a:endParaRPr lang="en-US" dirty="0">
              <a:solidFill>
                <a:srgbClr val="374151"/>
              </a:solidFill>
            </a:endParaRPr>
          </a:p>
          <a:p>
            <a:r>
              <a:rPr lang="en-ID" dirty="0">
                <a:solidFill>
                  <a:srgbClr val="374151"/>
                </a:solidFill>
              </a:rPr>
              <a:t>So lets continue…</a:t>
            </a:r>
            <a:endParaRPr lang="en-US" dirty="0">
              <a:solidFill>
                <a:srgbClr val="374151"/>
              </a:solidFill>
            </a:endParaRPr>
          </a:p>
          <a:p>
            <a:endParaRPr lang="en-US" dirty="0">
              <a:solidFill>
                <a:srgbClr val="374151"/>
              </a:solidFill>
            </a:endParaRPr>
          </a:p>
          <a:p>
            <a:endParaRPr lang="en-US" dirty="0">
              <a:solidFill>
                <a:srgbClr val="374151"/>
              </a:solidFill>
            </a:endParaRPr>
          </a:p>
          <a:p>
            <a:pPr algn="l"/>
            <a:endParaRPr lang="en-ID"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94A24B05-57BA-244D-BA21-E8A23A3ABCC7}" type="slidenum">
              <a:rPr lang="en-US" smtClean="0"/>
              <a:t>4</a:t>
            </a:fld>
            <a:endParaRPr lang="en-US"/>
          </a:p>
        </p:txBody>
      </p:sp>
    </p:spTree>
    <p:extLst>
      <p:ext uri="{BB962C8B-B14F-4D97-AF65-F5344CB8AC3E}">
        <p14:creationId xmlns:p14="http://schemas.microsoft.com/office/powerpoint/2010/main" val="4214971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a:solidFill>
                  <a:srgbClr val="374151"/>
                </a:solidFill>
              </a:rPr>
              <a:t>We will start the Probability Density Function (PDF) lecture with Kernel Density Estimation (KDE). KDE is a non-parametric method used to estimate the probability density function (PDF) of a continuous variable in the context of Manufacturing 4.0. It provides a smoothed representation of the data distribution and helps recover the underlying distribution in a dataset. Given a set of data points, KDE generates a smoothed estimate of the distribution using a kernel function, which is a non-negative function. The shape and smoothness of the estimated distribution are controlled by a parameter known as the bandwidth (h). In this formal definition, a scaled version of the kernel is used in the estimation process. The choice of kernel and bandwidth are critical in ensuring the accuracy and interpretability of the KDE results. Common kernels used in Manufacturing 4.0 scenarios include Gaussian, Epanechnikov, and Tophat, among others. Selecting the appropriate bandwidth is one of the key challenges in KDE. A small bandwidth can result in overfitting, while a large one can oversmooth the data. Common methods for bandwidth selection include Silverman's Rule or cross-validation techniques.</a:t>
            </a:r>
            <a:endParaRPr lang="en-US"/>
          </a:p>
          <a:p>
            <a:r>
              <a:rPr lang="en-ID" dirty="0">
                <a:solidFill>
                  <a:srgbClr val="374151"/>
                </a:solidFill>
              </a:rPr>
              <a:t> </a:t>
            </a:r>
            <a:endParaRPr lang="en-ID" dirty="0"/>
          </a:p>
          <a:p>
            <a:r>
              <a:rPr lang="en-ID">
                <a:solidFill>
                  <a:srgbClr val="374151"/>
                </a:solidFill>
              </a:rPr>
              <a:t>KDE can be applied to various exploratory data analysis (EDA) scenarios in the context of Manufacturing 4.0, for example:</a:t>
            </a:r>
            <a:endParaRPr lang="en-ID"/>
          </a:p>
          <a:p>
            <a:r>
              <a:rPr lang="en-ID" dirty="0">
                <a:solidFill>
                  <a:srgbClr val="374151"/>
                </a:solidFill>
              </a:rPr>
              <a:t> </a:t>
            </a:r>
            <a:endParaRPr lang="en-ID" dirty="0"/>
          </a:p>
          <a:p>
            <a:r>
              <a:rPr lang="en-ID">
                <a:solidFill>
                  <a:srgbClr val="374151"/>
                </a:solidFill>
              </a:rPr>
              <a:t>1. **Quality Control**: By applying KDE to product quality data, manufacturers can identify peaks in the distribution that correspond to common quality levels or defects.</a:t>
            </a:r>
            <a:endParaRPr lang="en-ID"/>
          </a:p>
          <a:p>
            <a:r>
              <a:rPr lang="en-ID" dirty="0">
                <a:solidFill>
                  <a:srgbClr val="374151"/>
                </a:solidFill>
              </a:rPr>
              <a:t> </a:t>
            </a:r>
            <a:endParaRPr lang="en-ID" dirty="0"/>
          </a:p>
          <a:p>
            <a:r>
              <a:rPr lang="en-ID">
                <a:solidFill>
                  <a:srgbClr val="374151"/>
                </a:solidFill>
              </a:rPr>
              <a:t>2. **Machine Performance Analysis**: To identify common performance metrics or frequency of machine breakdowns. For instance, understanding when machines tend to require maintenance can aid in predictive maintenance strategies.</a:t>
            </a:r>
            <a:endParaRPr lang="en-ID"/>
          </a:p>
          <a:p>
            <a:r>
              <a:rPr lang="en-ID" dirty="0">
                <a:solidFill>
                  <a:srgbClr val="374151"/>
                </a:solidFill>
              </a:rPr>
              <a:t> </a:t>
            </a:r>
            <a:endParaRPr lang="en-ID" dirty="0"/>
          </a:p>
          <a:p>
            <a:r>
              <a:rPr lang="en-ID">
                <a:solidFill>
                  <a:srgbClr val="374151"/>
                </a:solidFill>
              </a:rPr>
              <a:t>3. **Energy Consumption Patterns**: By comparing the KDE of normal energy consumption with new data, manufacturers can detect unusual energy usage patterns that might indicate equipment malfunction or inefficiencies.</a:t>
            </a:r>
            <a:endParaRPr lang="en-ID"/>
          </a:p>
          <a:p>
            <a:r>
              <a:rPr lang="en-ID" dirty="0">
                <a:solidFill>
                  <a:srgbClr val="374151"/>
                </a:solidFill>
              </a:rPr>
              <a:t> </a:t>
            </a:r>
            <a:endParaRPr lang="en-ID" dirty="0"/>
          </a:p>
          <a:p>
            <a:r>
              <a:rPr lang="en-ID" dirty="0">
                <a:solidFill>
                  <a:srgbClr val="374151"/>
                </a:solidFill>
              </a:rPr>
              <a:t>4. **Production Scheduling**: Understanding the distribution of production cycle times, lead times, or job completion durations to optimize scheduling and resource allocation.</a:t>
            </a:r>
            <a:endParaRPr lang="en-ID" dirty="0"/>
          </a:p>
          <a:p>
            <a:r>
              <a:rPr lang="en-ID" dirty="0">
                <a:solidFill>
                  <a:srgbClr val="374151"/>
                </a:solidFill>
              </a:rPr>
              <a:t> </a:t>
            </a:r>
            <a:endParaRPr lang="en-ID" dirty="0"/>
          </a:p>
          <a:p>
            <a:r>
              <a:rPr lang="en-ID" dirty="0">
                <a:solidFill>
                  <a:srgbClr val="374151"/>
                </a:solidFill>
              </a:rPr>
              <a:t>5. **Supplier Quality Assessment**: KDE can help manufacturers understand the quality distribution of components or materials from different suppliers, aiding in supplier selection and quality control.</a:t>
            </a:r>
            <a:endParaRPr lang="en-ID" dirty="0"/>
          </a:p>
          <a:p>
            <a:r>
              <a:rPr lang="en-ID" dirty="0">
                <a:solidFill>
                  <a:srgbClr val="374151"/>
                </a:solidFill>
              </a:rPr>
              <a:t> </a:t>
            </a:r>
            <a:endParaRPr lang="en-ID" dirty="0"/>
          </a:p>
          <a:p>
            <a:r>
              <a:rPr lang="en-ID" dirty="0">
                <a:solidFill>
                  <a:srgbClr val="374151"/>
                </a:solidFill>
              </a:rPr>
              <a:t>6. **Resource Utilization**: Manufacturers can </a:t>
            </a:r>
            <a:r>
              <a:rPr lang="en-ID" dirty="0" err="1">
                <a:solidFill>
                  <a:srgbClr val="374151"/>
                </a:solidFill>
              </a:rPr>
              <a:t>analyze</a:t>
            </a:r>
            <a:r>
              <a:rPr lang="en-ID" dirty="0">
                <a:solidFill>
                  <a:srgbClr val="374151"/>
                </a:solidFill>
              </a:rPr>
              <a:t> the distribution of resource usage (e.g., raw materials, </a:t>
            </a:r>
            <a:r>
              <a:rPr lang="en-ID" dirty="0" err="1">
                <a:solidFill>
                  <a:srgbClr val="374151"/>
                </a:solidFill>
              </a:rPr>
              <a:t>labor</a:t>
            </a:r>
            <a:r>
              <a:rPr lang="en-ID" dirty="0">
                <a:solidFill>
                  <a:srgbClr val="374151"/>
                </a:solidFill>
              </a:rPr>
              <a:t>, energy) to optimize resource allocation and reduce waste.</a:t>
            </a:r>
            <a:endParaRPr lang="en-ID" dirty="0"/>
          </a:p>
          <a:p>
            <a:r>
              <a:rPr lang="en-ID" dirty="0">
                <a:solidFill>
                  <a:srgbClr val="374151"/>
                </a:solidFill>
              </a:rPr>
              <a:t> </a:t>
            </a:r>
            <a:endParaRPr lang="en-ID" dirty="0"/>
          </a:p>
          <a:p>
            <a:r>
              <a:rPr lang="en-ID" dirty="0">
                <a:solidFill>
                  <a:srgbClr val="374151"/>
                </a:solidFill>
              </a:rPr>
              <a:t>7. **Maintenance Predictions**: By studying the probability distribution of equipment failure times, manufacturers can predict maintenance needs and minimize production downtime.</a:t>
            </a:r>
            <a:endParaRPr lang="en-ID" dirty="0"/>
          </a:p>
          <a:p>
            <a:r>
              <a:rPr lang="en-ID" dirty="0">
                <a:solidFill>
                  <a:srgbClr val="374151"/>
                </a:solidFill>
              </a:rPr>
              <a:t> </a:t>
            </a:r>
            <a:endParaRPr lang="en-ID" dirty="0"/>
          </a:p>
          <a:p>
            <a:r>
              <a:rPr lang="en-ID" dirty="0">
                <a:solidFill>
                  <a:srgbClr val="374151"/>
                </a:solidFill>
              </a:rPr>
              <a:t>8. **Process Variability**: Examining the probability density of process parameters to identify sources of variability and enhance process control in a manufacturing facility.</a:t>
            </a:r>
            <a:endParaRPr lang="en-ID" dirty="0"/>
          </a:p>
          <a:p>
            <a:r>
              <a:rPr lang="en-ID" dirty="0">
                <a:solidFill>
                  <a:srgbClr val="374151"/>
                </a:solidFill>
              </a:rPr>
              <a:t> </a:t>
            </a:r>
            <a:endParaRPr lang="en-ID" dirty="0"/>
          </a:p>
          <a:p>
            <a:r>
              <a:rPr lang="en-ID" dirty="0">
                <a:solidFill>
                  <a:srgbClr val="374151"/>
                </a:solidFill>
              </a:rPr>
              <a:t>Kernel Density Estimation is a versatile tool that can be used to gain valuable insights into data distributions and improve decision-making in the context of Manufacturing 4.0. The choice of specific applications depends on the manufacturing processes and data available.</a:t>
            </a:r>
            <a:endParaRPr lang="en-ID" dirty="0"/>
          </a:p>
        </p:txBody>
      </p:sp>
      <p:sp>
        <p:nvSpPr>
          <p:cNvPr id="4" name="Slide Number Placeholder 3"/>
          <p:cNvSpPr>
            <a:spLocks noGrp="1"/>
          </p:cNvSpPr>
          <p:nvPr>
            <p:ph type="sldNum" sz="quarter" idx="5"/>
          </p:nvPr>
        </p:nvSpPr>
        <p:spPr/>
        <p:txBody>
          <a:bodyPr/>
          <a:lstStyle/>
          <a:p>
            <a:fld id="{94A24B05-57BA-244D-BA21-E8A23A3ABCC7}" type="slidenum">
              <a:rPr lang="en-US" smtClean="0"/>
              <a:t>5</a:t>
            </a:fld>
            <a:endParaRPr lang="en-US"/>
          </a:p>
        </p:txBody>
      </p:sp>
    </p:spTree>
    <p:extLst>
      <p:ext uri="{BB962C8B-B14F-4D97-AF65-F5344CB8AC3E}">
        <p14:creationId xmlns:p14="http://schemas.microsoft.com/office/powerpoint/2010/main" val="2665836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a:solidFill>
                  <a:srgbClr val="374151"/>
                </a:solidFill>
              </a:rPr>
              <a:t>Let's use the tips dataset from the seaborn library to demonstrate the KDE. In this example, we'll </a:t>
            </a:r>
            <a:r>
              <a:rPr lang="en-ID" err="1">
                <a:solidFill>
                  <a:srgbClr val="374151"/>
                </a:solidFill>
              </a:rPr>
              <a:t>analyze</a:t>
            </a:r>
            <a:r>
              <a:rPr lang="en-ID">
                <a:solidFill>
                  <a:srgbClr val="374151"/>
                </a:solidFill>
              </a:rPr>
              <a:t> the distribution of total bills using Kernel Density Estimation.</a:t>
            </a:r>
            <a:endParaRPr lang="en-US" dirty="0">
              <a:solidFill>
                <a:srgbClr val="374151"/>
              </a:solidFill>
            </a:endParaRPr>
          </a:p>
          <a:p>
            <a:endParaRPr lang="en-US" dirty="0">
              <a:solidFill>
                <a:srgbClr val="374151"/>
              </a:solidFill>
            </a:endParaRPr>
          </a:p>
          <a:p>
            <a:r>
              <a:rPr lang="en-ID">
                <a:solidFill>
                  <a:srgbClr val="374151"/>
                </a:solidFill>
              </a:rPr>
              <a:t>Here in this sample codes, we show that different kernel functions not really change the shape of tips distribution. However, the choice of kernel can sometimes be subjective and might depend on the specific nature of the data or the purpose of the analysis.</a:t>
            </a:r>
            <a:endParaRPr lang="en-US" dirty="0">
              <a:solidFill>
                <a:srgbClr val="374151"/>
              </a:solidFill>
            </a:endParaRPr>
          </a:p>
          <a:p>
            <a:endParaRPr lang="en-US" dirty="0">
              <a:solidFill>
                <a:srgbClr val="374151"/>
              </a:solidFill>
            </a:endParaRPr>
          </a:p>
          <a:p>
            <a:r>
              <a:rPr lang="en-ID" dirty="0">
                <a:solidFill>
                  <a:srgbClr val="374151"/>
                </a:solidFill>
              </a:rPr>
              <a:t>You can further refine the KDE by experimenting with different bandwidths using the </a:t>
            </a:r>
            <a:r>
              <a:rPr lang="en-ID" dirty="0" err="1">
                <a:solidFill>
                  <a:srgbClr val="374151"/>
                </a:solidFill>
              </a:rPr>
              <a:t>bw</a:t>
            </a:r>
            <a:r>
              <a:rPr lang="en-ID" dirty="0">
                <a:solidFill>
                  <a:srgbClr val="374151"/>
                </a:solidFill>
              </a:rPr>
              <a:t> parameter in the </a:t>
            </a:r>
            <a:r>
              <a:rPr lang="en-ID" dirty="0" err="1">
                <a:solidFill>
                  <a:srgbClr val="374151"/>
                </a:solidFill>
              </a:rPr>
              <a:t>kdeplot</a:t>
            </a:r>
            <a:r>
              <a:rPr lang="en-ID" dirty="0">
                <a:solidFill>
                  <a:srgbClr val="374151"/>
                </a:solidFill>
              </a:rPr>
              <a:t> function.</a:t>
            </a:r>
            <a:endParaRPr lang="en-US" dirty="0">
              <a:solidFill>
                <a:srgbClr val="374151"/>
              </a:solidFill>
            </a:endParaRPr>
          </a:p>
          <a:p>
            <a:endParaRPr lang="en-US" dirty="0">
              <a:solidFill>
                <a:srgbClr val="374151"/>
              </a:solidFill>
            </a:endParaRPr>
          </a:p>
          <a:p>
            <a:endParaRPr lang="en-US" dirty="0">
              <a:solidFill>
                <a:srgbClr val="374151"/>
              </a:solidFill>
            </a:endParaRPr>
          </a:p>
          <a:p>
            <a:endParaRPr lang="en-ID" dirty="0">
              <a:solidFill>
                <a:srgbClr val="374151"/>
              </a:solidFill>
              <a:ea typeface="Calibri"/>
              <a:cs typeface="Calibri"/>
            </a:endParaRPr>
          </a:p>
        </p:txBody>
      </p:sp>
      <p:sp>
        <p:nvSpPr>
          <p:cNvPr id="4" name="Slide Number Placeholder 3"/>
          <p:cNvSpPr>
            <a:spLocks noGrp="1"/>
          </p:cNvSpPr>
          <p:nvPr>
            <p:ph type="sldNum" sz="quarter" idx="5"/>
          </p:nvPr>
        </p:nvSpPr>
        <p:spPr/>
        <p:txBody>
          <a:bodyPr/>
          <a:lstStyle/>
          <a:p>
            <a:fld id="{94A24B05-57BA-244D-BA21-E8A23A3ABCC7}" type="slidenum">
              <a:rPr lang="en-US" smtClean="0"/>
              <a:t>6</a:t>
            </a:fld>
            <a:endParaRPr lang="en-US"/>
          </a:p>
        </p:txBody>
      </p:sp>
    </p:spTree>
    <p:extLst>
      <p:ext uri="{BB962C8B-B14F-4D97-AF65-F5344CB8AC3E}">
        <p14:creationId xmlns:p14="http://schemas.microsoft.com/office/powerpoint/2010/main" val="4005144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a:solidFill>
                  <a:srgbClr val="374151"/>
                </a:solidFill>
              </a:rPr>
              <a:t>The bandwidth is a key parameter in KDE that determines the width of the kernel at each data point. A small bandwidth will result in a more sensitive curve that may overfit to minor fluctuations in the data, while a large bandwidth can oversimplify the shape of the distribution. </a:t>
            </a:r>
            <a:endParaRPr lang="en-US" dirty="0">
              <a:solidFill>
                <a:srgbClr val="374151"/>
              </a:solidFill>
            </a:endParaRPr>
          </a:p>
          <a:p>
            <a:endParaRPr lang="en-US" dirty="0">
              <a:solidFill>
                <a:srgbClr val="374151"/>
              </a:solidFill>
            </a:endParaRPr>
          </a:p>
          <a:p>
            <a:r>
              <a:rPr lang="en-ID" dirty="0">
                <a:solidFill>
                  <a:srgbClr val="374151"/>
                </a:solidFill>
              </a:rPr>
              <a:t>In this example, you'll see how changing the bandwidth affects the KDE plot. A smaller bandwidth gives a more jagged plot that can detect smaller changes, while a larger bandwidth provides a smoother appearance. It's important to choose an appropriate bandwidth based on the nature of the data and the goals of your analysis.</a:t>
            </a:r>
            <a:endParaRPr lang="en-US" dirty="0">
              <a:solidFill>
                <a:srgbClr val="374151"/>
              </a:solidFill>
            </a:endParaRPr>
          </a:p>
          <a:p>
            <a:br>
              <a:rPr lang="en-US" dirty="0">
                <a:solidFill>
                  <a:srgbClr val="374151"/>
                </a:solidFill>
              </a:rPr>
            </a:br>
            <a:endParaRPr lang="en-US" dirty="0">
              <a:solidFill>
                <a:srgbClr val="374151"/>
              </a:solidFill>
            </a:endParaRPr>
          </a:p>
          <a:p>
            <a:endParaRPr lang="en-US" dirty="0">
              <a:solidFill>
                <a:srgbClr val="374151"/>
              </a:solidFill>
            </a:endParaRPr>
          </a:p>
          <a:p>
            <a:endParaRPr lang="en-ID" dirty="0">
              <a:solidFill>
                <a:srgbClr val="374151"/>
              </a:solidFill>
              <a:ea typeface="Calibri"/>
              <a:cs typeface="Calibri"/>
            </a:endParaRPr>
          </a:p>
        </p:txBody>
      </p:sp>
      <p:sp>
        <p:nvSpPr>
          <p:cNvPr id="4" name="Slide Number Placeholder 3"/>
          <p:cNvSpPr>
            <a:spLocks noGrp="1"/>
          </p:cNvSpPr>
          <p:nvPr>
            <p:ph type="sldNum" sz="quarter" idx="5"/>
          </p:nvPr>
        </p:nvSpPr>
        <p:spPr/>
        <p:txBody>
          <a:bodyPr/>
          <a:lstStyle/>
          <a:p>
            <a:fld id="{94A24B05-57BA-244D-BA21-E8A23A3ABCC7}" type="slidenum">
              <a:rPr lang="en-US" smtClean="0"/>
              <a:t>7</a:t>
            </a:fld>
            <a:endParaRPr lang="en-US"/>
          </a:p>
        </p:txBody>
      </p:sp>
    </p:spTree>
    <p:extLst>
      <p:ext uri="{BB962C8B-B14F-4D97-AF65-F5344CB8AC3E}">
        <p14:creationId xmlns:p14="http://schemas.microsoft.com/office/powerpoint/2010/main" val="2448009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a:solidFill>
                  <a:srgbClr val="374151"/>
                </a:solidFill>
              </a:rPr>
              <a:t>Now lets continue our lecture to other related topic. </a:t>
            </a:r>
            <a:endParaRPr lang="en-US" dirty="0">
              <a:solidFill>
                <a:srgbClr val="374151"/>
              </a:solidFill>
            </a:endParaRPr>
          </a:p>
          <a:p>
            <a:endParaRPr lang="en-US" dirty="0">
              <a:solidFill>
                <a:srgbClr val="374151"/>
              </a:solidFill>
            </a:endParaRPr>
          </a:p>
          <a:p>
            <a:r>
              <a:rPr lang="en-ID" dirty="0">
                <a:solidFill>
                  <a:srgbClr val="374151"/>
                </a:solidFill>
              </a:rPr>
              <a:t>Here, term "Distribution Frameworks" generally refers to the theoretical models and structures that underpin various probability distributions. These frameworks guide our understanding of data's underlying </a:t>
            </a:r>
            <a:r>
              <a:rPr lang="en-ID" dirty="0" err="1">
                <a:solidFill>
                  <a:srgbClr val="374151"/>
                </a:solidFill>
              </a:rPr>
              <a:t>behavior</a:t>
            </a:r>
            <a:r>
              <a:rPr lang="en-ID" dirty="0">
                <a:solidFill>
                  <a:srgbClr val="374151"/>
                </a:solidFill>
              </a:rPr>
              <a:t> and provide a foundation for </a:t>
            </a:r>
            <a:r>
              <a:rPr lang="en-ID" dirty="0" err="1">
                <a:solidFill>
                  <a:srgbClr val="374151"/>
                </a:solidFill>
              </a:rPr>
              <a:t>modeling</a:t>
            </a:r>
            <a:r>
              <a:rPr lang="en-ID" dirty="0">
                <a:solidFill>
                  <a:srgbClr val="374151"/>
                </a:solidFill>
              </a:rPr>
              <a:t> and </a:t>
            </a:r>
            <a:r>
              <a:rPr lang="en-ID" dirty="0" err="1">
                <a:solidFill>
                  <a:srgbClr val="374151"/>
                </a:solidFill>
              </a:rPr>
              <a:t>analyzing</a:t>
            </a:r>
            <a:r>
              <a:rPr lang="en-ID" dirty="0">
                <a:solidFill>
                  <a:srgbClr val="374151"/>
                </a:solidFill>
              </a:rPr>
              <a:t> various types of random variables and observed datasets. Understanding distribution frameworks in the context of PDFs is pivotal in exploratory data analysis. It provides data scientists and statisticians with tools to summarize, model, and make inferences about the underlying structure and </a:t>
            </a:r>
            <a:r>
              <a:rPr lang="en-ID" dirty="0" err="1">
                <a:solidFill>
                  <a:srgbClr val="374151"/>
                </a:solidFill>
              </a:rPr>
              <a:t>behavior</a:t>
            </a:r>
            <a:r>
              <a:rPr lang="en-ID" dirty="0">
                <a:solidFill>
                  <a:srgbClr val="374151"/>
                </a:solidFill>
              </a:rPr>
              <a:t> of observed data.</a:t>
            </a:r>
            <a:endParaRPr lang="en-US" dirty="0">
              <a:solidFill>
                <a:srgbClr val="374151"/>
              </a:solidFill>
            </a:endParaRPr>
          </a:p>
          <a:p>
            <a:endParaRPr lang="en-US" dirty="0">
              <a:solidFill>
                <a:srgbClr val="374151"/>
              </a:solidFill>
            </a:endParaRPr>
          </a:p>
          <a:p>
            <a:r>
              <a:rPr lang="en-ID" dirty="0">
                <a:solidFill>
                  <a:srgbClr val="374151"/>
                </a:solidFill>
              </a:rPr>
              <a:t>Lets review some contexts in distribution frameworks. </a:t>
            </a:r>
            <a:endParaRPr lang="en-US" dirty="0">
              <a:solidFill>
                <a:srgbClr val="374151"/>
              </a:solidFill>
            </a:endParaRPr>
          </a:p>
          <a:p>
            <a:endParaRPr lang="en-US" dirty="0">
              <a:solidFill>
                <a:srgbClr val="374151"/>
              </a:solidFill>
            </a:endParaRPr>
          </a:p>
          <a:p>
            <a:pPr marL="171450" indent="-171450">
              <a:buFont typeface="Noto Sans Symbols,Sans-Serif"/>
              <a:buChar char="▪"/>
            </a:pPr>
            <a:r>
              <a:rPr lang="en-ID" dirty="0">
                <a:solidFill>
                  <a:srgbClr val="374151"/>
                </a:solidFill>
              </a:rPr>
              <a:t>There are several standard probability distributions that have already studied in depth, such as the Normal, Exponential, Binomial, and Poisson distributions. These distributions have specific shapes, moments (like mean and variance), and properties.</a:t>
            </a:r>
            <a:endParaRPr lang="en-US" dirty="0">
              <a:solidFill>
                <a:srgbClr val="374151"/>
              </a:solidFill>
            </a:endParaRPr>
          </a:p>
          <a:p>
            <a:pPr marL="171450" indent="-171450">
              <a:buFont typeface="Noto Sans Symbols,Sans-Serif"/>
              <a:buChar char="▪"/>
            </a:pPr>
            <a:r>
              <a:rPr lang="en-ID" dirty="0">
                <a:solidFill>
                  <a:srgbClr val="374151"/>
                </a:solidFill>
              </a:rPr>
              <a:t>Most distributions are characterized by parameters. For instance, a normal distribution is defined by its mean and standard deviation. Part of the analysis often involves estimating these parameters from the observed data.</a:t>
            </a:r>
            <a:endParaRPr lang="en-US" dirty="0">
              <a:solidFill>
                <a:srgbClr val="374151"/>
              </a:solidFill>
            </a:endParaRPr>
          </a:p>
          <a:p>
            <a:pPr marL="171450" indent="-171450">
              <a:buFont typeface="Noto Sans Symbols,Sans-Serif"/>
              <a:buChar char="▪"/>
            </a:pPr>
            <a:r>
              <a:rPr lang="en-ID" dirty="0">
                <a:solidFill>
                  <a:srgbClr val="374151"/>
                </a:solidFill>
              </a:rPr>
              <a:t>In EDA and data analysis, a common task is to determine which theoretical distribution fits the empirical data best. Goodness-of-fit tests, like the Kolmogorov-Smirnov test, can be used for this purpose.</a:t>
            </a:r>
            <a:endParaRPr lang="en-US" dirty="0">
              <a:solidFill>
                <a:srgbClr val="374151"/>
              </a:solidFill>
            </a:endParaRPr>
          </a:p>
          <a:p>
            <a:pPr marL="171450" indent="-171450">
              <a:buFont typeface="Noto Sans Symbols,Sans-Serif"/>
              <a:buChar char="▪"/>
            </a:pPr>
            <a:r>
              <a:rPr lang="en-ID" dirty="0">
                <a:solidFill>
                  <a:srgbClr val="374151"/>
                </a:solidFill>
              </a:rPr>
              <a:t>Distributions can be categorized into continuous (like the Normal distribution) or discrete (like the Binomial distribution). The choice of distribution often depends on the nature of the data.</a:t>
            </a:r>
            <a:endParaRPr lang="en-US" dirty="0">
              <a:solidFill>
                <a:srgbClr val="374151"/>
              </a:solidFill>
            </a:endParaRPr>
          </a:p>
          <a:p>
            <a:pPr marL="171450" indent="-171450">
              <a:buFont typeface="Noto Sans Symbols,Sans-Serif"/>
              <a:buChar char="▪"/>
            </a:pPr>
            <a:r>
              <a:rPr lang="en-ID" dirty="0">
                <a:solidFill>
                  <a:srgbClr val="374151"/>
                </a:solidFill>
              </a:rPr>
              <a:t>Sometimes, data doesn't adhere to standard distributions. In such cases, transformations (e.g., log transformations) can make the data resemble a standard distribution more closely, facilitating further analysis.</a:t>
            </a:r>
            <a:endParaRPr lang="en-US" dirty="0">
              <a:solidFill>
                <a:srgbClr val="374151"/>
              </a:solidFill>
            </a:endParaRPr>
          </a:p>
          <a:p>
            <a:pPr marL="171450" indent="-171450">
              <a:buFont typeface="Noto Sans Symbols,Sans-Serif"/>
              <a:buChar char="▪"/>
            </a:pPr>
            <a:r>
              <a:rPr lang="en-ID" dirty="0">
                <a:solidFill>
                  <a:srgbClr val="374151"/>
                </a:solidFill>
              </a:rPr>
              <a:t>While many EDA tasks focus on univariate distributions, it's essential to recognize that multivariate distributions exist. These distributions describe the </a:t>
            </a:r>
            <a:r>
              <a:rPr lang="en-ID" dirty="0" err="1">
                <a:solidFill>
                  <a:srgbClr val="374151"/>
                </a:solidFill>
              </a:rPr>
              <a:t>behavior</a:t>
            </a:r>
            <a:r>
              <a:rPr lang="en-ID" dirty="0">
                <a:solidFill>
                  <a:srgbClr val="374151"/>
                </a:solidFill>
              </a:rPr>
              <a:t> of multiple variables together, accounting for correlations and joint </a:t>
            </a:r>
            <a:r>
              <a:rPr lang="en-ID" dirty="0" err="1">
                <a:solidFill>
                  <a:srgbClr val="374151"/>
                </a:solidFill>
              </a:rPr>
              <a:t>behaviors</a:t>
            </a:r>
            <a:r>
              <a:rPr lang="en-ID" dirty="0">
                <a:solidFill>
                  <a:srgbClr val="374151"/>
                </a:solidFill>
              </a:rPr>
              <a:t>.</a:t>
            </a:r>
            <a:endParaRPr lang="en-US" dirty="0">
              <a:solidFill>
                <a:srgbClr val="374151"/>
              </a:solidFill>
            </a:endParaRPr>
          </a:p>
          <a:p>
            <a:pPr marL="171450" indent="-171450">
              <a:buFont typeface="Noto Sans Symbols,Sans-Serif"/>
              <a:buChar char="▪"/>
            </a:pPr>
            <a:r>
              <a:rPr lang="en-ID" dirty="0">
                <a:solidFill>
                  <a:srgbClr val="374151"/>
                </a:solidFill>
              </a:rPr>
              <a:t>Not all data can be fit using standard parametric distributions. In such cases, non-parametric methods, like Kernel Density Estimation (KDE), can be used to estimate the PDF without making strict assumptions about the data's underlying distribution.</a:t>
            </a:r>
            <a:endParaRPr lang="en-US" dirty="0">
              <a:solidFill>
                <a:srgbClr val="374151"/>
              </a:solidFill>
            </a:endParaRPr>
          </a:p>
          <a:p>
            <a:endParaRPr lang="en-US" dirty="0">
              <a:solidFill>
                <a:srgbClr val="374151"/>
              </a:solidFill>
            </a:endParaRPr>
          </a:p>
          <a:p>
            <a:r>
              <a:rPr lang="en-ID" dirty="0">
                <a:solidFill>
                  <a:srgbClr val="374151"/>
                </a:solidFill>
              </a:rPr>
              <a:t>The distribution frameworks can involve various type of implementations such as Histogram, PMF and CDF that we already discussed in previous lecture. </a:t>
            </a:r>
            <a:endParaRPr lang="en-US" dirty="0">
              <a:solidFill>
                <a:srgbClr val="374151"/>
              </a:solidFill>
            </a:endParaRPr>
          </a:p>
          <a:p>
            <a:endParaRPr lang="en-ID" dirty="0">
              <a:solidFill>
                <a:srgbClr val="374151"/>
              </a:solidFill>
              <a:ea typeface="Calibri"/>
              <a:cs typeface="Calibri"/>
            </a:endParaRPr>
          </a:p>
        </p:txBody>
      </p:sp>
      <p:sp>
        <p:nvSpPr>
          <p:cNvPr id="4" name="Slide Number Placeholder 3"/>
          <p:cNvSpPr>
            <a:spLocks noGrp="1"/>
          </p:cNvSpPr>
          <p:nvPr>
            <p:ph type="sldNum" sz="quarter" idx="5"/>
          </p:nvPr>
        </p:nvSpPr>
        <p:spPr/>
        <p:txBody>
          <a:bodyPr/>
          <a:lstStyle/>
          <a:p>
            <a:fld id="{94A24B05-57BA-244D-BA21-E8A23A3ABCC7}" type="slidenum">
              <a:rPr lang="en-US" smtClean="0"/>
              <a:t>8</a:t>
            </a:fld>
            <a:endParaRPr lang="en-US"/>
          </a:p>
        </p:txBody>
      </p:sp>
    </p:spTree>
    <p:extLst>
      <p:ext uri="{BB962C8B-B14F-4D97-AF65-F5344CB8AC3E}">
        <p14:creationId xmlns:p14="http://schemas.microsoft.com/office/powerpoint/2010/main" val="2517226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a:solidFill>
                  <a:srgbClr val="374151"/>
                </a:solidFill>
              </a:rPr>
              <a:t>Let start with Histogram implementation</a:t>
            </a:r>
            <a:r>
              <a:rPr lang="en-ID" b="0" i="0">
                <a:solidFill>
                  <a:srgbClr val="374151"/>
                </a:solidFill>
                <a:effectLst/>
              </a:rPr>
              <a:t>.</a:t>
            </a:r>
            <a:r>
              <a:rPr lang="en-ID">
                <a:solidFill>
                  <a:srgbClr val="374151"/>
                </a:solidFill>
              </a:rPr>
              <a:t> </a:t>
            </a:r>
            <a:endParaRPr lang="en-US" dirty="0">
              <a:solidFill>
                <a:srgbClr val="374151"/>
              </a:solidFill>
            </a:endParaRPr>
          </a:p>
          <a:p>
            <a:pPr algn="l"/>
            <a:endParaRPr lang="en-US" b="0" i="0" dirty="0">
              <a:solidFill>
                <a:srgbClr val="374151"/>
              </a:solidFill>
              <a:effectLst/>
            </a:endParaRPr>
          </a:p>
          <a:p>
            <a:r>
              <a:rPr lang="en-ID" dirty="0">
                <a:solidFill>
                  <a:srgbClr val="374151"/>
                </a:solidFill>
              </a:rPr>
              <a:t>A histogram is a graphical representation of the distribution of a dataset. When dealing with probability density functions (PDFs), histograms can be thought of as a way to estimate the underlying distribution of </a:t>
            </a:r>
            <a:r>
              <a:rPr lang="en-ID" b="0" i="0" dirty="0">
                <a:solidFill>
                  <a:srgbClr val="374151"/>
                </a:solidFill>
                <a:effectLst/>
              </a:rPr>
              <a:t>data.</a:t>
            </a:r>
            <a:r>
              <a:rPr lang="en-ID" dirty="0">
                <a:solidFill>
                  <a:srgbClr val="374151"/>
                </a:solidFill>
              </a:rPr>
              <a:t> Essentially</a:t>
            </a:r>
            <a:r>
              <a:rPr lang="en-ID" b="0" i="0" dirty="0">
                <a:solidFill>
                  <a:srgbClr val="374151"/>
                </a:solidFill>
                <a:effectLst/>
              </a:rPr>
              <a:t>, </a:t>
            </a:r>
            <a:r>
              <a:rPr lang="en-ID" dirty="0">
                <a:solidFill>
                  <a:srgbClr val="374151"/>
                </a:solidFill>
              </a:rPr>
              <a:t>the histogram divides the data into bins</a:t>
            </a:r>
            <a:r>
              <a:rPr lang="en-ID" b="0" i="0" dirty="0">
                <a:solidFill>
                  <a:srgbClr val="374151"/>
                </a:solidFill>
                <a:effectLst/>
              </a:rPr>
              <a:t>, </a:t>
            </a:r>
            <a:r>
              <a:rPr lang="en-ID" dirty="0">
                <a:solidFill>
                  <a:srgbClr val="374151"/>
                </a:solidFill>
              </a:rPr>
              <a:t>counts the number of </a:t>
            </a:r>
            <a:r>
              <a:rPr lang="en-ID" b="0" i="0" dirty="0">
                <a:solidFill>
                  <a:srgbClr val="374151"/>
                </a:solidFill>
                <a:effectLst/>
              </a:rPr>
              <a:t>data </a:t>
            </a:r>
            <a:r>
              <a:rPr lang="en-ID" dirty="0">
                <a:solidFill>
                  <a:srgbClr val="374151"/>
                </a:solidFill>
              </a:rPr>
              <a:t>points that fall into each bin, and then visualizes these counts. In the context of PDFs, the area under the histogram can be normalized to represent probabilities rather than raw counts</a:t>
            </a:r>
            <a:r>
              <a:rPr lang="en-ID" b="0" i="0" dirty="0">
                <a:solidFill>
                  <a:srgbClr val="374151"/>
                </a:solidFill>
                <a:effectLst/>
              </a:rPr>
              <a:t>. </a:t>
            </a:r>
            <a:r>
              <a:rPr lang="en-ID" dirty="0">
                <a:solidFill>
                  <a:srgbClr val="374151"/>
                </a:solidFill>
              </a:rPr>
              <a:t>When normalized this way</a:t>
            </a:r>
            <a:r>
              <a:rPr lang="en-ID" b="0" i="0" dirty="0">
                <a:solidFill>
                  <a:srgbClr val="374151"/>
                </a:solidFill>
                <a:effectLst/>
              </a:rPr>
              <a:t>, </a:t>
            </a:r>
            <a:r>
              <a:rPr lang="en-ID" dirty="0">
                <a:solidFill>
                  <a:srgbClr val="374151"/>
                </a:solidFill>
              </a:rPr>
              <a:t>a histogram can provide an empirical estimation of the data's PDF</a:t>
            </a:r>
            <a:r>
              <a:rPr lang="en-ID" b="0" i="0" dirty="0">
                <a:solidFill>
                  <a:srgbClr val="374151"/>
                </a:solidFill>
                <a:effectLst/>
              </a:rPr>
              <a:t>.</a:t>
            </a:r>
            <a:endParaRPr lang="en-US" b="0" i="0" dirty="0">
              <a:solidFill>
                <a:srgbClr val="374151"/>
              </a:solidFill>
              <a:effectLst/>
            </a:endParaRPr>
          </a:p>
          <a:p>
            <a:endParaRPr lang="en-US" dirty="0">
              <a:solidFill>
                <a:srgbClr val="374151"/>
              </a:solidFill>
            </a:endParaRPr>
          </a:p>
          <a:p>
            <a:r>
              <a:rPr lang="en-ID" b="1" dirty="0">
                <a:solidFill>
                  <a:srgbClr val="374151"/>
                </a:solidFill>
              </a:rPr>
              <a:t>Using the Tips dataset as an example, let's visualize a histogram for the </a:t>
            </a:r>
            <a:r>
              <a:rPr lang="en-ID" b="1" dirty="0" err="1">
                <a:solidFill>
                  <a:srgbClr val="374151"/>
                </a:solidFill>
              </a:rPr>
              <a:t>total_bill</a:t>
            </a:r>
            <a:r>
              <a:rPr lang="en-ID" b="1" dirty="0">
                <a:solidFill>
                  <a:srgbClr val="374151"/>
                </a:solidFill>
              </a:rPr>
              <a:t> column.</a:t>
            </a:r>
            <a:r>
              <a:rPr lang="en-ID" dirty="0">
                <a:solidFill>
                  <a:srgbClr val="374151"/>
                </a:solidFill>
              </a:rPr>
              <a:t> You can get these codes by simply prompting to ChatGPT. This histogram showcases the distribution of total bills in the dataset. The y-axis represents the probability density</a:t>
            </a:r>
            <a:r>
              <a:rPr lang="en-ID" b="0" i="0" dirty="0">
                <a:solidFill>
                  <a:srgbClr val="374151"/>
                </a:solidFill>
                <a:effectLst/>
              </a:rPr>
              <a:t>, </a:t>
            </a:r>
            <a:r>
              <a:rPr lang="en-ID" dirty="0">
                <a:solidFill>
                  <a:srgbClr val="374151"/>
                </a:solidFill>
              </a:rPr>
              <a:t>ensuring the area under the histogram equals 1</a:t>
            </a:r>
            <a:r>
              <a:rPr lang="en-ID" b="0" i="0" dirty="0">
                <a:solidFill>
                  <a:srgbClr val="374151"/>
                </a:solidFill>
                <a:effectLst/>
              </a:rPr>
              <a:t>. </a:t>
            </a:r>
            <a:r>
              <a:rPr lang="en-ID" dirty="0">
                <a:solidFill>
                  <a:srgbClr val="374151"/>
                </a:solidFill>
              </a:rPr>
              <a:t>By visually inspecting the histogram, we can gather insights about the distribution of the </a:t>
            </a:r>
            <a:r>
              <a:rPr lang="en-ID" dirty="0" err="1">
                <a:solidFill>
                  <a:srgbClr val="374151"/>
                </a:solidFill>
              </a:rPr>
              <a:t>total_bill</a:t>
            </a:r>
            <a:r>
              <a:rPr lang="en-ID" dirty="0">
                <a:solidFill>
                  <a:srgbClr val="374151"/>
                </a:solidFill>
              </a:rPr>
              <a:t> values, such as central tendency, spread</a:t>
            </a:r>
            <a:r>
              <a:rPr lang="en-ID" b="0" i="0" dirty="0">
                <a:solidFill>
                  <a:srgbClr val="374151"/>
                </a:solidFill>
                <a:effectLst/>
              </a:rPr>
              <a:t>, </a:t>
            </a:r>
            <a:r>
              <a:rPr lang="en-ID" dirty="0">
                <a:solidFill>
                  <a:srgbClr val="374151"/>
                </a:solidFill>
              </a:rPr>
              <a:t>and potential outliers</a:t>
            </a:r>
            <a:r>
              <a:rPr lang="en-ID" b="0" i="0" dirty="0">
                <a:solidFill>
                  <a:srgbClr val="374151"/>
                </a:solidFill>
                <a:effectLst/>
              </a:rPr>
              <a:t>.</a:t>
            </a:r>
            <a:endParaRPr lang="en-US" b="0" i="0" dirty="0">
              <a:solidFill>
                <a:srgbClr val="374151"/>
              </a:solidFill>
              <a:effectLst/>
            </a:endParaRPr>
          </a:p>
          <a:p>
            <a:r>
              <a:rPr lang="en-ID" dirty="0">
                <a:solidFill>
                  <a:srgbClr val="374151"/>
                </a:solidFill>
              </a:rPr>
              <a:t>When using histograms to estimate PDFs</a:t>
            </a:r>
            <a:r>
              <a:rPr lang="en-ID" b="0" i="0" dirty="0">
                <a:solidFill>
                  <a:srgbClr val="374151"/>
                </a:solidFill>
                <a:effectLst/>
              </a:rPr>
              <a:t>, </a:t>
            </a:r>
            <a:r>
              <a:rPr lang="en-ID" dirty="0">
                <a:solidFill>
                  <a:srgbClr val="374151"/>
                </a:solidFill>
              </a:rPr>
              <a:t>it's crucial to select an appropriate bin width</a:t>
            </a:r>
            <a:r>
              <a:rPr lang="en-ID" b="0" i="0" dirty="0">
                <a:solidFill>
                  <a:srgbClr val="374151"/>
                </a:solidFill>
                <a:effectLst/>
              </a:rPr>
              <a:t>. </a:t>
            </a:r>
            <a:r>
              <a:rPr lang="en-ID" dirty="0">
                <a:solidFill>
                  <a:srgbClr val="374151"/>
                </a:solidFill>
              </a:rPr>
              <a:t>Too few bins might oversimplify the data's distribution</a:t>
            </a:r>
            <a:r>
              <a:rPr lang="en-ID" b="0" i="0" dirty="0">
                <a:solidFill>
                  <a:srgbClr val="374151"/>
                </a:solidFill>
                <a:effectLst/>
              </a:rPr>
              <a:t>, </a:t>
            </a:r>
            <a:r>
              <a:rPr lang="en-ID" dirty="0">
                <a:solidFill>
                  <a:srgbClr val="374151"/>
                </a:solidFill>
              </a:rPr>
              <a:t>while too many bins might introduce noise</a:t>
            </a:r>
            <a:r>
              <a:rPr lang="en-ID" b="0" i="0" dirty="0">
                <a:solidFill>
                  <a:srgbClr val="374151"/>
                </a:solidFill>
                <a:effectLst/>
              </a:rPr>
              <a:t>. </a:t>
            </a:r>
            <a:r>
              <a:rPr lang="en-ID" dirty="0">
                <a:solidFill>
                  <a:srgbClr val="374151"/>
                </a:solidFill>
              </a:rPr>
              <a:t>The bins argument in the </a:t>
            </a:r>
            <a:r>
              <a:rPr lang="en-ID" dirty="0" err="1">
                <a:solidFill>
                  <a:srgbClr val="374151"/>
                </a:solidFill>
              </a:rPr>
              <a:t>histplot</a:t>
            </a:r>
            <a:r>
              <a:rPr lang="en-ID" dirty="0">
                <a:solidFill>
                  <a:srgbClr val="374151"/>
                </a:solidFill>
              </a:rPr>
              <a:t> function allows you to control the number of bins used</a:t>
            </a:r>
            <a:r>
              <a:rPr lang="en-ID" b="0" i="0" dirty="0">
                <a:solidFill>
                  <a:srgbClr val="374151"/>
                </a:solidFill>
                <a:effectLst/>
              </a:rPr>
              <a:t>.</a:t>
            </a:r>
            <a:endParaRPr lang="en-US" dirty="0">
              <a:solidFill>
                <a:srgbClr val="374151"/>
              </a:solidFill>
            </a:endParaRPr>
          </a:p>
          <a:p>
            <a:endParaRPr lang="en-US" dirty="0">
              <a:solidFill>
                <a:srgbClr val="374151"/>
              </a:solidFill>
            </a:endParaRPr>
          </a:p>
          <a:p>
            <a:pPr algn="l"/>
            <a:endParaRPr lang="en-ID"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94A24B05-57BA-244D-BA21-E8A23A3ABCC7}" type="slidenum">
              <a:rPr lang="en-US" smtClean="0"/>
              <a:t>9</a:t>
            </a:fld>
            <a:endParaRPr lang="en-US"/>
          </a:p>
        </p:txBody>
      </p:sp>
    </p:spTree>
    <p:extLst>
      <p:ext uri="{BB962C8B-B14F-4D97-AF65-F5344CB8AC3E}">
        <p14:creationId xmlns:p14="http://schemas.microsoft.com/office/powerpoint/2010/main" val="2835552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DBC4B-88FB-31D4-B03E-2818757642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9B09C39E-5DE4-4DA8-EED5-EB2F462501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D6BF52ED-9500-3860-0BA6-43C3FA6CC570}"/>
              </a:ext>
            </a:extLst>
          </p:cNvPr>
          <p:cNvSpPr>
            <a:spLocks noGrp="1"/>
          </p:cNvSpPr>
          <p:nvPr>
            <p:ph type="dt" sz="half" idx="10"/>
          </p:nvPr>
        </p:nvSpPr>
        <p:spPr/>
        <p:txBody>
          <a:bodyPr/>
          <a:lstStyle/>
          <a:p>
            <a:fld id="{583385C6-25EF-4145-A88B-7315B59A3F74}" type="datetimeFigureOut">
              <a:rPr lang="en-ID" smtClean="0"/>
              <a:t>25/10/23</a:t>
            </a:fld>
            <a:endParaRPr lang="en-ID"/>
          </a:p>
        </p:txBody>
      </p:sp>
      <p:sp>
        <p:nvSpPr>
          <p:cNvPr id="5" name="Footer Placeholder 4">
            <a:extLst>
              <a:ext uri="{FF2B5EF4-FFF2-40B4-BE49-F238E27FC236}">
                <a16:creationId xmlns:a16="http://schemas.microsoft.com/office/drawing/2014/main" id="{65B5AE09-2F42-0546-FC0A-BA1C415843C3}"/>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896220E-EC41-A92F-90B0-56BB13C68785}"/>
              </a:ext>
            </a:extLst>
          </p:cNvPr>
          <p:cNvSpPr>
            <a:spLocks noGrp="1"/>
          </p:cNvSpPr>
          <p:nvPr>
            <p:ph type="sldNum" sz="quarter" idx="12"/>
          </p:nvPr>
        </p:nvSpPr>
        <p:spPr/>
        <p:txBody>
          <a:bodyPr/>
          <a:lstStyle/>
          <a:p>
            <a:fld id="{510711F2-2C0E-4BC7-BF3F-099489280AA3}" type="slidenum">
              <a:rPr lang="en-ID" smtClean="0"/>
              <a:t>‹#›</a:t>
            </a:fld>
            <a:endParaRPr lang="en-ID"/>
          </a:p>
        </p:txBody>
      </p:sp>
    </p:spTree>
    <p:extLst>
      <p:ext uri="{BB962C8B-B14F-4D97-AF65-F5344CB8AC3E}">
        <p14:creationId xmlns:p14="http://schemas.microsoft.com/office/powerpoint/2010/main" val="1045298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0A861-5983-4C74-84A9-5B7160742992}"/>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3240BC66-F761-B2CD-E4C8-580ED8ABD0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9D55D0E7-4EEB-D1E3-9487-45D12D584A5A}"/>
              </a:ext>
            </a:extLst>
          </p:cNvPr>
          <p:cNvSpPr>
            <a:spLocks noGrp="1"/>
          </p:cNvSpPr>
          <p:nvPr>
            <p:ph type="dt" sz="half" idx="10"/>
          </p:nvPr>
        </p:nvSpPr>
        <p:spPr/>
        <p:txBody>
          <a:bodyPr/>
          <a:lstStyle/>
          <a:p>
            <a:fld id="{583385C6-25EF-4145-A88B-7315B59A3F74}" type="datetimeFigureOut">
              <a:rPr lang="en-ID" smtClean="0"/>
              <a:t>25/10/23</a:t>
            </a:fld>
            <a:endParaRPr lang="en-ID"/>
          </a:p>
        </p:txBody>
      </p:sp>
      <p:sp>
        <p:nvSpPr>
          <p:cNvPr id="5" name="Footer Placeholder 4">
            <a:extLst>
              <a:ext uri="{FF2B5EF4-FFF2-40B4-BE49-F238E27FC236}">
                <a16:creationId xmlns:a16="http://schemas.microsoft.com/office/drawing/2014/main" id="{E0D30041-131D-C470-1C52-754C609F34B7}"/>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B1EF579-2F65-6255-53C3-AF8F368D1B31}"/>
              </a:ext>
            </a:extLst>
          </p:cNvPr>
          <p:cNvSpPr>
            <a:spLocks noGrp="1"/>
          </p:cNvSpPr>
          <p:nvPr>
            <p:ph type="sldNum" sz="quarter" idx="12"/>
          </p:nvPr>
        </p:nvSpPr>
        <p:spPr/>
        <p:txBody>
          <a:bodyPr/>
          <a:lstStyle/>
          <a:p>
            <a:fld id="{510711F2-2C0E-4BC7-BF3F-099489280AA3}" type="slidenum">
              <a:rPr lang="en-ID" smtClean="0"/>
              <a:t>‹#›</a:t>
            </a:fld>
            <a:endParaRPr lang="en-ID"/>
          </a:p>
        </p:txBody>
      </p:sp>
    </p:spTree>
    <p:extLst>
      <p:ext uri="{BB962C8B-B14F-4D97-AF65-F5344CB8AC3E}">
        <p14:creationId xmlns:p14="http://schemas.microsoft.com/office/powerpoint/2010/main" val="758641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997A90-5359-1E25-8883-59CACC118F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B4F88246-2D50-ECAD-16BE-6E4CF9189C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2BE28555-449B-96A9-C504-8AE74A5FFEEF}"/>
              </a:ext>
            </a:extLst>
          </p:cNvPr>
          <p:cNvSpPr>
            <a:spLocks noGrp="1"/>
          </p:cNvSpPr>
          <p:nvPr>
            <p:ph type="dt" sz="half" idx="10"/>
          </p:nvPr>
        </p:nvSpPr>
        <p:spPr/>
        <p:txBody>
          <a:bodyPr/>
          <a:lstStyle/>
          <a:p>
            <a:fld id="{583385C6-25EF-4145-A88B-7315B59A3F74}" type="datetimeFigureOut">
              <a:rPr lang="en-ID" smtClean="0"/>
              <a:t>25/10/23</a:t>
            </a:fld>
            <a:endParaRPr lang="en-ID"/>
          </a:p>
        </p:txBody>
      </p:sp>
      <p:sp>
        <p:nvSpPr>
          <p:cNvPr id="5" name="Footer Placeholder 4">
            <a:extLst>
              <a:ext uri="{FF2B5EF4-FFF2-40B4-BE49-F238E27FC236}">
                <a16:creationId xmlns:a16="http://schemas.microsoft.com/office/drawing/2014/main" id="{2362FACC-1539-3AB6-918F-5DB6E064D931}"/>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D2A37807-71E8-D4D2-85AA-28B2BE91BDE5}"/>
              </a:ext>
            </a:extLst>
          </p:cNvPr>
          <p:cNvSpPr>
            <a:spLocks noGrp="1"/>
          </p:cNvSpPr>
          <p:nvPr>
            <p:ph type="sldNum" sz="quarter" idx="12"/>
          </p:nvPr>
        </p:nvSpPr>
        <p:spPr/>
        <p:txBody>
          <a:bodyPr/>
          <a:lstStyle/>
          <a:p>
            <a:fld id="{510711F2-2C0E-4BC7-BF3F-099489280AA3}" type="slidenum">
              <a:rPr lang="en-ID" smtClean="0"/>
              <a:t>‹#›</a:t>
            </a:fld>
            <a:endParaRPr lang="en-ID"/>
          </a:p>
        </p:txBody>
      </p:sp>
    </p:spTree>
    <p:extLst>
      <p:ext uri="{BB962C8B-B14F-4D97-AF65-F5344CB8AC3E}">
        <p14:creationId xmlns:p14="http://schemas.microsoft.com/office/powerpoint/2010/main" val="99461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2ECCC-DBD7-F603-52B9-70791822B591}"/>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78EF1FEA-B700-8696-F938-8D4EC38A82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FB37A51-D8B3-550C-8836-C41C81EE74AB}"/>
              </a:ext>
            </a:extLst>
          </p:cNvPr>
          <p:cNvSpPr>
            <a:spLocks noGrp="1"/>
          </p:cNvSpPr>
          <p:nvPr>
            <p:ph type="dt" sz="half" idx="10"/>
          </p:nvPr>
        </p:nvSpPr>
        <p:spPr/>
        <p:txBody>
          <a:bodyPr/>
          <a:lstStyle/>
          <a:p>
            <a:fld id="{583385C6-25EF-4145-A88B-7315B59A3F74}" type="datetimeFigureOut">
              <a:rPr lang="en-ID" smtClean="0"/>
              <a:t>25/10/23</a:t>
            </a:fld>
            <a:endParaRPr lang="en-ID"/>
          </a:p>
        </p:txBody>
      </p:sp>
      <p:sp>
        <p:nvSpPr>
          <p:cNvPr id="5" name="Footer Placeholder 4">
            <a:extLst>
              <a:ext uri="{FF2B5EF4-FFF2-40B4-BE49-F238E27FC236}">
                <a16:creationId xmlns:a16="http://schemas.microsoft.com/office/drawing/2014/main" id="{C0520374-8722-21FF-CF9C-05E55C3839E4}"/>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E2B41DA2-6F95-CA72-CDFD-F3E4DEC6AAEA}"/>
              </a:ext>
            </a:extLst>
          </p:cNvPr>
          <p:cNvSpPr>
            <a:spLocks noGrp="1"/>
          </p:cNvSpPr>
          <p:nvPr>
            <p:ph type="sldNum" sz="quarter" idx="12"/>
          </p:nvPr>
        </p:nvSpPr>
        <p:spPr/>
        <p:txBody>
          <a:bodyPr/>
          <a:lstStyle/>
          <a:p>
            <a:fld id="{510711F2-2C0E-4BC7-BF3F-099489280AA3}" type="slidenum">
              <a:rPr lang="en-ID" smtClean="0"/>
              <a:t>‹#›</a:t>
            </a:fld>
            <a:endParaRPr lang="en-ID"/>
          </a:p>
        </p:txBody>
      </p:sp>
    </p:spTree>
    <p:extLst>
      <p:ext uri="{BB962C8B-B14F-4D97-AF65-F5344CB8AC3E}">
        <p14:creationId xmlns:p14="http://schemas.microsoft.com/office/powerpoint/2010/main" val="2413890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4BEBC-02D4-8E8C-0509-89057C8C52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403F3AF9-C827-AA3D-E9E8-D3385EC758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17387E-D496-52FB-486A-BE5FD12CA9B0}"/>
              </a:ext>
            </a:extLst>
          </p:cNvPr>
          <p:cNvSpPr>
            <a:spLocks noGrp="1"/>
          </p:cNvSpPr>
          <p:nvPr>
            <p:ph type="dt" sz="half" idx="10"/>
          </p:nvPr>
        </p:nvSpPr>
        <p:spPr/>
        <p:txBody>
          <a:bodyPr/>
          <a:lstStyle/>
          <a:p>
            <a:fld id="{583385C6-25EF-4145-A88B-7315B59A3F74}" type="datetimeFigureOut">
              <a:rPr lang="en-ID" smtClean="0"/>
              <a:t>25/10/23</a:t>
            </a:fld>
            <a:endParaRPr lang="en-ID"/>
          </a:p>
        </p:txBody>
      </p:sp>
      <p:sp>
        <p:nvSpPr>
          <p:cNvPr id="5" name="Footer Placeholder 4">
            <a:extLst>
              <a:ext uri="{FF2B5EF4-FFF2-40B4-BE49-F238E27FC236}">
                <a16:creationId xmlns:a16="http://schemas.microsoft.com/office/drawing/2014/main" id="{EE5FA9DB-C261-50FB-145D-1A2ABC777AB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7F36BDD5-F55A-6B95-EB4D-26A55553EA78}"/>
              </a:ext>
            </a:extLst>
          </p:cNvPr>
          <p:cNvSpPr>
            <a:spLocks noGrp="1"/>
          </p:cNvSpPr>
          <p:nvPr>
            <p:ph type="sldNum" sz="quarter" idx="12"/>
          </p:nvPr>
        </p:nvSpPr>
        <p:spPr/>
        <p:txBody>
          <a:bodyPr/>
          <a:lstStyle/>
          <a:p>
            <a:fld id="{510711F2-2C0E-4BC7-BF3F-099489280AA3}" type="slidenum">
              <a:rPr lang="en-ID" smtClean="0"/>
              <a:t>‹#›</a:t>
            </a:fld>
            <a:endParaRPr lang="en-ID"/>
          </a:p>
        </p:txBody>
      </p:sp>
    </p:spTree>
    <p:extLst>
      <p:ext uri="{BB962C8B-B14F-4D97-AF65-F5344CB8AC3E}">
        <p14:creationId xmlns:p14="http://schemas.microsoft.com/office/powerpoint/2010/main" val="353876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6F28E-7043-BEAF-2599-15AECDC2412E}"/>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3AED5359-BA77-176E-20C0-947033BC4E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D26E2CFA-63DE-8E78-CDCA-CC2FA8557A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4C6C1F81-2E74-5560-4C95-AE8D10EEFCA3}"/>
              </a:ext>
            </a:extLst>
          </p:cNvPr>
          <p:cNvSpPr>
            <a:spLocks noGrp="1"/>
          </p:cNvSpPr>
          <p:nvPr>
            <p:ph type="dt" sz="half" idx="10"/>
          </p:nvPr>
        </p:nvSpPr>
        <p:spPr/>
        <p:txBody>
          <a:bodyPr/>
          <a:lstStyle/>
          <a:p>
            <a:fld id="{583385C6-25EF-4145-A88B-7315B59A3F74}" type="datetimeFigureOut">
              <a:rPr lang="en-ID" smtClean="0"/>
              <a:t>25/10/23</a:t>
            </a:fld>
            <a:endParaRPr lang="en-ID"/>
          </a:p>
        </p:txBody>
      </p:sp>
      <p:sp>
        <p:nvSpPr>
          <p:cNvPr id="6" name="Footer Placeholder 5">
            <a:extLst>
              <a:ext uri="{FF2B5EF4-FFF2-40B4-BE49-F238E27FC236}">
                <a16:creationId xmlns:a16="http://schemas.microsoft.com/office/drawing/2014/main" id="{0EEFB252-08F2-5876-1DBE-4139AB4D7C0D}"/>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59C96257-9331-DFBA-5931-79224A166327}"/>
              </a:ext>
            </a:extLst>
          </p:cNvPr>
          <p:cNvSpPr>
            <a:spLocks noGrp="1"/>
          </p:cNvSpPr>
          <p:nvPr>
            <p:ph type="sldNum" sz="quarter" idx="12"/>
          </p:nvPr>
        </p:nvSpPr>
        <p:spPr/>
        <p:txBody>
          <a:bodyPr/>
          <a:lstStyle/>
          <a:p>
            <a:fld id="{510711F2-2C0E-4BC7-BF3F-099489280AA3}" type="slidenum">
              <a:rPr lang="en-ID" smtClean="0"/>
              <a:t>‹#›</a:t>
            </a:fld>
            <a:endParaRPr lang="en-ID"/>
          </a:p>
        </p:txBody>
      </p:sp>
    </p:spTree>
    <p:extLst>
      <p:ext uri="{BB962C8B-B14F-4D97-AF65-F5344CB8AC3E}">
        <p14:creationId xmlns:p14="http://schemas.microsoft.com/office/powerpoint/2010/main" val="2106562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C8351-BAAA-C1B3-2E66-515B93D1F64F}"/>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251E3BBE-9387-7A26-B3FB-5801D56833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C79AA5-9721-71ED-BD86-01A8472AE0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FFA99386-7204-F18C-D9A7-1D430A4917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F71BCD-6D4B-0894-30D6-9030A9ECFA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08F69D8A-2983-E808-A85C-600E9675B5FD}"/>
              </a:ext>
            </a:extLst>
          </p:cNvPr>
          <p:cNvSpPr>
            <a:spLocks noGrp="1"/>
          </p:cNvSpPr>
          <p:nvPr>
            <p:ph type="dt" sz="half" idx="10"/>
          </p:nvPr>
        </p:nvSpPr>
        <p:spPr/>
        <p:txBody>
          <a:bodyPr/>
          <a:lstStyle/>
          <a:p>
            <a:fld id="{583385C6-25EF-4145-A88B-7315B59A3F74}" type="datetimeFigureOut">
              <a:rPr lang="en-ID" smtClean="0"/>
              <a:t>25/10/23</a:t>
            </a:fld>
            <a:endParaRPr lang="en-ID"/>
          </a:p>
        </p:txBody>
      </p:sp>
      <p:sp>
        <p:nvSpPr>
          <p:cNvPr id="8" name="Footer Placeholder 7">
            <a:extLst>
              <a:ext uri="{FF2B5EF4-FFF2-40B4-BE49-F238E27FC236}">
                <a16:creationId xmlns:a16="http://schemas.microsoft.com/office/drawing/2014/main" id="{AAC7929F-3C81-12E4-C84B-11D31C6E3E89}"/>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DB39BC25-2227-9D1A-2B68-97F9FE92ABF7}"/>
              </a:ext>
            </a:extLst>
          </p:cNvPr>
          <p:cNvSpPr>
            <a:spLocks noGrp="1"/>
          </p:cNvSpPr>
          <p:nvPr>
            <p:ph type="sldNum" sz="quarter" idx="12"/>
          </p:nvPr>
        </p:nvSpPr>
        <p:spPr/>
        <p:txBody>
          <a:bodyPr/>
          <a:lstStyle/>
          <a:p>
            <a:fld id="{510711F2-2C0E-4BC7-BF3F-099489280AA3}" type="slidenum">
              <a:rPr lang="en-ID" smtClean="0"/>
              <a:t>‹#›</a:t>
            </a:fld>
            <a:endParaRPr lang="en-ID"/>
          </a:p>
        </p:txBody>
      </p:sp>
    </p:spTree>
    <p:extLst>
      <p:ext uri="{BB962C8B-B14F-4D97-AF65-F5344CB8AC3E}">
        <p14:creationId xmlns:p14="http://schemas.microsoft.com/office/powerpoint/2010/main" val="1274074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20B34-D2F8-5633-2047-8DCED7400682}"/>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66399774-660A-781F-6039-DDD636442945}"/>
              </a:ext>
            </a:extLst>
          </p:cNvPr>
          <p:cNvSpPr>
            <a:spLocks noGrp="1"/>
          </p:cNvSpPr>
          <p:nvPr>
            <p:ph type="dt" sz="half" idx="10"/>
          </p:nvPr>
        </p:nvSpPr>
        <p:spPr/>
        <p:txBody>
          <a:bodyPr/>
          <a:lstStyle/>
          <a:p>
            <a:fld id="{583385C6-25EF-4145-A88B-7315B59A3F74}" type="datetimeFigureOut">
              <a:rPr lang="en-ID" smtClean="0"/>
              <a:t>25/10/23</a:t>
            </a:fld>
            <a:endParaRPr lang="en-ID"/>
          </a:p>
        </p:txBody>
      </p:sp>
      <p:sp>
        <p:nvSpPr>
          <p:cNvPr id="4" name="Footer Placeholder 3">
            <a:extLst>
              <a:ext uri="{FF2B5EF4-FFF2-40B4-BE49-F238E27FC236}">
                <a16:creationId xmlns:a16="http://schemas.microsoft.com/office/drawing/2014/main" id="{BF273CF8-A245-27A6-FE53-5475E3B6618F}"/>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7F800A12-F0E7-7B24-1D63-DF84B3D5B3B5}"/>
              </a:ext>
            </a:extLst>
          </p:cNvPr>
          <p:cNvSpPr>
            <a:spLocks noGrp="1"/>
          </p:cNvSpPr>
          <p:nvPr>
            <p:ph type="sldNum" sz="quarter" idx="12"/>
          </p:nvPr>
        </p:nvSpPr>
        <p:spPr/>
        <p:txBody>
          <a:bodyPr/>
          <a:lstStyle/>
          <a:p>
            <a:fld id="{510711F2-2C0E-4BC7-BF3F-099489280AA3}" type="slidenum">
              <a:rPr lang="en-ID" smtClean="0"/>
              <a:t>‹#›</a:t>
            </a:fld>
            <a:endParaRPr lang="en-ID"/>
          </a:p>
        </p:txBody>
      </p:sp>
    </p:spTree>
    <p:extLst>
      <p:ext uri="{BB962C8B-B14F-4D97-AF65-F5344CB8AC3E}">
        <p14:creationId xmlns:p14="http://schemas.microsoft.com/office/powerpoint/2010/main" val="125747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9B74F0-748E-3970-F9F1-05A846D5BC01}"/>
              </a:ext>
            </a:extLst>
          </p:cNvPr>
          <p:cNvSpPr>
            <a:spLocks noGrp="1"/>
          </p:cNvSpPr>
          <p:nvPr>
            <p:ph type="dt" sz="half" idx="10"/>
          </p:nvPr>
        </p:nvSpPr>
        <p:spPr/>
        <p:txBody>
          <a:bodyPr/>
          <a:lstStyle/>
          <a:p>
            <a:fld id="{583385C6-25EF-4145-A88B-7315B59A3F74}" type="datetimeFigureOut">
              <a:rPr lang="en-ID" smtClean="0"/>
              <a:t>25/10/23</a:t>
            </a:fld>
            <a:endParaRPr lang="en-ID"/>
          </a:p>
        </p:txBody>
      </p:sp>
      <p:sp>
        <p:nvSpPr>
          <p:cNvPr id="3" name="Footer Placeholder 2">
            <a:extLst>
              <a:ext uri="{FF2B5EF4-FFF2-40B4-BE49-F238E27FC236}">
                <a16:creationId xmlns:a16="http://schemas.microsoft.com/office/drawing/2014/main" id="{FC475F19-E417-D110-D77C-1A56936769EC}"/>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A2EFE3DF-C928-7F09-7DCB-95706CCCCE21}"/>
              </a:ext>
            </a:extLst>
          </p:cNvPr>
          <p:cNvSpPr>
            <a:spLocks noGrp="1"/>
          </p:cNvSpPr>
          <p:nvPr>
            <p:ph type="sldNum" sz="quarter" idx="12"/>
          </p:nvPr>
        </p:nvSpPr>
        <p:spPr/>
        <p:txBody>
          <a:bodyPr/>
          <a:lstStyle/>
          <a:p>
            <a:fld id="{510711F2-2C0E-4BC7-BF3F-099489280AA3}" type="slidenum">
              <a:rPr lang="en-ID" smtClean="0"/>
              <a:t>‹#›</a:t>
            </a:fld>
            <a:endParaRPr lang="en-ID"/>
          </a:p>
        </p:txBody>
      </p:sp>
    </p:spTree>
    <p:extLst>
      <p:ext uri="{BB962C8B-B14F-4D97-AF65-F5344CB8AC3E}">
        <p14:creationId xmlns:p14="http://schemas.microsoft.com/office/powerpoint/2010/main" val="834569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87A6C-7B3B-7115-6E5D-739AF1A815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BADA6430-E2E1-4DA0-8F58-B0979A2F76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D46D3455-28F6-3355-D1B8-8CFF655E13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C0254E-D25D-13FD-7A1D-F597CD3CBC83}"/>
              </a:ext>
            </a:extLst>
          </p:cNvPr>
          <p:cNvSpPr>
            <a:spLocks noGrp="1"/>
          </p:cNvSpPr>
          <p:nvPr>
            <p:ph type="dt" sz="half" idx="10"/>
          </p:nvPr>
        </p:nvSpPr>
        <p:spPr/>
        <p:txBody>
          <a:bodyPr/>
          <a:lstStyle/>
          <a:p>
            <a:fld id="{583385C6-25EF-4145-A88B-7315B59A3F74}" type="datetimeFigureOut">
              <a:rPr lang="en-ID" smtClean="0"/>
              <a:t>25/10/23</a:t>
            </a:fld>
            <a:endParaRPr lang="en-ID"/>
          </a:p>
        </p:txBody>
      </p:sp>
      <p:sp>
        <p:nvSpPr>
          <p:cNvPr id="6" name="Footer Placeholder 5">
            <a:extLst>
              <a:ext uri="{FF2B5EF4-FFF2-40B4-BE49-F238E27FC236}">
                <a16:creationId xmlns:a16="http://schemas.microsoft.com/office/drawing/2014/main" id="{FFC02C83-E002-796F-062E-BC3A1A0214D5}"/>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505E392E-1AE6-DD57-0175-ADD2C2182E32}"/>
              </a:ext>
            </a:extLst>
          </p:cNvPr>
          <p:cNvSpPr>
            <a:spLocks noGrp="1"/>
          </p:cNvSpPr>
          <p:nvPr>
            <p:ph type="sldNum" sz="quarter" idx="12"/>
          </p:nvPr>
        </p:nvSpPr>
        <p:spPr/>
        <p:txBody>
          <a:bodyPr/>
          <a:lstStyle/>
          <a:p>
            <a:fld id="{510711F2-2C0E-4BC7-BF3F-099489280AA3}" type="slidenum">
              <a:rPr lang="en-ID" smtClean="0"/>
              <a:t>‹#›</a:t>
            </a:fld>
            <a:endParaRPr lang="en-ID"/>
          </a:p>
        </p:txBody>
      </p:sp>
    </p:spTree>
    <p:extLst>
      <p:ext uri="{BB962C8B-B14F-4D97-AF65-F5344CB8AC3E}">
        <p14:creationId xmlns:p14="http://schemas.microsoft.com/office/powerpoint/2010/main" val="3178583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2E65C-89D2-A986-01C8-BAC7C35EF2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143FACD4-3705-2C7F-9DAD-1A90F3D97D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6DAA194E-7457-3122-2072-9317DD6CB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3B7C53-ED33-09C2-1B7A-6902C512A7A3}"/>
              </a:ext>
            </a:extLst>
          </p:cNvPr>
          <p:cNvSpPr>
            <a:spLocks noGrp="1"/>
          </p:cNvSpPr>
          <p:nvPr>
            <p:ph type="dt" sz="half" idx="10"/>
          </p:nvPr>
        </p:nvSpPr>
        <p:spPr/>
        <p:txBody>
          <a:bodyPr/>
          <a:lstStyle/>
          <a:p>
            <a:fld id="{583385C6-25EF-4145-A88B-7315B59A3F74}" type="datetimeFigureOut">
              <a:rPr lang="en-ID" smtClean="0"/>
              <a:t>25/10/23</a:t>
            </a:fld>
            <a:endParaRPr lang="en-ID"/>
          </a:p>
        </p:txBody>
      </p:sp>
      <p:sp>
        <p:nvSpPr>
          <p:cNvPr id="6" name="Footer Placeholder 5">
            <a:extLst>
              <a:ext uri="{FF2B5EF4-FFF2-40B4-BE49-F238E27FC236}">
                <a16:creationId xmlns:a16="http://schemas.microsoft.com/office/drawing/2014/main" id="{A22E3F88-1418-33B0-3792-6CF347147AD5}"/>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C680BA06-F77E-3763-7CBC-F960329FB4B3}"/>
              </a:ext>
            </a:extLst>
          </p:cNvPr>
          <p:cNvSpPr>
            <a:spLocks noGrp="1"/>
          </p:cNvSpPr>
          <p:nvPr>
            <p:ph type="sldNum" sz="quarter" idx="12"/>
          </p:nvPr>
        </p:nvSpPr>
        <p:spPr/>
        <p:txBody>
          <a:bodyPr/>
          <a:lstStyle/>
          <a:p>
            <a:fld id="{510711F2-2C0E-4BC7-BF3F-099489280AA3}" type="slidenum">
              <a:rPr lang="en-ID" smtClean="0"/>
              <a:t>‹#›</a:t>
            </a:fld>
            <a:endParaRPr lang="en-ID"/>
          </a:p>
        </p:txBody>
      </p:sp>
    </p:spTree>
    <p:extLst>
      <p:ext uri="{BB962C8B-B14F-4D97-AF65-F5344CB8AC3E}">
        <p14:creationId xmlns:p14="http://schemas.microsoft.com/office/powerpoint/2010/main" val="3563031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4098A5-F32E-88C4-B3B0-4ED3775C09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62CDC306-4BE1-166D-688F-BDFFA59113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A39D484F-349F-626B-66B1-DC78CE3D21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3385C6-25EF-4145-A88B-7315B59A3F74}" type="datetimeFigureOut">
              <a:rPr lang="en-ID" smtClean="0"/>
              <a:t>25/10/23</a:t>
            </a:fld>
            <a:endParaRPr lang="en-ID"/>
          </a:p>
        </p:txBody>
      </p:sp>
      <p:sp>
        <p:nvSpPr>
          <p:cNvPr id="5" name="Footer Placeholder 4">
            <a:extLst>
              <a:ext uri="{FF2B5EF4-FFF2-40B4-BE49-F238E27FC236}">
                <a16:creationId xmlns:a16="http://schemas.microsoft.com/office/drawing/2014/main" id="{1B3E4941-4135-A2C9-66FE-3DC5D2F7E7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AFB03899-C2C8-A16A-40A5-A3398BDB6B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0711F2-2C0E-4BC7-BF3F-099489280AA3}" type="slidenum">
              <a:rPr lang="en-ID" smtClean="0"/>
              <a:t>‹#›</a:t>
            </a:fld>
            <a:endParaRPr lang="en-ID"/>
          </a:p>
        </p:txBody>
      </p:sp>
    </p:spTree>
    <p:extLst>
      <p:ext uri="{BB962C8B-B14F-4D97-AF65-F5344CB8AC3E}">
        <p14:creationId xmlns:p14="http://schemas.microsoft.com/office/powerpoint/2010/main" val="3608242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29.jpe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hyperlink" Target="https://en.wikipedia.org/wiki/Pearson_correlation_coefficient" TargetMode="Externa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1.jpeg"/><Relationship Id="rId5" Type="http://schemas.openxmlformats.org/officeDocument/2006/relationships/hyperlink" Target="https://en.wikipedia.org/wiki/Spearman%27s_rank_correlation_coefficient" TargetMode="Externa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hyperlink" Target="https://en.wikipedia.org/wiki/Kendall_rank_correlation_coefficient" TargetMode="Externa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4.jpeg"/><Relationship Id="rId5" Type="http://schemas.openxmlformats.org/officeDocument/2006/relationships/image" Target="../media/image33.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Smoothing" TargetMode="External"/><Relationship Id="rId3" Type="http://schemas.openxmlformats.org/officeDocument/2006/relationships/image" Target="../media/image1.emf"/><Relationship Id="rId7" Type="http://schemas.openxmlformats.org/officeDocument/2006/relationships/hyperlink" Target="https://en.wikipedia.org/wiki/Kernel_(statistics)#In_non-parametric_statistic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en.wikipedia.org/wiki/Probability_density_function" TargetMode="External"/><Relationship Id="rId5" Type="http://schemas.openxmlformats.org/officeDocument/2006/relationships/hyperlink" Target="https://en.wikipedia.org/wiki/Independent_and_identically_distributed_random_variables" TargetMode="External"/><Relationship Id="rId4" Type="http://schemas.openxmlformats.org/officeDocument/2006/relationships/image" Target="../media/image4.png"/><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C0BCBBFD-CAF6-C2F2-DC98-A6113E3B720E}"/>
              </a:ext>
            </a:extLst>
          </p:cNvPr>
          <p:cNvGrpSpPr>
            <a:grpSpLocks noGrp="1" noUngrp="1" noRot="1" noMove="1" noResize="1"/>
          </p:cNvGrpSpPr>
          <p:nvPr/>
        </p:nvGrpSpPr>
        <p:grpSpPr>
          <a:xfrm>
            <a:off x="0" y="-80013"/>
            <a:ext cx="12192000" cy="6938013"/>
            <a:chOff x="0" y="-80013"/>
            <a:chExt cx="12192000" cy="6938013"/>
          </a:xfrm>
        </p:grpSpPr>
        <p:pic>
          <p:nvPicPr>
            <p:cNvPr id="4" name="Picture 3">
              <a:extLst>
                <a:ext uri="{FF2B5EF4-FFF2-40B4-BE49-F238E27FC236}">
                  <a16:creationId xmlns:a16="http://schemas.microsoft.com/office/drawing/2014/main" id="{EEEF940C-829F-A68D-058E-A2CE15B03C62}"/>
                </a:ext>
              </a:extLst>
            </p:cNvPr>
            <p:cNvPicPr>
              <a:picLocks noGrp="1" noRot="1" noChangeAspect="1" noMove="1" noResize="1" noEditPoints="1" noAdjustHandles="1" noChangeArrowheads="1" noChangeShapeType="1" noCrop="1"/>
            </p:cNvPicPr>
            <p:nvPr/>
          </p:nvPicPr>
          <p:blipFill rotWithShape="1">
            <a:blip r:embed="rId3"/>
            <a:srcRect l="23510" t="29751" r="13318" b="17317"/>
            <a:stretch/>
          </p:blipFill>
          <p:spPr>
            <a:xfrm>
              <a:off x="10268" y="-80013"/>
              <a:ext cx="12181732" cy="6858000"/>
            </a:xfrm>
            <a:prstGeom prst="rect">
              <a:avLst/>
            </a:prstGeom>
          </p:spPr>
        </p:pic>
        <p:sp>
          <p:nvSpPr>
            <p:cNvPr id="5" name="Rectangle 4">
              <a:extLst>
                <a:ext uri="{FF2B5EF4-FFF2-40B4-BE49-F238E27FC236}">
                  <a16:creationId xmlns:a16="http://schemas.microsoft.com/office/drawing/2014/main" id="{DDC0B280-889F-157B-DB39-4B05BBFB2200}"/>
                </a:ext>
              </a:extLst>
            </p:cNvPr>
            <p:cNvSpPr>
              <a:spLocks noGrp="1" noRot="1" noMove="1" noResize="1" noEditPoints="1" noAdjustHandles="1" noChangeArrowheads="1" noChangeShapeType="1"/>
            </p:cNvSpPr>
            <p:nvPr/>
          </p:nvSpPr>
          <p:spPr>
            <a:xfrm>
              <a:off x="0" y="0"/>
              <a:ext cx="12192000" cy="6858000"/>
            </a:xfrm>
            <a:prstGeom prst="rect">
              <a:avLst/>
            </a:prstGeom>
            <a:gradFill>
              <a:gsLst>
                <a:gs pos="0">
                  <a:srgbClr val="1D652A">
                    <a:lumMod val="97000"/>
                  </a:srgbClr>
                </a:gs>
                <a:gs pos="100000">
                  <a:srgbClr val="5B9C10">
                    <a:alpha val="65000"/>
                  </a:srgb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3F831C"/>
                </a:solidFill>
              </a:endParaRPr>
            </a:p>
          </p:txBody>
        </p:sp>
      </p:grpSp>
      <p:pic>
        <p:nvPicPr>
          <p:cNvPr id="3" name="Picture 2" descr="Shape&#10;&#10;Description automatically generated">
            <a:extLst>
              <a:ext uri="{FF2B5EF4-FFF2-40B4-BE49-F238E27FC236}">
                <a16:creationId xmlns:a16="http://schemas.microsoft.com/office/drawing/2014/main" id="{CA7056B7-6AED-19D6-D498-2CC37E6198F9}"/>
              </a:ext>
            </a:extLst>
          </p:cNvPr>
          <p:cNvPicPr>
            <a:picLocks noChangeAspect="1"/>
          </p:cNvPicPr>
          <p:nvPr/>
        </p:nvPicPr>
        <p:blipFill rotWithShape="1">
          <a:blip r:embed="rId4">
            <a:extLst>
              <a:ext uri="{28A0092B-C50C-407E-A947-70E740481C1C}">
                <a14:useLocalDpi xmlns:a14="http://schemas.microsoft.com/office/drawing/2010/main" val="0"/>
              </a:ext>
            </a:extLst>
          </a:blip>
          <a:srcRect l="50000" t="40817"/>
          <a:stretch/>
        </p:blipFill>
        <p:spPr>
          <a:xfrm>
            <a:off x="5915607" y="2679076"/>
            <a:ext cx="6276391" cy="4178924"/>
          </a:xfrm>
          <a:prstGeom prst="rect">
            <a:avLst/>
          </a:prstGeom>
        </p:spPr>
      </p:pic>
      <p:sp>
        <p:nvSpPr>
          <p:cNvPr id="8" name="TextBox 7">
            <a:extLst>
              <a:ext uri="{FF2B5EF4-FFF2-40B4-BE49-F238E27FC236}">
                <a16:creationId xmlns:a16="http://schemas.microsoft.com/office/drawing/2014/main" id="{438DE152-A261-A9F2-5B33-DEA2F207100C}"/>
              </a:ext>
            </a:extLst>
          </p:cNvPr>
          <p:cNvSpPr txBox="1"/>
          <p:nvPr/>
        </p:nvSpPr>
        <p:spPr>
          <a:xfrm>
            <a:off x="3178954" y="2576614"/>
            <a:ext cx="8797737" cy="769441"/>
          </a:xfrm>
          <a:prstGeom prst="rect">
            <a:avLst/>
          </a:prstGeom>
          <a:noFill/>
          <a:effectLst>
            <a:outerShdw blurRad="63500" dist="50800" dir="5400000" algn="ctr" rotWithShape="0">
              <a:srgbClr val="000000">
                <a:alpha val="20000"/>
              </a:srgbClr>
            </a:outerShdw>
          </a:effectLst>
        </p:spPr>
        <p:txBody>
          <a:bodyPr wrap="square" lIns="91440" tIns="45720" rIns="91440" bIns="45720" rtlCol="0" anchor="t">
            <a:spAutoFit/>
          </a:bodyPr>
          <a:lstStyle/>
          <a:p>
            <a:r>
              <a:rPr lang="en-US" sz="4400" b="1" dirty="0">
                <a:solidFill>
                  <a:schemeClr val="bg1"/>
                </a:solidFill>
                <a:latin typeface="Arial"/>
                <a:ea typeface="Segoe UI Black"/>
                <a:cs typeface="Arial"/>
              </a:rPr>
              <a:t>Probability Density Functions</a:t>
            </a:r>
            <a:endParaRPr lang="en-US" dirty="0">
              <a:solidFill>
                <a:schemeClr val="bg1"/>
              </a:solidFill>
            </a:endParaRPr>
          </a:p>
        </p:txBody>
      </p:sp>
      <p:pic>
        <p:nvPicPr>
          <p:cNvPr id="9" name="Picture 8" descr="Logo&#10;&#10;Description automatically generated with medium confidence">
            <a:extLst>
              <a:ext uri="{FF2B5EF4-FFF2-40B4-BE49-F238E27FC236}">
                <a16:creationId xmlns:a16="http://schemas.microsoft.com/office/drawing/2014/main" id="{6A64B780-0666-973D-4817-AA79568192C5}"/>
              </a:ext>
            </a:extLst>
          </p:cNvPr>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1023126" y="1808495"/>
            <a:ext cx="2305730" cy="2305730"/>
          </a:xfrm>
          <a:prstGeom prst="rect">
            <a:avLst/>
          </a:prstGeom>
        </p:spPr>
      </p:pic>
      <p:sp>
        <p:nvSpPr>
          <p:cNvPr id="10" name="TextBox 9">
            <a:extLst>
              <a:ext uri="{FF2B5EF4-FFF2-40B4-BE49-F238E27FC236}">
                <a16:creationId xmlns:a16="http://schemas.microsoft.com/office/drawing/2014/main" id="{E70DBE63-34B6-B9DD-95CC-0539A9B260F7}"/>
              </a:ext>
            </a:extLst>
          </p:cNvPr>
          <p:cNvSpPr txBox="1"/>
          <p:nvPr/>
        </p:nvSpPr>
        <p:spPr>
          <a:xfrm>
            <a:off x="3316364" y="3490557"/>
            <a:ext cx="6745185" cy="461665"/>
          </a:xfrm>
          <a:prstGeom prst="rect">
            <a:avLst/>
          </a:prstGeom>
          <a:noFill/>
        </p:spPr>
        <p:txBody>
          <a:bodyPr wrap="square" rtlCol="0">
            <a:spAutoFit/>
          </a:bodyPr>
          <a:lstStyle/>
          <a:p>
            <a:pPr marL="0" marR="0" lvl="0" indent="0" rtl="0">
              <a:spcBef>
                <a:spcPts val="0"/>
              </a:spcBef>
              <a:spcAft>
                <a:spcPts val="0"/>
              </a:spcAft>
              <a:buNone/>
            </a:pPr>
            <a:r>
              <a:rPr lang="en-US" sz="2400" b="0" i="1" u="none" strike="noStrike" cap="none">
                <a:solidFill>
                  <a:schemeClr val="lt1"/>
                </a:solidFill>
                <a:latin typeface="+mj-lt"/>
                <a:ea typeface="Quattrocento Sans"/>
                <a:cs typeface="Quattrocento Sans"/>
                <a:sym typeface="Quattrocento Sans"/>
              </a:rPr>
              <a:t>Kalbe Digital University</a:t>
            </a:r>
          </a:p>
        </p:txBody>
      </p:sp>
      <p:pic>
        <p:nvPicPr>
          <p:cNvPr id="19" name="Picture 18">
            <a:extLst>
              <a:ext uri="{FF2B5EF4-FFF2-40B4-BE49-F238E27FC236}">
                <a16:creationId xmlns:a16="http://schemas.microsoft.com/office/drawing/2014/main" id="{0775FBA8-A3CB-43A2-8A1B-7BDB0D3A6132}"/>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9899781" y="6015479"/>
            <a:ext cx="2169984" cy="676661"/>
          </a:xfrm>
          <a:prstGeom prst="rect">
            <a:avLst/>
          </a:prstGeom>
        </p:spPr>
      </p:pic>
    </p:spTree>
    <p:extLst>
      <p:ext uri="{BB962C8B-B14F-4D97-AF65-F5344CB8AC3E}">
        <p14:creationId xmlns:p14="http://schemas.microsoft.com/office/powerpoint/2010/main" val="241753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67FB078-1AD4-DF19-6F31-D5A233B54621}"/>
              </a:ext>
            </a:extLst>
          </p:cNvPr>
          <p:cNvGrpSpPr>
            <a:grpSpLocks noGrp="1" noUngrp="1" noRot="1" noMove="1" noResize="1"/>
          </p:cNvGrpSpPr>
          <p:nvPr/>
        </p:nvGrpSpPr>
        <p:grpSpPr>
          <a:xfrm>
            <a:off x="-10268" y="-80013"/>
            <a:ext cx="12202268" cy="6938013"/>
            <a:chOff x="0" y="-80013"/>
            <a:chExt cx="12192000" cy="6938013"/>
          </a:xfrm>
        </p:grpSpPr>
        <p:pic>
          <p:nvPicPr>
            <p:cNvPr id="4" name="Picture 3">
              <a:extLst>
                <a:ext uri="{FF2B5EF4-FFF2-40B4-BE49-F238E27FC236}">
                  <a16:creationId xmlns:a16="http://schemas.microsoft.com/office/drawing/2014/main" id="{7A555A97-5AA1-182D-BCED-4B1F5BE36713}"/>
                </a:ext>
              </a:extLst>
            </p:cNvPr>
            <p:cNvPicPr>
              <a:picLocks noGrp="1" noRot="1" noChangeAspect="1" noMove="1" noResize="1" noEditPoints="1" noAdjustHandles="1" noChangeArrowheads="1" noChangeShapeType="1" noCrop="1"/>
            </p:cNvPicPr>
            <p:nvPr/>
          </p:nvPicPr>
          <p:blipFill rotWithShape="1">
            <a:blip r:embed="rId3"/>
            <a:srcRect l="23510" t="29751" r="13318" b="17317"/>
            <a:stretch/>
          </p:blipFill>
          <p:spPr>
            <a:xfrm>
              <a:off x="10268" y="-80013"/>
              <a:ext cx="12181732" cy="6858000"/>
            </a:xfrm>
            <a:prstGeom prst="rect">
              <a:avLst/>
            </a:prstGeom>
          </p:spPr>
        </p:pic>
        <p:sp>
          <p:nvSpPr>
            <p:cNvPr id="5" name="Rectangle 4">
              <a:extLst>
                <a:ext uri="{FF2B5EF4-FFF2-40B4-BE49-F238E27FC236}">
                  <a16:creationId xmlns:a16="http://schemas.microsoft.com/office/drawing/2014/main" id="{FCAFDB1B-5D66-5E35-A807-05DDBCF1B3ED}"/>
                </a:ext>
              </a:extLst>
            </p:cNvPr>
            <p:cNvSpPr>
              <a:spLocks noGrp="1" noRot="1" noMove="1" noResize="1" noEditPoints="1" noAdjustHandles="1" noChangeArrowheads="1" noChangeShapeType="1"/>
            </p:cNvSpPr>
            <p:nvPr/>
          </p:nvSpPr>
          <p:spPr>
            <a:xfrm>
              <a:off x="0" y="0"/>
              <a:ext cx="12181732" cy="6858000"/>
            </a:xfrm>
            <a:prstGeom prst="rect">
              <a:avLst/>
            </a:prstGeom>
            <a:gradFill>
              <a:gsLst>
                <a:gs pos="100000">
                  <a:schemeClr val="bg1">
                    <a:lumMod val="100000"/>
                    <a:alpha val="75000"/>
                  </a:schemeClr>
                </a:gs>
                <a:gs pos="0">
                  <a:schemeClr val="bg1">
                    <a:lumMod val="96000"/>
                    <a:lumOff val="4000"/>
                    <a:alpha val="90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3F831C"/>
                </a:solidFill>
              </a:endParaRPr>
            </a:p>
          </p:txBody>
        </p:sp>
      </p:grpSp>
      <p:sp>
        <p:nvSpPr>
          <p:cNvPr id="6" name="TextBox 5">
            <a:extLst>
              <a:ext uri="{FF2B5EF4-FFF2-40B4-BE49-F238E27FC236}">
                <a16:creationId xmlns:a16="http://schemas.microsoft.com/office/drawing/2014/main" id="{F101F60E-8D16-BEE0-D3E5-29D10DFE94A2}"/>
              </a:ext>
            </a:extLst>
          </p:cNvPr>
          <p:cNvSpPr txBox="1"/>
          <p:nvPr/>
        </p:nvSpPr>
        <p:spPr>
          <a:xfrm>
            <a:off x="3478192" y="336271"/>
            <a:ext cx="5235615" cy="576293"/>
          </a:xfrm>
          <a:prstGeom prst="rect">
            <a:avLst/>
          </a:prstGeom>
          <a:gradFill>
            <a:gsLst>
              <a:gs pos="0">
                <a:srgbClr val="1D652A">
                  <a:lumMod val="97000"/>
                </a:srgbClr>
              </a:gs>
              <a:gs pos="100000">
                <a:srgbClr val="5B9C10">
                  <a:alpha val="65000"/>
                </a:srgbClr>
              </a:gs>
            </a:gsLst>
            <a:lin ang="16200000" scaled="0"/>
          </a:gradFill>
          <a:effectLst>
            <a:outerShdw blurRad="342900" dist="50800" dir="6900000" sx="97000" sy="97000" algn="ctr" rotWithShape="0">
              <a:srgbClr val="000000">
                <a:alpha val="26000"/>
              </a:srgbClr>
            </a:outerShdw>
          </a:effectLst>
        </p:spPr>
        <p:txBody>
          <a:bodyPr wrap="square" lIns="91440" tIns="72000" rIns="91440" bIns="72000" rtlCol="0" anchor="t">
            <a:spAutoFit/>
          </a:bodyPr>
          <a:lstStyle/>
          <a:p>
            <a:pPr algn="ctr"/>
            <a:r>
              <a:rPr lang="en-US" sz="2800" b="1" dirty="0">
                <a:solidFill>
                  <a:schemeClr val="bg1"/>
                </a:solidFill>
                <a:ea typeface="+mn-lt"/>
                <a:cs typeface="+mn-lt"/>
              </a:rPr>
              <a:t>PMF Implementation</a:t>
            </a:r>
            <a:endParaRPr lang="en-US" dirty="0">
              <a:solidFill>
                <a:schemeClr val="bg1"/>
              </a:solidFill>
            </a:endParaRPr>
          </a:p>
        </p:txBody>
      </p:sp>
      <p:sp>
        <p:nvSpPr>
          <p:cNvPr id="7" name="Rectangle: Single Corner Rounded 6">
            <a:extLst>
              <a:ext uri="{FF2B5EF4-FFF2-40B4-BE49-F238E27FC236}">
                <a16:creationId xmlns:a16="http://schemas.microsoft.com/office/drawing/2014/main" id="{6B37E7C8-7111-53F1-829E-18A9AB82A0B4}"/>
              </a:ext>
            </a:extLst>
          </p:cNvPr>
          <p:cNvSpPr>
            <a:spLocks noGrp="1" noRot="1" noMove="1" noResize="1" noEditPoints="1" noAdjustHandles="1" noChangeArrowheads="1" noChangeShapeType="1"/>
          </p:cNvSpPr>
          <p:nvPr/>
        </p:nvSpPr>
        <p:spPr>
          <a:xfrm rot="10800000" flipH="1">
            <a:off x="-10268" y="0"/>
            <a:ext cx="2053672" cy="684614"/>
          </a:xfrm>
          <a:prstGeom prst="round1Rect">
            <a:avLst>
              <a:gd name="adj" fmla="val 33022"/>
            </a:avLst>
          </a:prstGeom>
          <a:solidFill>
            <a:schemeClr val="bg1"/>
          </a:solidFill>
          <a:ln>
            <a:noFill/>
          </a:ln>
          <a:effectLst>
            <a:outerShdw blurRad="279400" dist="25400" dir="5400000" sx="103000" sy="103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4" name="Picture 13">
            <a:extLst>
              <a:ext uri="{FF2B5EF4-FFF2-40B4-BE49-F238E27FC236}">
                <a16:creationId xmlns:a16="http://schemas.microsoft.com/office/drawing/2014/main" id="{82C259E6-904E-C459-E877-FF4BDB83C65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3052" y="71880"/>
            <a:ext cx="1695748" cy="528781"/>
          </a:xfrm>
          <a:prstGeom prst="rect">
            <a:avLst/>
          </a:prstGeom>
        </p:spPr>
      </p:pic>
      <p:grpSp>
        <p:nvGrpSpPr>
          <p:cNvPr id="17" name="Group 16">
            <a:extLst>
              <a:ext uri="{FF2B5EF4-FFF2-40B4-BE49-F238E27FC236}">
                <a16:creationId xmlns:a16="http://schemas.microsoft.com/office/drawing/2014/main" id="{9C0A7785-3E44-06E3-7818-1F37344C513C}"/>
              </a:ext>
            </a:extLst>
          </p:cNvPr>
          <p:cNvGrpSpPr/>
          <p:nvPr/>
        </p:nvGrpSpPr>
        <p:grpSpPr>
          <a:xfrm>
            <a:off x="341572" y="1424576"/>
            <a:ext cx="11649045" cy="1319176"/>
            <a:chOff x="341572" y="1312150"/>
            <a:chExt cx="11649045" cy="1319176"/>
          </a:xfrm>
        </p:grpSpPr>
        <p:sp>
          <p:nvSpPr>
            <p:cNvPr id="12" name="Rounded Rectangle 7">
              <a:extLst>
                <a:ext uri="{FF2B5EF4-FFF2-40B4-BE49-F238E27FC236}">
                  <a16:creationId xmlns:a16="http://schemas.microsoft.com/office/drawing/2014/main" id="{B5ACD85B-2100-ABF0-D746-41B711626941}"/>
                </a:ext>
              </a:extLst>
            </p:cNvPr>
            <p:cNvSpPr/>
            <p:nvPr/>
          </p:nvSpPr>
          <p:spPr>
            <a:xfrm>
              <a:off x="341572" y="1312150"/>
              <a:ext cx="11649045" cy="802018"/>
            </a:xfrm>
            <a:prstGeom prst="roundRect">
              <a:avLst/>
            </a:prstGeom>
            <a:solidFill>
              <a:schemeClr val="accent6">
                <a:lumMod val="20000"/>
                <a:lumOff val="80000"/>
              </a:schemeClr>
            </a:solidFill>
            <a:ln w="28575">
              <a:solidFill>
                <a:srgbClr val="1A622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121CD54-EE64-46BE-28C3-3E483136A025}"/>
                </a:ext>
              </a:extLst>
            </p:cNvPr>
            <p:cNvSpPr txBox="1"/>
            <p:nvPr/>
          </p:nvSpPr>
          <p:spPr>
            <a:xfrm>
              <a:off x="1338105" y="1369442"/>
              <a:ext cx="10631729" cy="1261884"/>
            </a:xfrm>
            <a:prstGeom prst="rect">
              <a:avLst/>
            </a:prstGeom>
            <a:noFill/>
          </p:spPr>
          <p:txBody>
            <a:bodyPr wrap="square" lIns="91440" tIns="45720" rIns="91440" bIns="45720" rtlCol="0" anchor="t">
              <a:spAutoFit/>
            </a:bodyPr>
            <a:lstStyle/>
            <a:p>
              <a:pPr algn="just"/>
              <a:r>
                <a:rPr lang="en-ID" sz="2000" b="1" i="0" u="none" strike="noStrike" dirty="0">
                  <a:solidFill>
                    <a:srgbClr val="1A6229"/>
                  </a:solidFill>
                  <a:effectLst/>
                  <a:latin typeface="Calibri"/>
                  <a:ea typeface="Calibri"/>
                  <a:cs typeface="Calibri"/>
                </a:rPr>
                <a:t>ChatGPT:</a:t>
              </a:r>
              <a:r>
                <a:rPr lang="en-ID" sz="2000" b="1" dirty="0">
                  <a:solidFill>
                    <a:srgbClr val="1A6229"/>
                  </a:solidFill>
                  <a:latin typeface="Calibri"/>
                  <a:ea typeface="Calibri"/>
                  <a:cs typeface="Calibri"/>
                </a:rPr>
                <a:t> </a:t>
              </a:r>
              <a:r>
                <a:rPr lang="en-ID" sz="2000" dirty="0">
                  <a:latin typeface="Calibri"/>
                  <a:ea typeface="Calibri"/>
                  <a:cs typeface="Calibri"/>
                </a:rPr>
                <a:t>Explain about PMF implementation for probability density functions with sample codes in Python using Tips dataset. </a:t>
              </a:r>
            </a:p>
            <a:p>
              <a:pPr algn="just"/>
              <a:endParaRPr lang="en-ID" b="1" dirty="0">
                <a:solidFill>
                  <a:srgbClr val="1A6229"/>
                </a:solidFill>
                <a:latin typeface="Calibri"/>
                <a:ea typeface="Calibri"/>
                <a:cs typeface="Calibri"/>
              </a:endParaRPr>
            </a:p>
            <a:p>
              <a:pPr algn="just"/>
              <a:endParaRPr lang="en-ID" b="1" dirty="0">
                <a:solidFill>
                  <a:srgbClr val="1A6229"/>
                </a:solidFill>
                <a:latin typeface="Calibri"/>
                <a:ea typeface="Calibri"/>
                <a:cs typeface="Calibri"/>
              </a:endParaRPr>
            </a:p>
          </p:txBody>
        </p:sp>
        <p:pic>
          <p:nvPicPr>
            <p:cNvPr id="16" name="Picture 8" descr="ChatGPT icon PNG and SVG Vector Free Download">
              <a:extLst>
                <a:ext uri="{FF2B5EF4-FFF2-40B4-BE49-F238E27FC236}">
                  <a16:creationId xmlns:a16="http://schemas.microsoft.com/office/drawing/2014/main" id="{AF8DB2DA-345F-6107-412D-A288505D59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680" y="1400165"/>
              <a:ext cx="605699" cy="605699"/>
            </a:xfrm>
            <a:prstGeom prst="rect">
              <a:avLst/>
            </a:prstGeom>
            <a:noFill/>
            <a:extLst>
              <a:ext uri="{909E8E84-426E-40DD-AFC4-6F175D3DCCD1}">
                <a14:hiddenFill xmlns:a14="http://schemas.microsoft.com/office/drawing/2010/main">
                  <a:solidFill>
                    <a:srgbClr val="FFFFFF"/>
                  </a:solidFill>
                </a14:hiddenFill>
              </a:ext>
            </a:extLst>
          </p:spPr>
        </p:pic>
      </p:grpSp>
      <p:pic>
        <p:nvPicPr>
          <p:cNvPr id="3" name="Google Shape;165;p11" descr="A graph of a bill&#10;&#10;Description automatically generated with medium confidence">
            <a:extLst>
              <a:ext uri="{FF2B5EF4-FFF2-40B4-BE49-F238E27FC236}">
                <a16:creationId xmlns:a16="http://schemas.microsoft.com/office/drawing/2014/main" id="{C3D335C9-483A-BDB2-BF83-70D5A012D321}"/>
              </a:ext>
            </a:extLst>
          </p:cNvPr>
          <p:cNvPicPr preferRelativeResize="0"/>
          <p:nvPr/>
        </p:nvPicPr>
        <p:blipFill rotWithShape="1">
          <a:blip r:embed="rId6">
            <a:alphaModFix/>
          </a:blip>
          <a:srcRect/>
          <a:stretch/>
        </p:blipFill>
        <p:spPr>
          <a:xfrm>
            <a:off x="5743576" y="2787356"/>
            <a:ext cx="5910262" cy="3524544"/>
          </a:xfrm>
          <a:prstGeom prst="rect">
            <a:avLst/>
          </a:prstGeom>
          <a:noFill/>
          <a:ln>
            <a:noFill/>
          </a:ln>
        </p:spPr>
      </p:pic>
      <p:pic>
        <p:nvPicPr>
          <p:cNvPr id="8" name="Google Shape;166;p11" descr="A screen shot of a computer program&#10;&#10;Description automatically generated">
            <a:extLst>
              <a:ext uri="{FF2B5EF4-FFF2-40B4-BE49-F238E27FC236}">
                <a16:creationId xmlns:a16="http://schemas.microsoft.com/office/drawing/2014/main" id="{67F4D352-13DC-C7C4-B3D5-E7F1E2771C43}"/>
              </a:ext>
            </a:extLst>
          </p:cNvPr>
          <p:cNvPicPr preferRelativeResize="0"/>
          <p:nvPr/>
        </p:nvPicPr>
        <p:blipFill rotWithShape="1">
          <a:blip r:embed="rId7">
            <a:alphaModFix/>
          </a:blip>
          <a:srcRect/>
          <a:stretch/>
        </p:blipFill>
        <p:spPr>
          <a:xfrm>
            <a:off x="838200" y="2869096"/>
            <a:ext cx="4409635" cy="3253711"/>
          </a:xfrm>
          <a:prstGeom prst="rect">
            <a:avLst/>
          </a:prstGeom>
          <a:noFill/>
          <a:ln>
            <a:noFill/>
          </a:ln>
        </p:spPr>
      </p:pic>
    </p:spTree>
    <p:extLst>
      <p:ext uri="{BB962C8B-B14F-4D97-AF65-F5344CB8AC3E}">
        <p14:creationId xmlns:p14="http://schemas.microsoft.com/office/powerpoint/2010/main" val="1785200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67FB078-1AD4-DF19-6F31-D5A233B54621}"/>
              </a:ext>
            </a:extLst>
          </p:cNvPr>
          <p:cNvGrpSpPr>
            <a:grpSpLocks noGrp="1" noUngrp="1" noRot="1" noMove="1" noResize="1"/>
          </p:cNvGrpSpPr>
          <p:nvPr/>
        </p:nvGrpSpPr>
        <p:grpSpPr>
          <a:xfrm>
            <a:off x="-10268" y="-80013"/>
            <a:ext cx="12202268" cy="6938013"/>
            <a:chOff x="0" y="-80013"/>
            <a:chExt cx="12192000" cy="6938013"/>
          </a:xfrm>
        </p:grpSpPr>
        <p:pic>
          <p:nvPicPr>
            <p:cNvPr id="4" name="Picture 3">
              <a:extLst>
                <a:ext uri="{FF2B5EF4-FFF2-40B4-BE49-F238E27FC236}">
                  <a16:creationId xmlns:a16="http://schemas.microsoft.com/office/drawing/2014/main" id="{7A555A97-5AA1-182D-BCED-4B1F5BE36713}"/>
                </a:ext>
              </a:extLst>
            </p:cNvPr>
            <p:cNvPicPr>
              <a:picLocks noGrp="1" noRot="1" noChangeAspect="1" noMove="1" noResize="1" noEditPoints="1" noAdjustHandles="1" noChangeArrowheads="1" noChangeShapeType="1" noCrop="1"/>
            </p:cNvPicPr>
            <p:nvPr/>
          </p:nvPicPr>
          <p:blipFill rotWithShape="1">
            <a:blip r:embed="rId3"/>
            <a:srcRect l="23510" t="29751" r="13318" b="17317"/>
            <a:stretch/>
          </p:blipFill>
          <p:spPr>
            <a:xfrm>
              <a:off x="10268" y="-80013"/>
              <a:ext cx="12181732" cy="6858000"/>
            </a:xfrm>
            <a:prstGeom prst="rect">
              <a:avLst/>
            </a:prstGeom>
          </p:spPr>
        </p:pic>
        <p:sp>
          <p:nvSpPr>
            <p:cNvPr id="5" name="Rectangle 4">
              <a:extLst>
                <a:ext uri="{FF2B5EF4-FFF2-40B4-BE49-F238E27FC236}">
                  <a16:creationId xmlns:a16="http://schemas.microsoft.com/office/drawing/2014/main" id="{FCAFDB1B-5D66-5E35-A807-05DDBCF1B3ED}"/>
                </a:ext>
              </a:extLst>
            </p:cNvPr>
            <p:cNvSpPr>
              <a:spLocks noGrp="1" noRot="1" noMove="1" noResize="1" noEditPoints="1" noAdjustHandles="1" noChangeArrowheads="1" noChangeShapeType="1"/>
            </p:cNvSpPr>
            <p:nvPr/>
          </p:nvSpPr>
          <p:spPr>
            <a:xfrm>
              <a:off x="0" y="0"/>
              <a:ext cx="12181732" cy="6858000"/>
            </a:xfrm>
            <a:prstGeom prst="rect">
              <a:avLst/>
            </a:prstGeom>
            <a:gradFill>
              <a:gsLst>
                <a:gs pos="100000">
                  <a:schemeClr val="bg1">
                    <a:lumMod val="100000"/>
                    <a:alpha val="75000"/>
                  </a:schemeClr>
                </a:gs>
                <a:gs pos="0">
                  <a:schemeClr val="bg1">
                    <a:lumMod val="96000"/>
                    <a:lumOff val="4000"/>
                    <a:alpha val="90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3F831C"/>
                </a:solidFill>
              </a:endParaRPr>
            </a:p>
          </p:txBody>
        </p:sp>
      </p:grpSp>
      <p:sp>
        <p:nvSpPr>
          <p:cNvPr id="6" name="TextBox 5">
            <a:extLst>
              <a:ext uri="{FF2B5EF4-FFF2-40B4-BE49-F238E27FC236}">
                <a16:creationId xmlns:a16="http://schemas.microsoft.com/office/drawing/2014/main" id="{F101F60E-8D16-BEE0-D3E5-29D10DFE94A2}"/>
              </a:ext>
            </a:extLst>
          </p:cNvPr>
          <p:cNvSpPr txBox="1"/>
          <p:nvPr/>
        </p:nvSpPr>
        <p:spPr>
          <a:xfrm>
            <a:off x="3478192" y="336271"/>
            <a:ext cx="5235615" cy="576293"/>
          </a:xfrm>
          <a:prstGeom prst="rect">
            <a:avLst/>
          </a:prstGeom>
          <a:gradFill>
            <a:gsLst>
              <a:gs pos="0">
                <a:srgbClr val="1D652A">
                  <a:lumMod val="97000"/>
                </a:srgbClr>
              </a:gs>
              <a:gs pos="100000">
                <a:srgbClr val="5B9C10">
                  <a:alpha val="65000"/>
                </a:srgbClr>
              </a:gs>
            </a:gsLst>
            <a:lin ang="16200000" scaled="0"/>
          </a:gradFill>
          <a:effectLst>
            <a:outerShdw blurRad="342900" dist="50800" dir="6900000" sx="97000" sy="97000" algn="ctr" rotWithShape="0">
              <a:srgbClr val="000000">
                <a:alpha val="26000"/>
              </a:srgbClr>
            </a:outerShdw>
          </a:effectLst>
        </p:spPr>
        <p:txBody>
          <a:bodyPr wrap="square" lIns="91440" tIns="72000" rIns="91440" bIns="72000" rtlCol="0" anchor="t">
            <a:spAutoFit/>
          </a:bodyPr>
          <a:lstStyle/>
          <a:p>
            <a:pPr algn="ctr"/>
            <a:r>
              <a:rPr lang="en-US" sz="2800" b="1" dirty="0">
                <a:solidFill>
                  <a:schemeClr val="bg1"/>
                </a:solidFill>
                <a:ea typeface="+mn-lt"/>
                <a:cs typeface="+mn-lt"/>
              </a:rPr>
              <a:t>CDF Implementation</a:t>
            </a:r>
            <a:endParaRPr lang="en-US" dirty="0">
              <a:solidFill>
                <a:schemeClr val="bg1"/>
              </a:solidFill>
            </a:endParaRPr>
          </a:p>
        </p:txBody>
      </p:sp>
      <p:sp>
        <p:nvSpPr>
          <p:cNvPr id="7" name="Rectangle: Single Corner Rounded 6">
            <a:extLst>
              <a:ext uri="{FF2B5EF4-FFF2-40B4-BE49-F238E27FC236}">
                <a16:creationId xmlns:a16="http://schemas.microsoft.com/office/drawing/2014/main" id="{6B37E7C8-7111-53F1-829E-18A9AB82A0B4}"/>
              </a:ext>
            </a:extLst>
          </p:cNvPr>
          <p:cNvSpPr>
            <a:spLocks noGrp="1" noRot="1" noMove="1" noResize="1" noEditPoints="1" noAdjustHandles="1" noChangeArrowheads="1" noChangeShapeType="1"/>
          </p:cNvSpPr>
          <p:nvPr/>
        </p:nvSpPr>
        <p:spPr>
          <a:xfrm rot="10800000" flipH="1">
            <a:off x="-10268" y="0"/>
            <a:ext cx="2053672" cy="684614"/>
          </a:xfrm>
          <a:prstGeom prst="round1Rect">
            <a:avLst>
              <a:gd name="adj" fmla="val 33022"/>
            </a:avLst>
          </a:prstGeom>
          <a:solidFill>
            <a:schemeClr val="bg1"/>
          </a:solidFill>
          <a:ln>
            <a:noFill/>
          </a:ln>
          <a:effectLst>
            <a:outerShdw blurRad="279400" dist="25400" dir="5400000" sx="103000" sy="103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4" name="Picture 13">
            <a:extLst>
              <a:ext uri="{FF2B5EF4-FFF2-40B4-BE49-F238E27FC236}">
                <a16:creationId xmlns:a16="http://schemas.microsoft.com/office/drawing/2014/main" id="{82C259E6-904E-C459-E877-FF4BDB83C65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3052" y="71880"/>
            <a:ext cx="1695748" cy="528781"/>
          </a:xfrm>
          <a:prstGeom prst="rect">
            <a:avLst/>
          </a:prstGeom>
        </p:spPr>
      </p:pic>
      <p:grpSp>
        <p:nvGrpSpPr>
          <p:cNvPr id="17" name="Group 16">
            <a:extLst>
              <a:ext uri="{FF2B5EF4-FFF2-40B4-BE49-F238E27FC236}">
                <a16:creationId xmlns:a16="http://schemas.microsoft.com/office/drawing/2014/main" id="{9C0A7785-3E44-06E3-7818-1F37344C513C}"/>
              </a:ext>
            </a:extLst>
          </p:cNvPr>
          <p:cNvGrpSpPr/>
          <p:nvPr/>
        </p:nvGrpSpPr>
        <p:grpSpPr>
          <a:xfrm>
            <a:off x="341572" y="1424576"/>
            <a:ext cx="11649045" cy="1319176"/>
            <a:chOff x="341572" y="1312150"/>
            <a:chExt cx="11649045" cy="1319176"/>
          </a:xfrm>
        </p:grpSpPr>
        <p:sp>
          <p:nvSpPr>
            <p:cNvPr id="12" name="Rounded Rectangle 7">
              <a:extLst>
                <a:ext uri="{FF2B5EF4-FFF2-40B4-BE49-F238E27FC236}">
                  <a16:creationId xmlns:a16="http://schemas.microsoft.com/office/drawing/2014/main" id="{B5ACD85B-2100-ABF0-D746-41B711626941}"/>
                </a:ext>
              </a:extLst>
            </p:cNvPr>
            <p:cNvSpPr/>
            <p:nvPr/>
          </p:nvSpPr>
          <p:spPr>
            <a:xfrm>
              <a:off x="341572" y="1312150"/>
              <a:ext cx="11649045" cy="802018"/>
            </a:xfrm>
            <a:prstGeom prst="roundRect">
              <a:avLst/>
            </a:prstGeom>
            <a:solidFill>
              <a:schemeClr val="accent6">
                <a:lumMod val="20000"/>
                <a:lumOff val="80000"/>
              </a:schemeClr>
            </a:solidFill>
            <a:ln w="28575">
              <a:solidFill>
                <a:srgbClr val="1A622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121CD54-EE64-46BE-28C3-3E483136A025}"/>
                </a:ext>
              </a:extLst>
            </p:cNvPr>
            <p:cNvSpPr txBox="1"/>
            <p:nvPr/>
          </p:nvSpPr>
          <p:spPr>
            <a:xfrm>
              <a:off x="1338105" y="1369442"/>
              <a:ext cx="10631729" cy="1261884"/>
            </a:xfrm>
            <a:prstGeom prst="rect">
              <a:avLst/>
            </a:prstGeom>
            <a:noFill/>
          </p:spPr>
          <p:txBody>
            <a:bodyPr wrap="square" lIns="91440" tIns="45720" rIns="91440" bIns="45720" rtlCol="0" anchor="t">
              <a:spAutoFit/>
            </a:bodyPr>
            <a:lstStyle/>
            <a:p>
              <a:pPr algn="just"/>
              <a:r>
                <a:rPr lang="en-ID" sz="2000" b="1" i="0" u="none" strike="noStrike" dirty="0">
                  <a:solidFill>
                    <a:srgbClr val="1A6229"/>
                  </a:solidFill>
                  <a:effectLst/>
                  <a:latin typeface="Calibri"/>
                  <a:ea typeface="Calibri"/>
                  <a:cs typeface="Calibri"/>
                </a:rPr>
                <a:t>ChatGPT:</a:t>
              </a:r>
              <a:r>
                <a:rPr lang="en-ID" sz="2000" b="1" dirty="0">
                  <a:solidFill>
                    <a:srgbClr val="1A6229"/>
                  </a:solidFill>
                  <a:latin typeface="Calibri"/>
                  <a:ea typeface="Calibri"/>
                  <a:cs typeface="Calibri"/>
                </a:rPr>
                <a:t> </a:t>
              </a:r>
              <a:r>
                <a:rPr lang="en-ID" sz="2000" dirty="0">
                  <a:latin typeface="Calibri"/>
                  <a:ea typeface="Calibri"/>
                  <a:cs typeface="Calibri"/>
                </a:rPr>
                <a:t>Explain about CDF implementation for probability density functions with sample codes in Python using Tips dataset. </a:t>
              </a:r>
            </a:p>
            <a:p>
              <a:pPr algn="just"/>
              <a:endParaRPr lang="en-ID" b="1" dirty="0">
                <a:solidFill>
                  <a:srgbClr val="1A6229"/>
                </a:solidFill>
                <a:latin typeface="Calibri"/>
                <a:ea typeface="Calibri"/>
                <a:cs typeface="Calibri"/>
              </a:endParaRPr>
            </a:p>
            <a:p>
              <a:pPr algn="just"/>
              <a:endParaRPr lang="en-ID" b="1" dirty="0">
                <a:solidFill>
                  <a:srgbClr val="1A6229"/>
                </a:solidFill>
                <a:latin typeface="Calibri"/>
                <a:ea typeface="Calibri"/>
                <a:cs typeface="Calibri"/>
              </a:endParaRPr>
            </a:p>
          </p:txBody>
        </p:sp>
        <p:pic>
          <p:nvPicPr>
            <p:cNvPr id="16" name="Picture 8" descr="ChatGPT icon PNG and SVG Vector Free Download">
              <a:extLst>
                <a:ext uri="{FF2B5EF4-FFF2-40B4-BE49-F238E27FC236}">
                  <a16:creationId xmlns:a16="http://schemas.microsoft.com/office/drawing/2014/main" id="{AF8DB2DA-345F-6107-412D-A288505D59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680" y="1400165"/>
              <a:ext cx="605699" cy="605699"/>
            </a:xfrm>
            <a:prstGeom prst="rect">
              <a:avLst/>
            </a:prstGeom>
            <a:noFill/>
            <a:extLst>
              <a:ext uri="{909E8E84-426E-40DD-AFC4-6F175D3DCCD1}">
                <a14:hiddenFill xmlns:a14="http://schemas.microsoft.com/office/drawing/2010/main">
                  <a:solidFill>
                    <a:srgbClr val="FFFFFF"/>
                  </a:solidFill>
                </a14:hiddenFill>
              </a:ext>
            </a:extLst>
          </p:spPr>
        </p:pic>
      </p:grpSp>
      <p:pic>
        <p:nvPicPr>
          <p:cNvPr id="9" name="Google Shape;175;p12" descr="A graph with a line&#10;&#10;Description automatically generated">
            <a:extLst>
              <a:ext uri="{FF2B5EF4-FFF2-40B4-BE49-F238E27FC236}">
                <a16:creationId xmlns:a16="http://schemas.microsoft.com/office/drawing/2014/main" id="{BD782ED2-015A-80E2-D83B-1ABF059F6345}"/>
              </a:ext>
            </a:extLst>
          </p:cNvPr>
          <p:cNvPicPr preferRelativeResize="0"/>
          <p:nvPr/>
        </p:nvPicPr>
        <p:blipFill rotWithShape="1">
          <a:blip r:embed="rId6">
            <a:alphaModFix/>
          </a:blip>
          <a:srcRect/>
          <a:stretch/>
        </p:blipFill>
        <p:spPr>
          <a:xfrm>
            <a:off x="5929313" y="2676432"/>
            <a:ext cx="5424487" cy="3500531"/>
          </a:xfrm>
          <a:prstGeom prst="rect">
            <a:avLst/>
          </a:prstGeom>
          <a:noFill/>
          <a:ln>
            <a:noFill/>
          </a:ln>
        </p:spPr>
      </p:pic>
      <p:pic>
        <p:nvPicPr>
          <p:cNvPr id="10" name="Google Shape;176;p12" descr="A computer screen shot of text&#10;&#10;Description automatically generated">
            <a:extLst>
              <a:ext uri="{FF2B5EF4-FFF2-40B4-BE49-F238E27FC236}">
                <a16:creationId xmlns:a16="http://schemas.microsoft.com/office/drawing/2014/main" id="{72DD4F38-EC89-B238-F4D0-8C7DF687A578}"/>
              </a:ext>
            </a:extLst>
          </p:cNvPr>
          <p:cNvPicPr preferRelativeResize="0"/>
          <p:nvPr/>
        </p:nvPicPr>
        <p:blipFill rotWithShape="1">
          <a:blip r:embed="rId7">
            <a:alphaModFix/>
          </a:blip>
          <a:srcRect/>
          <a:stretch/>
        </p:blipFill>
        <p:spPr>
          <a:xfrm>
            <a:off x="953840" y="2916846"/>
            <a:ext cx="4859833" cy="3019702"/>
          </a:xfrm>
          <a:prstGeom prst="rect">
            <a:avLst/>
          </a:prstGeom>
          <a:noFill/>
          <a:ln>
            <a:noFill/>
          </a:ln>
        </p:spPr>
      </p:pic>
    </p:spTree>
    <p:extLst>
      <p:ext uri="{BB962C8B-B14F-4D97-AF65-F5344CB8AC3E}">
        <p14:creationId xmlns:p14="http://schemas.microsoft.com/office/powerpoint/2010/main" val="3820531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67FB078-1AD4-DF19-6F31-D5A233B54621}"/>
              </a:ext>
            </a:extLst>
          </p:cNvPr>
          <p:cNvGrpSpPr>
            <a:grpSpLocks noGrp="1" noUngrp="1" noRot="1" noMove="1" noResize="1"/>
          </p:cNvGrpSpPr>
          <p:nvPr/>
        </p:nvGrpSpPr>
        <p:grpSpPr>
          <a:xfrm>
            <a:off x="-10268" y="-80013"/>
            <a:ext cx="12202268" cy="6938013"/>
            <a:chOff x="0" y="-80013"/>
            <a:chExt cx="12192000" cy="6938013"/>
          </a:xfrm>
        </p:grpSpPr>
        <p:pic>
          <p:nvPicPr>
            <p:cNvPr id="4" name="Picture 3">
              <a:extLst>
                <a:ext uri="{FF2B5EF4-FFF2-40B4-BE49-F238E27FC236}">
                  <a16:creationId xmlns:a16="http://schemas.microsoft.com/office/drawing/2014/main" id="{7A555A97-5AA1-182D-BCED-4B1F5BE36713}"/>
                </a:ext>
              </a:extLst>
            </p:cNvPr>
            <p:cNvPicPr>
              <a:picLocks noGrp="1" noRot="1" noChangeAspect="1" noMove="1" noResize="1" noEditPoints="1" noAdjustHandles="1" noChangeArrowheads="1" noChangeShapeType="1" noCrop="1"/>
            </p:cNvPicPr>
            <p:nvPr/>
          </p:nvPicPr>
          <p:blipFill rotWithShape="1">
            <a:blip r:embed="rId3"/>
            <a:srcRect l="23510" t="29751" r="13318" b="17317"/>
            <a:stretch/>
          </p:blipFill>
          <p:spPr>
            <a:xfrm>
              <a:off x="10268" y="-80013"/>
              <a:ext cx="12181732" cy="6858000"/>
            </a:xfrm>
            <a:prstGeom prst="rect">
              <a:avLst/>
            </a:prstGeom>
          </p:spPr>
        </p:pic>
        <p:sp>
          <p:nvSpPr>
            <p:cNvPr id="5" name="Rectangle 4">
              <a:extLst>
                <a:ext uri="{FF2B5EF4-FFF2-40B4-BE49-F238E27FC236}">
                  <a16:creationId xmlns:a16="http://schemas.microsoft.com/office/drawing/2014/main" id="{FCAFDB1B-5D66-5E35-A807-05DDBCF1B3ED}"/>
                </a:ext>
              </a:extLst>
            </p:cNvPr>
            <p:cNvSpPr>
              <a:spLocks noGrp="1" noRot="1" noMove="1" noResize="1" noEditPoints="1" noAdjustHandles="1" noChangeArrowheads="1" noChangeShapeType="1"/>
            </p:cNvSpPr>
            <p:nvPr/>
          </p:nvSpPr>
          <p:spPr>
            <a:xfrm>
              <a:off x="0" y="0"/>
              <a:ext cx="12181732" cy="6858000"/>
            </a:xfrm>
            <a:prstGeom prst="rect">
              <a:avLst/>
            </a:prstGeom>
            <a:gradFill>
              <a:gsLst>
                <a:gs pos="100000">
                  <a:schemeClr val="bg1">
                    <a:lumMod val="100000"/>
                    <a:alpha val="75000"/>
                  </a:schemeClr>
                </a:gs>
                <a:gs pos="0">
                  <a:schemeClr val="bg1">
                    <a:lumMod val="96000"/>
                    <a:lumOff val="4000"/>
                    <a:alpha val="90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3F831C"/>
                </a:solidFill>
              </a:endParaRPr>
            </a:p>
          </p:txBody>
        </p:sp>
      </p:grpSp>
      <p:sp>
        <p:nvSpPr>
          <p:cNvPr id="6" name="TextBox 5">
            <a:extLst>
              <a:ext uri="{FF2B5EF4-FFF2-40B4-BE49-F238E27FC236}">
                <a16:creationId xmlns:a16="http://schemas.microsoft.com/office/drawing/2014/main" id="{F101F60E-8D16-BEE0-D3E5-29D10DFE94A2}"/>
              </a:ext>
            </a:extLst>
          </p:cNvPr>
          <p:cNvSpPr txBox="1"/>
          <p:nvPr/>
        </p:nvSpPr>
        <p:spPr>
          <a:xfrm>
            <a:off x="3478192" y="336271"/>
            <a:ext cx="5235615" cy="576293"/>
          </a:xfrm>
          <a:prstGeom prst="rect">
            <a:avLst/>
          </a:prstGeom>
          <a:gradFill>
            <a:gsLst>
              <a:gs pos="0">
                <a:srgbClr val="1D652A">
                  <a:lumMod val="97000"/>
                </a:srgbClr>
              </a:gs>
              <a:gs pos="100000">
                <a:srgbClr val="5B9C10">
                  <a:alpha val="65000"/>
                </a:srgbClr>
              </a:gs>
            </a:gsLst>
            <a:lin ang="16200000" scaled="0"/>
          </a:gradFill>
          <a:effectLst>
            <a:outerShdw blurRad="342900" dist="50800" dir="6900000" sx="97000" sy="97000" algn="ctr" rotWithShape="0">
              <a:srgbClr val="000000">
                <a:alpha val="26000"/>
              </a:srgbClr>
            </a:outerShdw>
          </a:effectLst>
        </p:spPr>
        <p:txBody>
          <a:bodyPr wrap="square" lIns="91440" tIns="72000" rIns="91440" bIns="72000" rtlCol="0" anchor="t">
            <a:spAutoFit/>
          </a:bodyPr>
          <a:lstStyle/>
          <a:p>
            <a:pPr algn="ctr"/>
            <a:r>
              <a:rPr lang="en-US" sz="2800" b="1" dirty="0">
                <a:solidFill>
                  <a:schemeClr val="bg1"/>
                </a:solidFill>
                <a:ea typeface="+mn-lt"/>
                <a:cs typeface="+mn-lt"/>
              </a:rPr>
              <a:t>Goodness of Fit Test</a:t>
            </a:r>
            <a:endParaRPr lang="en-US" dirty="0">
              <a:solidFill>
                <a:schemeClr val="bg1"/>
              </a:solidFill>
            </a:endParaRPr>
          </a:p>
        </p:txBody>
      </p:sp>
      <p:sp>
        <p:nvSpPr>
          <p:cNvPr id="7" name="Rectangle: Single Corner Rounded 6">
            <a:extLst>
              <a:ext uri="{FF2B5EF4-FFF2-40B4-BE49-F238E27FC236}">
                <a16:creationId xmlns:a16="http://schemas.microsoft.com/office/drawing/2014/main" id="{6B37E7C8-7111-53F1-829E-18A9AB82A0B4}"/>
              </a:ext>
            </a:extLst>
          </p:cNvPr>
          <p:cNvSpPr>
            <a:spLocks noGrp="1" noRot="1" noMove="1" noResize="1" noEditPoints="1" noAdjustHandles="1" noChangeArrowheads="1" noChangeShapeType="1"/>
          </p:cNvSpPr>
          <p:nvPr/>
        </p:nvSpPr>
        <p:spPr>
          <a:xfrm rot="10800000" flipH="1">
            <a:off x="-10268" y="0"/>
            <a:ext cx="2053672" cy="684614"/>
          </a:xfrm>
          <a:prstGeom prst="round1Rect">
            <a:avLst>
              <a:gd name="adj" fmla="val 33022"/>
            </a:avLst>
          </a:prstGeom>
          <a:solidFill>
            <a:schemeClr val="bg1"/>
          </a:solidFill>
          <a:ln>
            <a:noFill/>
          </a:ln>
          <a:effectLst>
            <a:outerShdw blurRad="279400" dist="25400" dir="5400000" sx="103000" sy="103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4" name="Picture 13">
            <a:extLst>
              <a:ext uri="{FF2B5EF4-FFF2-40B4-BE49-F238E27FC236}">
                <a16:creationId xmlns:a16="http://schemas.microsoft.com/office/drawing/2014/main" id="{82C259E6-904E-C459-E877-FF4BDB83C65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3052" y="71880"/>
            <a:ext cx="1695748" cy="528781"/>
          </a:xfrm>
          <a:prstGeom prst="rect">
            <a:avLst/>
          </a:prstGeom>
        </p:spPr>
      </p:pic>
      <p:sp>
        <p:nvSpPr>
          <p:cNvPr id="2" name="Google Shape;184;p13">
            <a:extLst>
              <a:ext uri="{FF2B5EF4-FFF2-40B4-BE49-F238E27FC236}">
                <a16:creationId xmlns:a16="http://schemas.microsoft.com/office/drawing/2014/main" id="{40ED162A-74F8-C7D5-07C1-193F40701132}"/>
              </a:ext>
            </a:extLst>
          </p:cNvPr>
          <p:cNvSpPr txBox="1">
            <a:spLocks noGrp="1"/>
          </p:cNvSpPr>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lvl="0" indent="0" algn="l" rtl="0">
              <a:lnSpc>
                <a:spcPct val="90000"/>
              </a:lnSpc>
              <a:spcBef>
                <a:spcPts val="0"/>
              </a:spcBef>
              <a:spcAft>
                <a:spcPts val="0"/>
              </a:spcAft>
              <a:buClr>
                <a:schemeClr val="dk1"/>
              </a:buClr>
              <a:buSzPts val="2000"/>
              <a:buNone/>
            </a:pPr>
            <a:r>
              <a:rPr lang="en-ID" sz="2000" b="0" i="0" u="none" strike="noStrike"/>
              <a:t>Determine if a sample comes from a specified distribution. In other words, it helps to determine the suitability of a distribution to a dataset.</a:t>
            </a:r>
            <a:endParaRPr/>
          </a:p>
          <a:p>
            <a:pPr marL="228600" lvl="0" indent="-228600" algn="l" rtl="0">
              <a:lnSpc>
                <a:spcPct val="90000"/>
              </a:lnSpc>
              <a:spcBef>
                <a:spcPts val="1000"/>
              </a:spcBef>
              <a:spcAft>
                <a:spcPts val="0"/>
              </a:spcAft>
              <a:buClr>
                <a:schemeClr val="dk1"/>
              </a:buClr>
              <a:buSzPts val="2000"/>
              <a:buChar char="•"/>
            </a:pPr>
            <a:r>
              <a:rPr lang="en-ID" sz="2000"/>
              <a:t>Kolmogorov-Smirnov test</a:t>
            </a:r>
            <a:endParaRPr/>
          </a:p>
          <a:p>
            <a:pPr marL="228600" lvl="0" indent="-228600" algn="l" rtl="0">
              <a:lnSpc>
                <a:spcPct val="90000"/>
              </a:lnSpc>
              <a:spcBef>
                <a:spcPts val="1000"/>
              </a:spcBef>
              <a:spcAft>
                <a:spcPts val="0"/>
              </a:spcAft>
              <a:buClr>
                <a:schemeClr val="dk1"/>
              </a:buClr>
              <a:buSzPts val="2000"/>
              <a:buChar char="•"/>
            </a:pPr>
            <a:r>
              <a:rPr lang="en-ID" sz="2000"/>
              <a:t>Anderson-Darling Test</a:t>
            </a:r>
            <a:endParaRPr/>
          </a:p>
          <a:p>
            <a:pPr marL="228600" lvl="0" indent="-228600" algn="l" rtl="0">
              <a:lnSpc>
                <a:spcPct val="90000"/>
              </a:lnSpc>
              <a:spcBef>
                <a:spcPts val="1000"/>
              </a:spcBef>
              <a:spcAft>
                <a:spcPts val="0"/>
              </a:spcAft>
              <a:buClr>
                <a:schemeClr val="dk1"/>
              </a:buClr>
              <a:buSzPts val="2000"/>
              <a:buChar char="•"/>
            </a:pPr>
            <a:r>
              <a:rPr lang="en-ID" sz="2000"/>
              <a:t>Shapiro-Wilk Test</a:t>
            </a:r>
            <a:endParaRPr/>
          </a:p>
          <a:p>
            <a:pPr marL="228600" lvl="0" indent="-228600" algn="l" rtl="0">
              <a:lnSpc>
                <a:spcPct val="90000"/>
              </a:lnSpc>
              <a:spcBef>
                <a:spcPts val="1000"/>
              </a:spcBef>
              <a:spcAft>
                <a:spcPts val="0"/>
              </a:spcAft>
              <a:buClr>
                <a:schemeClr val="dk1"/>
              </a:buClr>
              <a:buSzPts val="2000"/>
              <a:buChar char="•"/>
            </a:pPr>
            <a:r>
              <a:rPr lang="en-ID" sz="2000"/>
              <a:t>Lilliefors Test</a:t>
            </a:r>
            <a:endParaRPr/>
          </a:p>
          <a:p>
            <a:pPr marL="228600" lvl="0" indent="-101600" algn="l" rtl="0">
              <a:lnSpc>
                <a:spcPct val="90000"/>
              </a:lnSpc>
              <a:spcBef>
                <a:spcPts val="1000"/>
              </a:spcBef>
              <a:spcAft>
                <a:spcPts val="0"/>
              </a:spcAft>
              <a:buClr>
                <a:schemeClr val="dk1"/>
              </a:buClr>
              <a:buSzPts val="2000"/>
              <a:buFont typeface="Noto Sans Symbols"/>
              <a:buNone/>
            </a:pPr>
            <a:endParaRPr sz="2000"/>
          </a:p>
        </p:txBody>
      </p:sp>
      <p:pic>
        <p:nvPicPr>
          <p:cNvPr id="3" name="Google Shape;185;p13" descr="A screenshot of a computer program&#10;&#10;Description automatically generated">
            <a:extLst>
              <a:ext uri="{FF2B5EF4-FFF2-40B4-BE49-F238E27FC236}">
                <a16:creationId xmlns:a16="http://schemas.microsoft.com/office/drawing/2014/main" id="{6A9221FE-E379-5975-62F6-9B574D9E29C2}"/>
              </a:ext>
            </a:extLst>
          </p:cNvPr>
          <p:cNvPicPr preferRelativeResize="0"/>
          <p:nvPr/>
        </p:nvPicPr>
        <p:blipFill rotWithShape="1">
          <a:blip r:embed="rId5">
            <a:alphaModFix/>
          </a:blip>
          <a:srcRect/>
          <a:stretch/>
        </p:blipFill>
        <p:spPr>
          <a:xfrm>
            <a:off x="835841" y="4643439"/>
            <a:ext cx="4793436" cy="1849436"/>
          </a:xfrm>
          <a:prstGeom prst="rect">
            <a:avLst/>
          </a:prstGeom>
          <a:noFill/>
          <a:ln>
            <a:noFill/>
          </a:ln>
        </p:spPr>
      </p:pic>
      <p:pic>
        <p:nvPicPr>
          <p:cNvPr id="8" name="Google Shape;186;p13" descr="A screen shot of a computer program&#10;&#10;Description automatically generated">
            <a:extLst>
              <a:ext uri="{FF2B5EF4-FFF2-40B4-BE49-F238E27FC236}">
                <a16:creationId xmlns:a16="http://schemas.microsoft.com/office/drawing/2014/main" id="{27E0415B-B233-C2C9-5C3A-A3CC58EE45DB}"/>
              </a:ext>
            </a:extLst>
          </p:cNvPr>
          <p:cNvPicPr preferRelativeResize="0"/>
          <p:nvPr/>
        </p:nvPicPr>
        <p:blipFill rotWithShape="1">
          <a:blip r:embed="rId6">
            <a:alphaModFix/>
          </a:blip>
          <a:srcRect/>
          <a:stretch/>
        </p:blipFill>
        <p:spPr>
          <a:xfrm>
            <a:off x="5908422" y="2443163"/>
            <a:ext cx="5444074" cy="4049712"/>
          </a:xfrm>
          <a:prstGeom prst="rect">
            <a:avLst/>
          </a:prstGeom>
          <a:noFill/>
          <a:ln>
            <a:noFill/>
          </a:ln>
        </p:spPr>
      </p:pic>
    </p:spTree>
    <p:extLst>
      <p:ext uri="{BB962C8B-B14F-4D97-AF65-F5344CB8AC3E}">
        <p14:creationId xmlns:p14="http://schemas.microsoft.com/office/powerpoint/2010/main" val="770294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67FB078-1AD4-DF19-6F31-D5A233B54621}"/>
              </a:ext>
            </a:extLst>
          </p:cNvPr>
          <p:cNvGrpSpPr>
            <a:grpSpLocks noGrp="1" noUngrp="1" noRot="1" noMove="1" noResize="1"/>
          </p:cNvGrpSpPr>
          <p:nvPr/>
        </p:nvGrpSpPr>
        <p:grpSpPr>
          <a:xfrm>
            <a:off x="-10268" y="-80013"/>
            <a:ext cx="12202268" cy="6938013"/>
            <a:chOff x="0" y="-80013"/>
            <a:chExt cx="12192000" cy="6938013"/>
          </a:xfrm>
        </p:grpSpPr>
        <p:pic>
          <p:nvPicPr>
            <p:cNvPr id="4" name="Picture 3">
              <a:extLst>
                <a:ext uri="{FF2B5EF4-FFF2-40B4-BE49-F238E27FC236}">
                  <a16:creationId xmlns:a16="http://schemas.microsoft.com/office/drawing/2014/main" id="{7A555A97-5AA1-182D-BCED-4B1F5BE36713}"/>
                </a:ext>
              </a:extLst>
            </p:cNvPr>
            <p:cNvPicPr>
              <a:picLocks noGrp="1" noRot="1" noChangeAspect="1" noMove="1" noResize="1" noEditPoints="1" noAdjustHandles="1" noChangeArrowheads="1" noChangeShapeType="1" noCrop="1"/>
            </p:cNvPicPr>
            <p:nvPr/>
          </p:nvPicPr>
          <p:blipFill rotWithShape="1">
            <a:blip r:embed="rId3"/>
            <a:srcRect l="23510" t="29751" r="13318" b="17317"/>
            <a:stretch/>
          </p:blipFill>
          <p:spPr>
            <a:xfrm>
              <a:off x="10268" y="-80013"/>
              <a:ext cx="12181732" cy="6858000"/>
            </a:xfrm>
            <a:prstGeom prst="rect">
              <a:avLst/>
            </a:prstGeom>
          </p:spPr>
        </p:pic>
        <p:sp>
          <p:nvSpPr>
            <p:cNvPr id="5" name="Rectangle 4">
              <a:extLst>
                <a:ext uri="{FF2B5EF4-FFF2-40B4-BE49-F238E27FC236}">
                  <a16:creationId xmlns:a16="http://schemas.microsoft.com/office/drawing/2014/main" id="{FCAFDB1B-5D66-5E35-A807-05DDBCF1B3ED}"/>
                </a:ext>
              </a:extLst>
            </p:cNvPr>
            <p:cNvSpPr>
              <a:spLocks noGrp="1" noRot="1" noMove="1" noResize="1" noEditPoints="1" noAdjustHandles="1" noChangeArrowheads="1" noChangeShapeType="1"/>
            </p:cNvSpPr>
            <p:nvPr/>
          </p:nvSpPr>
          <p:spPr>
            <a:xfrm>
              <a:off x="0" y="0"/>
              <a:ext cx="12181732" cy="6858000"/>
            </a:xfrm>
            <a:prstGeom prst="rect">
              <a:avLst/>
            </a:prstGeom>
            <a:gradFill>
              <a:gsLst>
                <a:gs pos="100000">
                  <a:schemeClr val="bg1">
                    <a:lumMod val="100000"/>
                    <a:alpha val="75000"/>
                  </a:schemeClr>
                </a:gs>
                <a:gs pos="0">
                  <a:schemeClr val="bg1">
                    <a:lumMod val="96000"/>
                    <a:lumOff val="4000"/>
                    <a:alpha val="90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3F831C"/>
                </a:solidFill>
              </a:endParaRPr>
            </a:p>
          </p:txBody>
        </p:sp>
      </p:grpSp>
      <p:sp>
        <p:nvSpPr>
          <p:cNvPr id="6" name="TextBox 5">
            <a:extLst>
              <a:ext uri="{FF2B5EF4-FFF2-40B4-BE49-F238E27FC236}">
                <a16:creationId xmlns:a16="http://schemas.microsoft.com/office/drawing/2014/main" id="{F101F60E-8D16-BEE0-D3E5-29D10DFE94A2}"/>
              </a:ext>
            </a:extLst>
          </p:cNvPr>
          <p:cNvSpPr txBox="1"/>
          <p:nvPr/>
        </p:nvSpPr>
        <p:spPr>
          <a:xfrm>
            <a:off x="3478192" y="336271"/>
            <a:ext cx="5235615" cy="576293"/>
          </a:xfrm>
          <a:prstGeom prst="rect">
            <a:avLst/>
          </a:prstGeom>
          <a:gradFill>
            <a:gsLst>
              <a:gs pos="0">
                <a:srgbClr val="1D652A">
                  <a:lumMod val="97000"/>
                </a:srgbClr>
              </a:gs>
              <a:gs pos="100000">
                <a:srgbClr val="5B9C10">
                  <a:alpha val="65000"/>
                </a:srgbClr>
              </a:gs>
            </a:gsLst>
            <a:lin ang="16200000" scaled="0"/>
          </a:gradFill>
          <a:effectLst>
            <a:outerShdw blurRad="342900" dist="50800" dir="6900000" sx="97000" sy="97000" algn="ctr" rotWithShape="0">
              <a:srgbClr val="000000">
                <a:alpha val="26000"/>
              </a:srgbClr>
            </a:outerShdw>
          </a:effectLst>
        </p:spPr>
        <p:txBody>
          <a:bodyPr wrap="square" lIns="91440" tIns="72000" rIns="91440" bIns="72000" rtlCol="0" anchor="t">
            <a:spAutoFit/>
          </a:bodyPr>
          <a:lstStyle/>
          <a:p>
            <a:pPr algn="ctr"/>
            <a:r>
              <a:rPr lang="en-US" sz="2800" b="1" dirty="0">
                <a:solidFill>
                  <a:schemeClr val="bg1"/>
                </a:solidFill>
                <a:ea typeface="+mn-lt"/>
                <a:cs typeface="+mn-lt"/>
              </a:rPr>
              <a:t>Moments</a:t>
            </a:r>
            <a:endParaRPr lang="en-US" dirty="0">
              <a:solidFill>
                <a:schemeClr val="bg1"/>
              </a:solidFill>
            </a:endParaRPr>
          </a:p>
        </p:txBody>
      </p:sp>
      <p:sp>
        <p:nvSpPr>
          <p:cNvPr id="7" name="Rectangle: Single Corner Rounded 6">
            <a:extLst>
              <a:ext uri="{FF2B5EF4-FFF2-40B4-BE49-F238E27FC236}">
                <a16:creationId xmlns:a16="http://schemas.microsoft.com/office/drawing/2014/main" id="{6B37E7C8-7111-53F1-829E-18A9AB82A0B4}"/>
              </a:ext>
            </a:extLst>
          </p:cNvPr>
          <p:cNvSpPr>
            <a:spLocks noGrp="1" noRot="1" noMove="1" noResize="1" noEditPoints="1" noAdjustHandles="1" noChangeArrowheads="1" noChangeShapeType="1"/>
          </p:cNvSpPr>
          <p:nvPr/>
        </p:nvSpPr>
        <p:spPr>
          <a:xfrm rot="10800000" flipH="1">
            <a:off x="-10268" y="0"/>
            <a:ext cx="2053672" cy="684614"/>
          </a:xfrm>
          <a:prstGeom prst="round1Rect">
            <a:avLst>
              <a:gd name="adj" fmla="val 33022"/>
            </a:avLst>
          </a:prstGeom>
          <a:solidFill>
            <a:schemeClr val="bg1"/>
          </a:solidFill>
          <a:ln>
            <a:noFill/>
          </a:ln>
          <a:effectLst>
            <a:outerShdw blurRad="279400" dist="25400" dir="5400000" sx="103000" sy="103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4" name="Picture 13">
            <a:extLst>
              <a:ext uri="{FF2B5EF4-FFF2-40B4-BE49-F238E27FC236}">
                <a16:creationId xmlns:a16="http://schemas.microsoft.com/office/drawing/2014/main" id="{82C259E6-904E-C459-E877-FF4BDB83C65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3052" y="71880"/>
            <a:ext cx="1695748" cy="528781"/>
          </a:xfrm>
          <a:prstGeom prst="rect">
            <a:avLst/>
          </a:prstGeom>
        </p:spPr>
      </p:pic>
      <p:sp>
        <p:nvSpPr>
          <p:cNvPr id="9" name="Google Shape;193;p14">
            <a:extLst>
              <a:ext uri="{FF2B5EF4-FFF2-40B4-BE49-F238E27FC236}">
                <a16:creationId xmlns:a16="http://schemas.microsoft.com/office/drawing/2014/main" id="{1E3B6640-9CD5-CDC9-F619-8B85F21949E3}"/>
              </a:ext>
            </a:extLst>
          </p:cNvPr>
          <p:cNvSpPr txBox="1">
            <a:spLocks noGrp="1"/>
          </p:cNvSpPr>
          <p:nvPr/>
        </p:nvSpPr>
        <p:spPr>
          <a:xfrm>
            <a:off x="838200" y="1825625"/>
            <a:ext cx="5257800" cy="435133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lvl="0" indent="0" algn="l" rtl="0">
              <a:lnSpc>
                <a:spcPct val="90000"/>
              </a:lnSpc>
              <a:spcBef>
                <a:spcPts val="0"/>
              </a:spcBef>
              <a:spcAft>
                <a:spcPts val="0"/>
              </a:spcAft>
              <a:buClr>
                <a:srgbClr val="374151"/>
              </a:buClr>
              <a:buSzPts val="2000"/>
              <a:buNone/>
            </a:pPr>
            <a:r>
              <a:rPr lang="en-ID" sz="2000" b="0" i="0" u="none" strike="noStrike" dirty="0">
                <a:solidFill>
                  <a:schemeClr val="tx1"/>
                </a:solidFill>
                <a:latin typeface="Arial"/>
                <a:ea typeface="Arial"/>
                <a:cs typeface="Arial"/>
                <a:sym typeface="Arial"/>
              </a:rPr>
              <a:t>The moments give an insight into the </a:t>
            </a:r>
            <a:r>
              <a:rPr lang="en-ID" sz="2000" dirty="0">
                <a:solidFill>
                  <a:schemeClr val="tx1"/>
                </a:solidFill>
                <a:latin typeface="Arial"/>
                <a:ea typeface="Arial"/>
                <a:cs typeface="Arial"/>
                <a:sym typeface="Arial"/>
              </a:rPr>
              <a:t>characteristics</a:t>
            </a:r>
            <a:r>
              <a:rPr lang="en-ID" sz="2000" b="0" i="0" u="none" strike="noStrike" dirty="0">
                <a:solidFill>
                  <a:schemeClr val="tx1"/>
                </a:solidFill>
                <a:latin typeface="Arial"/>
                <a:ea typeface="Arial"/>
                <a:cs typeface="Arial"/>
                <a:sym typeface="Arial"/>
              </a:rPr>
              <a:t> and features of a distribution. They include the following:</a:t>
            </a:r>
            <a:endParaRPr lang="en-US" dirty="0">
              <a:solidFill>
                <a:schemeClr val="tx1"/>
              </a:solidFill>
            </a:endParaRPr>
          </a:p>
          <a:p>
            <a:pPr marL="228600" indent="-228600">
              <a:buClr>
                <a:srgbClr val="374151"/>
              </a:buClr>
              <a:buSzPts val="2000"/>
              <a:buFont typeface="Noto Sans Symbols"/>
              <a:buChar char="▪"/>
            </a:pPr>
            <a:r>
              <a:rPr lang="en-ID" sz="2000" dirty="0">
                <a:solidFill>
                  <a:schemeClr val="tx1"/>
                </a:solidFill>
                <a:latin typeface="Arial"/>
                <a:ea typeface="Arial"/>
                <a:cs typeface="Arial"/>
                <a:sym typeface="Arial"/>
              </a:rPr>
              <a:t>Zeroth Moment </a:t>
            </a:r>
            <a:endParaRPr lang="en-ID" dirty="0">
              <a:solidFill>
                <a:schemeClr val="tx1"/>
              </a:solidFill>
              <a:ea typeface="Arial"/>
              <a:sym typeface="Arial"/>
            </a:endParaRPr>
          </a:p>
          <a:p>
            <a:pPr marL="228600" indent="-228600">
              <a:buClr>
                <a:srgbClr val="374151"/>
              </a:buClr>
              <a:buSzPts val="2000"/>
              <a:buFont typeface="Noto Sans Symbols"/>
              <a:buChar char="▪"/>
            </a:pPr>
            <a:r>
              <a:rPr lang="en-ID" sz="2000" dirty="0">
                <a:solidFill>
                  <a:schemeClr val="tx1"/>
                </a:solidFill>
                <a:latin typeface="Arial"/>
                <a:ea typeface="Arial"/>
                <a:cs typeface="Arial"/>
                <a:sym typeface="Arial"/>
              </a:rPr>
              <a:t>First Moment (Mean)</a:t>
            </a:r>
            <a:endParaRPr dirty="0">
              <a:solidFill>
                <a:schemeClr val="tx1"/>
              </a:solidFill>
            </a:endParaRPr>
          </a:p>
          <a:p>
            <a:pPr marL="228600" indent="-228600">
              <a:buClr>
                <a:srgbClr val="374151"/>
              </a:buClr>
              <a:buSzPts val="2000"/>
              <a:buFont typeface="Noto Sans Symbols"/>
              <a:buChar char="▪"/>
            </a:pPr>
            <a:r>
              <a:rPr lang="en-ID" sz="2000" dirty="0">
                <a:solidFill>
                  <a:schemeClr val="tx1"/>
                </a:solidFill>
                <a:latin typeface="Arial"/>
                <a:ea typeface="Arial"/>
                <a:cs typeface="Arial"/>
                <a:sym typeface="Arial"/>
              </a:rPr>
              <a:t>Second Moment (Variance)</a:t>
            </a:r>
            <a:endParaRPr dirty="0">
              <a:solidFill>
                <a:schemeClr val="tx1"/>
              </a:solidFill>
            </a:endParaRPr>
          </a:p>
          <a:p>
            <a:pPr marL="228600" indent="-228600">
              <a:buClr>
                <a:srgbClr val="374151"/>
              </a:buClr>
              <a:buSzPts val="2000"/>
              <a:buFont typeface="Noto Sans Symbols"/>
              <a:buChar char="▪"/>
            </a:pPr>
            <a:r>
              <a:rPr lang="en-ID" sz="2000" dirty="0">
                <a:solidFill>
                  <a:schemeClr val="tx1"/>
                </a:solidFill>
                <a:latin typeface="Arial"/>
                <a:ea typeface="Arial"/>
                <a:cs typeface="Arial"/>
                <a:sym typeface="Arial"/>
              </a:rPr>
              <a:t>Third Moment (Skewness)</a:t>
            </a:r>
            <a:endParaRPr dirty="0">
              <a:solidFill>
                <a:schemeClr val="tx1"/>
              </a:solidFill>
            </a:endParaRPr>
          </a:p>
          <a:p>
            <a:pPr marL="228600" indent="-228600">
              <a:buClr>
                <a:srgbClr val="374151"/>
              </a:buClr>
              <a:buSzPts val="2000"/>
              <a:buFont typeface="Noto Sans Symbols"/>
              <a:buChar char="▪"/>
            </a:pPr>
            <a:r>
              <a:rPr lang="en-ID" sz="2000" dirty="0">
                <a:solidFill>
                  <a:schemeClr val="tx1"/>
                </a:solidFill>
                <a:latin typeface="Arial"/>
                <a:ea typeface="Arial"/>
                <a:cs typeface="Arial"/>
                <a:sym typeface="Arial"/>
              </a:rPr>
              <a:t>Fourth Moment (Kurtosis)</a:t>
            </a:r>
            <a:endParaRPr dirty="0">
              <a:solidFill>
                <a:schemeClr val="tx1"/>
              </a:solidFill>
            </a:endParaRPr>
          </a:p>
        </p:txBody>
      </p:sp>
      <p:pic>
        <p:nvPicPr>
          <p:cNvPr id="10" name="Google Shape;194;p14" descr="A screen shot of a computer&#10;&#10;Description automatically generated">
            <a:extLst>
              <a:ext uri="{FF2B5EF4-FFF2-40B4-BE49-F238E27FC236}">
                <a16:creationId xmlns:a16="http://schemas.microsoft.com/office/drawing/2014/main" id="{8B77C9BE-0241-2F11-636F-A7A0223E4F74}"/>
              </a:ext>
            </a:extLst>
          </p:cNvPr>
          <p:cNvPicPr preferRelativeResize="0"/>
          <p:nvPr/>
        </p:nvPicPr>
        <p:blipFill rotWithShape="1">
          <a:blip r:embed="rId5">
            <a:alphaModFix/>
          </a:blip>
          <a:srcRect/>
          <a:stretch/>
        </p:blipFill>
        <p:spPr>
          <a:xfrm>
            <a:off x="5972176" y="1699595"/>
            <a:ext cx="5481637" cy="4477368"/>
          </a:xfrm>
          <a:prstGeom prst="rect">
            <a:avLst/>
          </a:prstGeom>
          <a:noFill/>
          <a:ln>
            <a:noFill/>
          </a:ln>
        </p:spPr>
      </p:pic>
    </p:spTree>
    <p:extLst>
      <p:ext uri="{BB962C8B-B14F-4D97-AF65-F5344CB8AC3E}">
        <p14:creationId xmlns:p14="http://schemas.microsoft.com/office/powerpoint/2010/main" val="3743085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67FB078-1AD4-DF19-6F31-D5A233B54621}"/>
              </a:ext>
            </a:extLst>
          </p:cNvPr>
          <p:cNvGrpSpPr>
            <a:grpSpLocks noGrp="1" noUngrp="1" noRot="1" noMove="1" noResize="1"/>
          </p:cNvGrpSpPr>
          <p:nvPr/>
        </p:nvGrpSpPr>
        <p:grpSpPr>
          <a:xfrm>
            <a:off x="-10268" y="-80013"/>
            <a:ext cx="12202268" cy="6938013"/>
            <a:chOff x="0" y="-80013"/>
            <a:chExt cx="12192000" cy="6938013"/>
          </a:xfrm>
        </p:grpSpPr>
        <p:pic>
          <p:nvPicPr>
            <p:cNvPr id="4" name="Picture 3">
              <a:extLst>
                <a:ext uri="{FF2B5EF4-FFF2-40B4-BE49-F238E27FC236}">
                  <a16:creationId xmlns:a16="http://schemas.microsoft.com/office/drawing/2014/main" id="{7A555A97-5AA1-182D-BCED-4B1F5BE36713}"/>
                </a:ext>
              </a:extLst>
            </p:cNvPr>
            <p:cNvPicPr>
              <a:picLocks noGrp="1" noRot="1" noChangeAspect="1" noMove="1" noResize="1" noEditPoints="1" noAdjustHandles="1" noChangeArrowheads="1" noChangeShapeType="1" noCrop="1"/>
            </p:cNvPicPr>
            <p:nvPr/>
          </p:nvPicPr>
          <p:blipFill rotWithShape="1">
            <a:blip r:embed="rId3"/>
            <a:srcRect l="23510" t="29751" r="13318" b="17317"/>
            <a:stretch/>
          </p:blipFill>
          <p:spPr>
            <a:xfrm>
              <a:off x="10268" y="-80013"/>
              <a:ext cx="12181732" cy="6858000"/>
            </a:xfrm>
            <a:prstGeom prst="rect">
              <a:avLst/>
            </a:prstGeom>
          </p:spPr>
        </p:pic>
        <p:sp>
          <p:nvSpPr>
            <p:cNvPr id="5" name="Rectangle 4">
              <a:extLst>
                <a:ext uri="{FF2B5EF4-FFF2-40B4-BE49-F238E27FC236}">
                  <a16:creationId xmlns:a16="http://schemas.microsoft.com/office/drawing/2014/main" id="{FCAFDB1B-5D66-5E35-A807-05DDBCF1B3ED}"/>
                </a:ext>
              </a:extLst>
            </p:cNvPr>
            <p:cNvSpPr>
              <a:spLocks noGrp="1" noRot="1" noMove="1" noResize="1" noEditPoints="1" noAdjustHandles="1" noChangeArrowheads="1" noChangeShapeType="1"/>
            </p:cNvSpPr>
            <p:nvPr/>
          </p:nvSpPr>
          <p:spPr>
            <a:xfrm>
              <a:off x="0" y="0"/>
              <a:ext cx="12181732" cy="6858000"/>
            </a:xfrm>
            <a:prstGeom prst="rect">
              <a:avLst/>
            </a:prstGeom>
            <a:gradFill>
              <a:gsLst>
                <a:gs pos="100000">
                  <a:schemeClr val="bg1">
                    <a:lumMod val="100000"/>
                    <a:alpha val="75000"/>
                  </a:schemeClr>
                </a:gs>
                <a:gs pos="0">
                  <a:schemeClr val="bg1">
                    <a:lumMod val="96000"/>
                    <a:lumOff val="4000"/>
                    <a:alpha val="90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3F831C"/>
                </a:solidFill>
              </a:endParaRPr>
            </a:p>
          </p:txBody>
        </p:sp>
      </p:grpSp>
      <p:sp>
        <p:nvSpPr>
          <p:cNvPr id="6" name="TextBox 5">
            <a:extLst>
              <a:ext uri="{FF2B5EF4-FFF2-40B4-BE49-F238E27FC236}">
                <a16:creationId xmlns:a16="http://schemas.microsoft.com/office/drawing/2014/main" id="{F101F60E-8D16-BEE0-D3E5-29D10DFE94A2}"/>
              </a:ext>
            </a:extLst>
          </p:cNvPr>
          <p:cNvSpPr txBox="1"/>
          <p:nvPr/>
        </p:nvSpPr>
        <p:spPr>
          <a:xfrm>
            <a:off x="3478192" y="336271"/>
            <a:ext cx="5235615" cy="576293"/>
          </a:xfrm>
          <a:prstGeom prst="rect">
            <a:avLst/>
          </a:prstGeom>
          <a:gradFill>
            <a:gsLst>
              <a:gs pos="0">
                <a:srgbClr val="1D652A">
                  <a:lumMod val="97000"/>
                </a:srgbClr>
              </a:gs>
              <a:gs pos="100000">
                <a:srgbClr val="5B9C10">
                  <a:alpha val="65000"/>
                </a:srgbClr>
              </a:gs>
            </a:gsLst>
            <a:lin ang="16200000" scaled="0"/>
          </a:gradFill>
          <a:effectLst>
            <a:outerShdw blurRad="342900" dist="50800" dir="6900000" sx="97000" sy="97000" algn="ctr" rotWithShape="0">
              <a:srgbClr val="000000">
                <a:alpha val="26000"/>
              </a:srgbClr>
            </a:outerShdw>
          </a:effectLst>
        </p:spPr>
        <p:txBody>
          <a:bodyPr wrap="square" lIns="91440" tIns="72000" rIns="91440" bIns="72000" rtlCol="0" anchor="t">
            <a:spAutoFit/>
          </a:bodyPr>
          <a:lstStyle/>
          <a:p>
            <a:pPr algn="ctr"/>
            <a:r>
              <a:rPr lang="en-US" sz="2800" b="1" dirty="0">
                <a:solidFill>
                  <a:schemeClr val="bg1"/>
                </a:solidFill>
                <a:ea typeface="+mn-lt"/>
                <a:cs typeface="+mn-lt"/>
              </a:rPr>
              <a:t>Skewness</a:t>
            </a:r>
            <a:endParaRPr lang="en-US" dirty="0"/>
          </a:p>
        </p:txBody>
      </p:sp>
      <p:sp>
        <p:nvSpPr>
          <p:cNvPr id="7" name="Rectangle: Single Corner Rounded 6">
            <a:extLst>
              <a:ext uri="{FF2B5EF4-FFF2-40B4-BE49-F238E27FC236}">
                <a16:creationId xmlns:a16="http://schemas.microsoft.com/office/drawing/2014/main" id="{6B37E7C8-7111-53F1-829E-18A9AB82A0B4}"/>
              </a:ext>
            </a:extLst>
          </p:cNvPr>
          <p:cNvSpPr>
            <a:spLocks noGrp="1" noRot="1" noMove="1" noResize="1" noEditPoints="1" noAdjustHandles="1" noChangeArrowheads="1" noChangeShapeType="1"/>
          </p:cNvSpPr>
          <p:nvPr/>
        </p:nvSpPr>
        <p:spPr>
          <a:xfrm rot="10800000" flipH="1">
            <a:off x="-10268" y="0"/>
            <a:ext cx="2053672" cy="684614"/>
          </a:xfrm>
          <a:prstGeom prst="round1Rect">
            <a:avLst>
              <a:gd name="adj" fmla="val 33022"/>
            </a:avLst>
          </a:prstGeom>
          <a:solidFill>
            <a:schemeClr val="bg1"/>
          </a:solidFill>
          <a:ln>
            <a:noFill/>
          </a:ln>
          <a:effectLst>
            <a:outerShdw blurRad="279400" dist="25400" dir="5400000" sx="103000" sy="103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4" name="Picture 13">
            <a:extLst>
              <a:ext uri="{FF2B5EF4-FFF2-40B4-BE49-F238E27FC236}">
                <a16:creationId xmlns:a16="http://schemas.microsoft.com/office/drawing/2014/main" id="{82C259E6-904E-C459-E877-FF4BDB83C65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3052" y="71880"/>
            <a:ext cx="1695748" cy="528781"/>
          </a:xfrm>
          <a:prstGeom prst="rect">
            <a:avLst/>
          </a:prstGeom>
        </p:spPr>
      </p:pic>
      <p:sp>
        <p:nvSpPr>
          <p:cNvPr id="2" name="Google Shape;201;p15">
            <a:extLst>
              <a:ext uri="{FF2B5EF4-FFF2-40B4-BE49-F238E27FC236}">
                <a16:creationId xmlns:a16="http://schemas.microsoft.com/office/drawing/2014/main" id="{ACB99C16-D6D6-1D22-BD69-E69C684EC2A7}"/>
              </a:ext>
            </a:extLst>
          </p:cNvPr>
          <p:cNvSpPr txBox="1">
            <a:spLocks noGrp="1"/>
          </p:cNvSpPr>
          <p:nvPr/>
        </p:nvSpPr>
        <p:spPr>
          <a:xfrm>
            <a:off x="838200" y="1325953"/>
            <a:ext cx="10515600" cy="435133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lvl="0" indent="0" algn="just" rtl="0">
              <a:lnSpc>
                <a:spcPct val="90000"/>
              </a:lnSpc>
              <a:spcBef>
                <a:spcPts val="0"/>
              </a:spcBef>
              <a:spcAft>
                <a:spcPts val="0"/>
              </a:spcAft>
              <a:buClr>
                <a:srgbClr val="374151"/>
              </a:buClr>
              <a:buSzPts val="2000"/>
              <a:buNone/>
            </a:pPr>
            <a:r>
              <a:rPr lang="en-ID" sz="2000" b="1" i="0" u="none" strike="noStrike" dirty="0">
                <a:solidFill>
                  <a:schemeClr val="accent6">
                    <a:lumMod val="50000"/>
                  </a:schemeClr>
                </a:solidFill>
                <a:latin typeface="Arial"/>
                <a:ea typeface="Arial"/>
                <a:cs typeface="Arial"/>
                <a:sym typeface="Arial"/>
              </a:rPr>
              <a:t>Skewness</a:t>
            </a:r>
            <a:r>
              <a:rPr lang="en-ID" sz="2000" b="0" i="0" u="none" strike="noStrike" dirty="0">
                <a:solidFill>
                  <a:schemeClr val="accent6">
                    <a:lumMod val="50000"/>
                  </a:schemeClr>
                </a:solidFill>
                <a:latin typeface="Arial"/>
                <a:ea typeface="Arial"/>
                <a:cs typeface="Arial"/>
                <a:sym typeface="Arial"/>
              </a:rPr>
              <a:t> </a:t>
            </a:r>
            <a:r>
              <a:rPr lang="en-ID" sz="2000" b="0" i="0" u="none" strike="noStrike" dirty="0">
                <a:solidFill>
                  <a:schemeClr val="tx1"/>
                </a:solidFill>
                <a:latin typeface="Arial"/>
                <a:ea typeface="Arial"/>
                <a:cs typeface="Arial"/>
                <a:sym typeface="Arial"/>
              </a:rPr>
              <a:t>is a measure of the asymmetry of the probability distribution of a random variable about its mean. It can be used to determine the direction and degree of skew (departure from horizontal symmetry) in the data. A negative skewness indicates a distribution that is skewed towards the left, while a positive skewness indicates a distribution that is skewed to the right.</a:t>
            </a:r>
            <a:endParaRPr lang="en-US" dirty="0">
              <a:solidFill>
                <a:schemeClr val="tx1"/>
              </a:solidFill>
            </a:endParaRPr>
          </a:p>
          <a:p>
            <a:pPr marL="0" lvl="0" indent="0" algn="just" rtl="0">
              <a:lnSpc>
                <a:spcPct val="90000"/>
              </a:lnSpc>
              <a:spcBef>
                <a:spcPts val="1000"/>
              </a:spcBef>
              <a:spcAft>
                <a:spcPts val="0"/>
              </a:spcAft>
              <a:buClr>
                <a:schemeClr val="dk1"/>
              </a:buClr>
              <a:buSzPts val="2000"/>
              <a:buNone/>
            </a:pPr>
            <a:endParaRPr sz="2000" dirty="0">
              <a:solidFill>
                <a:schemeClr val="tx1"/>
              </a:solidFill>
            </a:endParaRPr>
          </a:p>
        </p:txBody>
      </p:sp>
      <p:pic>
        <p:nvPicPr>
          <p:cNvPr id="9" name="Picture 8" descr="A graph of a graph&#10;&#10;Description automatically generated">
            <a:extLst>
              <a:ext uri="{FF2B5EF4-FFF2-40B4-BE49-F238E27FC236}">
                <a16:creationId xmlns:a16="http://schemas.microsoft.com/office/drawing/2014/main" id="{372DFD8C-43BF-F2D9-46B5-8EA72C4DCE00}"/>
              </a:ext>
            </a:extLst>
          </p:cNvPr>
          <p:cNvPicPr>
            <a:picLocks noChangeAspect="1"/>
          </p:cNvPicPr>
          <p:nvPr/>
        </p:nvPicPr>
        <p:blipFill>
          <a:blip r:embed="rId5"/>
          <a:stretch>
            <a:fillRect/>
          </a:stretch>
        </p:blipFill>
        <p:spPr>
          <a:xfrm>
            <a:off x="6516569" y="2775614"/>
            <a:ext cx="4638059" cy="3638681"/>
          </a:xfrm>
          <a:prstGeom prst="rect">
            <a:avLst/>
          </a:prstGeom>
        </p:spPr>
      </p:pic>
      <p:pic>
        <p:nvPicPr>
          <p:cNvPr id="11" name="Picture 10" descr="A screenshot of a computer program&#10;&#10;Description automatically generated">
            <a:extLst>
              <a:ext uri="{FF2B5EF4-FFF2-40B4-BE49-F238E27FC236}">
                <a16:creationId xmlns:a16="http://schemas.microsoft.com/office/drawing/2014/main" id="{09D4F8C8-5405-5E1B-A220-D3580836CF3B}"/>
              </a:ext>
            </a:extLst>
          </p:cNvPr>
          <p:cNvPicPr>
            <a:picLocks noChangeAspect="1"/>
          </p:cNvPicPr>
          <p:nvPr/>
        </p:nvPicPr>
        <p:blipFill>
          <a:blip r:embed="rId6"/>
          <a:stretch>
            <a:fillRect/>
          </a:stretch>
        </p:blipFill>
        <p:spPr>
          <a:xfrm>
            <a:off x="1003125" y="2849397"/>
            <a:ext cx="4860345" cy="3550723"/>
          </a:xfrm>
          <a:prstGeom prst="rect">
            <a:avLst/>
          </a:prstGeom>
        </p:spPr>
      </p:pic>
    </p:spTree>
    <p:extLst>
      <p:ext uri="{BB962C8B-B14F-4D97-AF65-F5344CB8AC3E}">
        <p14:creationId xmlns:p14="http://schemas.microsoft.com/office/powerpoint/2010/main" val="2336477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67FB078-1AD4-DF19-6F31-D5A233B54621}"/>
              </a:ext>
            </a:extLst>
          </p:cNvPr>
          <p:cNvGrpSpPr>
            <a:grpSpLocks noGrp="1" noUngrp="1" noRot="1" noMove="1" noResize="1"/>
          </p:cNvGrpSpPr>
          <p:nvPr/>
        </p:nvGrpSpPr>
        <p:grpSpPr>
          <a:xfrm>
            <a:off x="-10268" y="-80013"/>
            <a:ext cx="12202268" cy="6938013"/>
            <a:chOff x="0" y="-80013"/>
            <a:chExt cx="12192000" cy="6938013"/>
          </a:xfrm>
        </p:grpSpPr>
        <p:pic>
          <p:nvPicPr>
            <p:cNvPr id="4" name="Picture 3">
              <a:extLst>
                <a:ext uri="{FF2B5EF4-FFF2-40B4-BE49-F238E27FC236}">
                  <a16:creationId xmlns:a16="http://schemas.microsoft.com/office/drawing/2014/main" id="{7A555A97-5AA1-182D-BCED-4B1F5BE36713}"/>
                </a:ext>
              </a:extLst>
            </p:cNvPr>
            <p:cNvPicPr>
              <a:picLocks noGrp="1" noRot="1" noChangeAspect="1" noMove="1" noResize="1" noEditPoints="1" noAdjustHandles="1" noChangeArrowheads="1" noChangeShapeType="1" noCrop="1"/>
            </p:cNvPicPr>
            <p:nvPr/>
          </p:nvPicPr>
          <p:blipFill rotWithShape="1">
            <a:blip r:embed="rId3"/>
            <a:srcRect l="23510" t="29751" r="13318" b="17317"/>
            <a:stretch/>
          </p:blipFill>
          <p:spPr>
            <a:xfrm>
              <a:off x="10268" y="-80013"/>
              <a:ext cx="12181732" cy="6858000"/>
            </a:xfrm>
            <a:prstGeom prst="rect">
              <a:avLst/>
            </a:prstGeom>
          </p:spPr>
        </p:pic>
        <p:sp>
          <p:nvSpPr>
            <p:cNvPr id="5" name="Rectangle 4">
              <a:extLst>
                <a:ext uri="{FF2B5EF4-FFF2-40B4-BE49-F238E27FC236}">
                  <a16:creationId xmlns:a16="http://schemas.microsoft.com/office/drawing/2014/main" id="{FCAFDB1B-5D66-5E35-A807-05DDBCF1B3ED}"/>
                </a:ext>
              </a:extLst>
            </p:cNvPr>
            <p:cNvSpPr>
              <a:spLocks noGrp="1" noRot="1" noMove="1" noResize="1" noEditPoints="1" noAdjustHandles="1" noChangeArrowheads="1" noChangeShapeType="1"/>
            </p:cNvSpPr>
            <p:nvPr/>
          </p:nvSpPr>
          <p:spPr>
            <a:xfrm>
              <a:off x="0" y="0"/>
              <a:ext cx="12181732" cy="6858000"/>
            </a:xfrm>
            <a:prstGeom prst="rect">
              <a:avLst/>
            </a:prstGeom>
            <a:gradFill>
              <a:gsLst>
                <a:gs pos="100000">
                  <a:schemeClr val="bg1">
                    <a:lumMod val="100000"/>
                    <a:alpha val="75000"/>
                  </a:schemeClr>
                </a:gs>
                <a:gs pos="0">
                  <a:schemeClr val="bg1">
                    <a:lumMod val="96000"/>
                    <a:lumOff val="4000"/>
                    <a:alpha val="90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3F831C"/>
                </a:solidFill>
              </a:endParaRPr>
            </a:p>
          </p:txBody>
        </p:sp>
      </p:grpSp>
      <p:sp>
        <p:nvSpPr>
          <p:cNvPr id="6" name="TextBox 5">
            <a:extLst>
              <a:ext uri="{FF2B5EF4-FFF2-40B4-BE49-F238E27FC236}">
                <a16:creationId xmlns:a16="http://schemas.microsoft.com/office/drawing/2014/main" id="{F101F60E-8D16-BEE0-D3E5-29D10DFE94A2}"/>
              </a:ext>
            </a:extLst>
          </p:cNvPr>
          <p:cNvSpPr txBox="1"/>
          <p:nvPr/>
        </p:nvSpPr>
        <p:spPr>
          <a:xfrm>
            <a:off x="3478192" y="336271"/>
            <a:ext cx="5235615" cy="576293"/>
          </a:xfrm>
          <a:prstGeom prst="rect">
            <a:avLst/>
          </a:prstGeom>
          <a:gradFill>
            <a:gsLst>
              <a:gs pos="0">
                <a:srgbClr val="1D652A">
                  <a:lumMod val="97000"/>
                </a:srgbClr>
              </a:gs>
              <a:gs pos="100000">
                <a:srgbClr val="5B9C10">
                  <a:alpha val="65000"/>
                </a:srgbClr>
              </a:gs>
            </a:gsLst>
            <a:lin ang="16200000" scaled="0"/>
          </a:gradFill>
          <a:effectLst>
            <a:outerShdw blurRad="342900" dist="50800" dir="6900000" sx="97000" sy="97000" algn="ctr" rotWithShape="0">
              <a:srgbClr val="000000">
                <a:alpha val="26000"/>
              </a:srgbClr>
            </a:outerShdw>
          </a:effectLst>
        </p:spPr>
        <p:txBody>
          <a:bodyPr wrap="square" lIns="91440" tIns="72000" rIns="91440" bIns="72000" rtlCol="0" anchor="t">
            <a:spAutoFit/>
          </a:bodyPr>
          <a:lstStyle/>
          <a:p>
            <a:pPr algn="ctr"/>
            <a:r>
              <a:rPr lang="en-US" sz="2800" b="1" dirty="0">
                <a:solidFill>
                  <a:schemeClr val="bg1"/>
                </a:solidFill>
                <a:ea typeface="+mn-lt"/>
                <a:cs typeface="+mn-lt"/>
              </a:rPr>
              <a:t>Kurtosis</a:t>
            </a:r>
            <a:endParaRPr lang="en-US" dirty="0">
              <a:solidFill>
                <a:schemeClr val="bg1"/>
              </a:solidFill>
            </a:endParaRPr>
          </a:p>
        </p:txBody>
      </p:sp>
      <p:sp>
        <p:nvSpPr>
          <p:cNvPr id="7" name="Rectangle: Single Corner Rounded 6">
            <a:extLst>
              <a:ext uri="{FF2B5EF4-FFF2-40B4-BE49-F238E27FC236}">
                <a16:creationId xmlns:a16="http://schemas.microsoft.com/office/drawing/2014/main" id="{6B37E7C8-7111-53F1-829E-18A9AB82A0B4}"/>
              </a:ext>
            </a:extLst>
          </p:cNvPr>
          <p:cNvSpPr>
            <a:spLocks noGrp="1" noRot="1" noMove="1" noResize="1" noEditPoints="1" noAdjustHandles="1" noChangeArrowheads="1" noChangeShapeType="1"/>
          </p:cNvSpPr>
          <p:nvPr/>
        </p:nvSpPr>
        <p:spPr>
          <a:xfrm rot="10800000" flipH="1">
            <a:off x="-10268" y="0"/>
            <a:ext cx="2053672" cy="684614"/>
          </a:xfrm>
          <a:prstGeom prst="round1Rect">
            <a:avLst>
              <a:gd name="adj" fmla="val 33022"/>
            </a:avLst>
          </a:prstGeom>
          <a:solidFill>
            <a:schemeClr val="bg1"/>
          </a:solidFill>
          <a:ln>
            <a:noFill/>
          </a:ln>
          <a:effectLst>
            <a:outerShdw blurRad="279400" dist="25400" dir="5400000" sx="103000" sy="103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4" name="Picture 13">
            <a:extLst>
              <a:ext uri="{FF2B5EF4-FFF2-40B4-BE49-F238E27FC236}">
                <a16:creationId xmlns:a16="http://schemas.microsoft.com/office/drawing/2014/main" id="{82C259E6-904E-C459-E877-FF4BDB83C65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3052" y="71880"/>
            <a:ext cx="1695748" cy="528781"/>
          </a:xfrm>
          <a:prstGeom prst="rect">
            <a:avLst/>
          </a:prstGeom>
        </p:spPr>
      </p:pic>
      <p:sp>
        <p:nvSpPr>
          <p:cNvPr id="2" name="Google Shape;201;p15">
            <a:extLst>
              <a:ext uri="{FF2B5EF4-FFF2-40B4-BE49-F238E27FC236}">
                <a16:creationId xmlns:a16="http://schemas.microsoft.com/office/drawing/2014/main" id="{ACB99C16-D6D6-1D22-BD69-E69C684EC2A7}"/>
              </a:ext>
            </a:extLst>
          </p:cNvPr>
          <p:cNvSpPr txBox="1">
            <a:spLocks noGrp="1"/>
          </p:cNvSpPr>
          <p:nvPr/>
        </p:nvSpPr>
        <p:spPr>
          <a:xfrm>
            <a:off x="838200" y="1325953"/>
            <a:ext cx="10515600" cy="435133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ID" sz="2000" b="1" dirty="0">
                <a:solidFill>
                  <a:schemeClr val="accent6">
                    <a:lumMod val="50000"/>
                  </a:schemeClr>
                </a:solidFill>
                <a:latin typeface="Arial"/>
                <a:ea typeface="Arial"/>
                <a:cs typeface="Arial"/>
                <a:sym typeface="Arial"/>
              </a:rPr>
              <a:t>Kurtosis</a:t>
            </a:r>
            <a:r>
              <a:rPr lang="en-ID" sz="2000" dirty="0">
                <a:solidFill>
                  <a:schemeClr val="accent6">
                    <a:lumMod val="50000"/>
                  </a:schemeClr>
                </a:solidFill>
                <a:latin typeface="Arial"/>
                <a:ea typeface="Arial"/>
                <a:cs typeface="Arial"/>
                <a:sym typeface="Arial"/>
              </a:rPr>
              <a:t> </a:t>
            </a:r>
            <a:r>
              <a:rPr lang="en-ID" sz="2000" b="0" i="0" u="none" strike="noStrike" dirty="0">
                <a:solidFill>
                  <a:schemeClr val="tx1"/>
                </a:solidFill>
                <a:latin typeface="Arial"/>
                <a:ea typeface="Arial"/>
                <a:cs typeface="Arial"/>
                <a:sym typeface="Arial"/>
              </a:rPr>
              <a:t>is a </a:t>
            </a:r>
            <a:r>
              <a:rPr lang="en-ID" sz="2000" dirty="0">
                <a:solidFill>
                  <a:schemeClr val="tx1"/>
                </a:solidFill>
                <a:latin typeface="Arial"/>
                <a:ea typeface="Arial"/>
                <a:cs typeface="Arial"/>
                <a:sym typeface="Arial"/>
              </a:rPr>
              <a:t>statistical </a:t>
            </a:r>
            <a:r>
              <a:rPr lang="en-ID" sz="2000" b="0" i="0" u="none" strike="noStrike" dirty="0">
                <a:solidFill>
                  <a:schemeClr val="tx1"/>
                </a:solidFill>
                <a:latin typeface="Arial"/>
                <a:ea typeface="Arial"/>
                <a:cs typeface="Arial"/>
                <a:sym typeface="Arial"/>
              </a:rPr>
              <a:t>measure </a:t>
            </a:r>
            <a:r>
              <a:rPr lang="en-ID" sz="2000" dirty="0">
                <a:solidFill>
                  <a:schemeClr val="tx1"/>
                </a:solidFill>
                <a:latin typeface="Arial"/>
                <a:ea typeface="Arial"/>
                <a:cs typeface="Arial"/>
                <a:sym typeface="Arial"/>
              </a:rPr>
              <a:t>used to describe </a:t>
            </a:r>
            <a:r>
              <a:rPr lang="en-ID" sz="2000" b="0" i="0" u="none" strike="noStrike" dirty="0">
                <a:solidFill>
                  <a:schemeClr val="tx1"/>
                </a:solidFill>
                <a:latin typeface="Arial"/>
                <a:ea typeface="Arial"/>
                <a:cs typeface="Arial"/>
                <a:sym typeface="Arial"/>
              </a:rPr>
              <a:t>the distribution of </a:t>
            </a:r>
            <a:r>
              <a:rPr lang="en-ID" sz="2000" dirty="0">
                <a:solidFill>
                  <a:schemeClr val="tx1"/>
                </a:solidFill>
                <a:latin typeface="Arial"/>
                <a:ea typeface="Arial"/>
                <a:cs typeface="Arial"/>
                <a:sym typeface="Arial"/>
              </a:rPr>
              <a:t>observed data around the </a:t>
            </a:r>
            <a:r>
              <a:rPr lang="en-ID" sz="2000" b="0" i="0" u="none" strike="noStrike" dirty="0">
                <a:solidFill>
                  <a:schemeClr val="tx1"/>
                </a:solidFill>
                <a:latin typeface="Arial"/>
                <a:ea typeface="Arial"/>
                <a:cs typeface="Arial"/>
                <a:sym typeface="Arial"/>
              </a:rPr>
              <a:t>mean. It can be used to </a:t>
            </a:r>
            <a:r>
              <a:rPr lang="en-ID" sz="2000" dirty="0">
                <a:solidFill>
                  <a:schemeClr val="tx1"/>
                </a:solidFill>
                <a:latin typeface="Arial"/>
                <a:ea typeface="Arial"/>
                <a:cs typeface="Arial"/>
                <a:sym typeface="Arial"/>
              </a:rPr>
              <a:t>identify </a:t>
            </a:r>
            <a:r>
              <a:rPr lang="en-ID" sz="2000" b="0" i="0" u="none" strike="noStrike" dirty="0">
                <a:solidFill>
                  <a:schemeClr val="tx1"/>
                </a:solidFill>
                <a:latin typeface="Arial"/>
                <a:ea typeface="Arial"/>
                <a:cs typeface="Arial"/>
                <a:sym typeface="Arial"/>
              </a:rPr>
              <a:t>the </a:t>
            </a:r>
            <a:r>
              <a:rPr lang="en-ID" sz="2000" dirty="0">
                <a:solidFill>
                  <a:schemeClr val="tx1"/>
                </a:solidFill>
                <a:latin typeface="Arial"/>
                <a:ea typeface="Arial"/>
                <a:cs typeface="Arial"/>
                <a:sym typeface="Arial"/>
              </a:rPr>
              <a:t>peak </a:t>
            </a:r>
            <a:r>
              <a:rPr lang="en-ID" sz="2000" b="0" i="0" u="none" strike="noStrike" dirty="0">
                <a:solidFill>
                  <a:schemeClr val="tx1"/>
                </a:solidFill>
                <a:latin typeface="Arial"/>
                <a:ea typeface="Arial"/>
                <a:cs typeface="Arial"/>
                <a:sym typeface="Arial"/>
              </a:rPr>
              <a:t>and </a:t>
            </a:r>
            <a:r>
              <a:rPr lang="en-ID" sz="2000" dirty="0">
                <a:solidFill>
                  <a:schemeClr val="tx1"/>
                </a:solidFill>
                <a:latin typeface="Arial"/>
                <a:ea typeface="Arial"/>
                <a:cs typeface="Arial"/>
                <a:sym typeface="Arial"/>
              </a:rPr>
              <a:t>tails </a:t>
            </a:r>
            <a:r>
              <a:rPr lang="en-ID" sz="2000" dirty="0" err="1">
                <a:solidFill>
                  <a:schemeClr val="tx1"/>
                </a:solidFill>
                <a:latin typeface="Arial"/>
                <a:ea typeface="Arial"/>
                <a:cs typeface="Arial"/>
                <a:sym typeface="Arial"/>
              </a:rPr>
              <a:t>behavior</a:t>
            </a:r>
            <a:r>
              <a:rPr lang="en-ID" sz="2000" dirty="0">
                <a:solidFill>
                  <a:schemeClr val="tx1"/>
                </a:solidFill>
                <a:latin typeface="Arial"/>
                <a:ea typeface="Arial"/>
                <a:cs typeface="Arial"/>
                <a:sym typeface="Arial"/>
              </a:rPr>
              <a:t> </a:t>
            </a:r>
            <a:r>
              <a:rPr lang="en-ID" sz="2000" b="0" i="0" u="none" strike="noStrike" dirty="0">
                <a:solidFill>
                  <a:schemeClr val="tx1"/>
                </a:solidFill>
                <a:latin typeface="Arial"/>
                <a:ea typeface="Arial"/>
                <a:cs typeface="Arial"/>
                <a:sym typeface="Arial"/>
              </a:rPr>
              <a:t>of a distribution.</a:t>
            </a:r>
            <a:r>
              <a:rPr lang="en-ID" sz="2000" dirty="0">
                <a:solidFill>
                  <a:schemeClr val="tx1"/>
                </a:solidFill>
                <a:latin typeface="Arial"/>
                <a:ea typeface="Arial"/>
                <a:cs typeface="Arial"/>
                <a:sym typeface="Arial"/>
              </a:rPr>
              <a:t> </a:t>
            </a:r>
            <a:endParaRPr lang="en-US" dirty="0">
              <a:solidFill>
                <a:schemeClr val="tx1"/>
              </a:solidFill>
            </a:endParaRPr>
          </a:p>
        </p:txBody>
      </p:sp>
      <p:pic>
        <p:nvPicPr>
          <p:cNvPr id="3" name="Picture 2" descr="A graph of a graph&#10;&#10;Description automatically generated">
            <a:extLst>
              <a:ext uri="{FF2B5EF4-FFF2-40B4-BE49-F238E27FC236}">
                <a16:creationId xmlns:a16="http://schemas.microsoft.com/office/drawing/2014/main" id="{FE5A3190-D2CB-4FA7-2BE0-616711292A91}"/>
              </a:ext>
            </a:extLst>
          </p:cNvPr>
          <p:cNvPicPr>
            <a:picLocks noChangeAspect="1"/>
          </p:cNvPicPr>
          <p:nvPr/>
        </p:nvPicPr>
        <p:blipFill>
          <a:blip r:embed="rId5"/>
          <a:stretch>
            <a:fillRect/>
          </a:stretch>
        </p:blipFill>
        <p:spPr>
          <a:xfrm>
            <a:off x="6480066" y="2321205"/>
            <a:ext cx="4779363" cy="4029010"/>
          </a:xfrm>
          <a:prstGeom prst="rect">
            <a:avLst/>
          </a:prstGeom>
        </p:spPr>
      </p:pic>
      <p:pic>
        <p:nvPicPr>
          <p:cNvPr id="8" name="Picture 7" descr="A screen shot of a computer program&#10;&#10;Description automatically generated">
            <a:extLst>
              <a:ext uri="{FF2B5EF4-FFF2-40B4-BE49-F238E27FC236}">
                <a16:creationId xmlns:a16="http://schemas.microsoft.com/office/drawing/2014/main" id="{BD2FAB4B-D7DA-974F-B53D-5E08929DC9FC}"/>
              </a:ext>
            </a:extLst>
          </p:cNvPr>
          <p:cNvPicPr>
            <a:picLocks noChangeAspect="1"/>
          </p:cNvPicPr>
          <p:nvPr/>
        </p:nvPicPr>
        <p:blipFill>
          <a:blip r:embed="rId6"/>
          <a:stretch>
            <a:fillRect/>
          </a:stretch>
        </p:blipFill>
        <p:spPr>
          <a:xfrm>
            <a:off x="1122218" y="2459578"/>
            <a:ext cx="4811485" cy="3759727"/>
          </a:xfrm>
          <a:prstGeom prst="rect">
            <a:avLst/>
          </a:prstGeom>
        </p:spPr>
      </p:pic>
    </p:spTree>
    <p:extLst>
      <p:ext uri="{BB962C8B-B14F-4D97-AF65-F5344CB8AC3E}">
        <p14:creationId xmlns:p14="http://schemas.microsoft.com/office/powerpoint/2010/main" val="2965290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67FB078-1AD4-DF19-6F31-D5A233B54621}"/>
              </a:ext>
            </a:extLst>
          </p:cNvPr>
          <p:cNvGrpSpPr>
            <a:grpSpLocks noGrp="1" noUngrp="1" noRot="1" noMove="1" noResize="1"/>
          </p:cNvGrpSpPr>
          <p:nvPr/>
        </p:nvGrpSpPr>
        <p:grpSpPr>
          <a:xfrm>
            <a:off x="-10268" y="-80013"/>
            <a:ext cx="12202268" cy="6938013"/>
            <a:chOff x="0" y="-80013"/>
            <a:chExt cx="12192000" cy="6938013"/>
          </a:xfrm>
        </p:grpSpPr>
        <p:pic>
          <p:nvPicPr>
            <p:cNvPr id="4" name="Picture 3">
              <a:extLst>
                <a:ext uri="{FF2B5EF4-FFF2-40B4-BE49-F238E27FC236}">
                  <a16:creationId xmlns:a16="http://schemas.microsoft.com/office/drawing/2014/main" id="{7A555A97-5AA1-182D-BCED-4B1F5BE36713}"/>
                </a:ext>
              </a:extLst>
            </p:cNvPr>
            <p:cNvPicPr>
              <a:picLocks noGrp="1" noRot="1" noChangeAspect="1" noMove="1" noResize="1" noEditPoints="1" noAdjustHandles="1" noChangeArrowheads="1" noChangeShapeType="1" noCrop="1"/>
            </p:cNvPicPr>
            <p:nvPr/>
          </p:nvPicPr>
          <p:blipFill rotWithShape="1">
            <a:blip r:embed="rId3"/>
            <a:srcRect l="23510" t="29751" r="13318" b="17317"/>
            <a:stretch/>
          </p:blipFill>
          <p:spPr>
            <a:xfrm>
              <a:off x="10268" y="-80013"/>
              <a:ext cx="12181732" cy="6858000"/>
            </a:xfrm>
            <a:prstGeom prst="rect">
              <a:avLst/>
            </a:prstGeom>
          </p:spPr>
        </p:pic>
        <p:sp>
          <p:nvSpPr>
            <p:cNvPr id="5" name="Rectangle 4">
              <a:extLst>
                <a:ext uri="{FF2B5EF4-FFF2-40B4-BE49-F238E27FC236}">
                  <a16:creationId xmlns:a16="http://schemas.microsoft.com/office/drawing/2014/main" id="{FCAFDB1B-5D66-5E35-A807-05DDBCF1B3ED}"/>
                </a:ext>
              </a:extLst>
            </p:cNvPr>
            <p:cNvSpPr>
              <a:spLocks noGrp="1" noRot="1" noMove="1" noResize="1" noEditPoints="1" noAdjustHandles="1" noChangeArrowheads="1" noChangeShapeType="1"/>
            </p:cNvSpPr>
            <p:nvPr/>
          </p:nvSpPr>
          <p:spPr>
            <a:xfrm>
              <a:off x="0" y="0"/>
              <a:ext cx="12181732" cy="6858000"/>
            </a:xfrm>
            <a:prstGeom prst="rect">
              <a:avLst/>
            </a:prstGeom>
            <a:gradFill>
              <a:gsLst>
                <a:gs pos="100000">
                  <a:schemeClr val="bg1">
                    <a:lumMod val="100000"/>
                    <a:alpha val="75000"/>
                  </a:schemeClr>
                </a:gs>
                <a:gs pos="0">
                  <a:schemeClr val="bg1">
                    <a:lumMod val="96000"/>
                    <a:lumOff val="4000"/>
                    <a:alpha val="90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3F831C"/>
                </a:solidFill>
              </a:endParaRPr>
            </a:p>
          </p:txBody>
        </p:sp>
      </p:grpSp>
      <p:sp>
        <p:nvSpPr>
          <p:cNvPr id="6" name="TextBox 5">
            <a:extLst>
              <a:ext uri="{FF2B5EF4-FFF2-40B4-BE49-F238E27FC236}">
                <a16:creationId xmlns:a16="http://schemas.microsoft.com/office/drawing/2014/main" id="{F101F60E-8D16-BEE0-D3E5-29D10DFE94A2}"/>
              </a:ext>
            </a:extLst>
          </p:cNvPr>
          <p:cNvSpPr txBox="1"/>
          <p:nvPr/>
        </p:nvSpPr>
        <p:spPr>
          <a:xfrm>
            <a:off x="3478192" y="336271"/>
            <a:ext cx="5235615" cy="576293"/>
          </a:xfrm>
          <a:prstGeom prst="rect">
            <a:avLst/>
          </a:prstGeom>
          <a:gradFill>
            <a:gsLst>
              <a:gs pos="0">
                <a:srgbClr val="1D652A">
                  <a:lumMod val="97000"/>
                </a:srgbClr>
              </a:gs>
              <a:gs pos="100000">
                <a:srgbClr val="5B9C10">
                  <a:alpha val="65000"/>
                </a:srgbClr>
              </a:gs>
            </a:gsLst>
            <a:lin ang="16200000" scaled="0"/>
          </a:gradFill>
          <a:effectLst>
            <a:outerShdw blurRad="342900" dist="50800" dir="6900000" sx="97000" sy="97000" algn="ctr" rotWithShape="0">
              <a:srgbClr val="000000">
                <a:alpha val="26000"/>
              </a:srgbClr>
            </a:outerShdw>
          </a:effectLst>
        </p:spPr>
        <p:txBody>
          <a:bodyPr wrap="square" lIns="91440" tIns="72000" rIns="91440" bIns="72000" rtlCol="0" anchor="t">
            <a:spAutoFit/>
          </a:bodyPr>
          <a:lstStyle/>
          <a:p>
            <a:pPr algn="ctr"/>
            <a:r>
              <a:rPr lang="en-US" sz="2800" b="1" dirty="0">
                <a:solidFill>
                  <a:schemeClr val="bg1"/>
                </a:solidFill>
                <a:ea typeface="Calibri"/>
                <a:cs typeface="Calibri"/>
              </a:rPr>
              <a:t>Summary</a:t>
            </a:r>
            <a:endParaRPr lang="en-US" sz="2800" dirty="0">
              <a:solidFill>
                <a:schemeClr val="bg1"/>
              </a:solidFill>
              <a:ea typeface="Calibri"/>
              <a:cs typeface="Calibri"/>
            </a:endParaRPr>
          </a:p>
        </p:txBody>
      </p:sp>
      <p:sp>
        <p:nvSpPr>
          <p:cNvPr id="7" name="Rectangle: Single Corner Rounded 6">
            <a:extLst>
              <a:ext uri="{FF2B5EF4-FFF2-40B4-BE49-F238E27FC236}">
                <a16:creationId xmlns:a16="http://schemas.microsoft.com/office/drawing/2014/main" id="{6B37E7C8-7111-53F1-829E-18A9AB82A0B4}"/>
              </a:ext>
            </a:extLst>
          </p:cNvPr>
          <p:cNvSpPr>
            <a:spLocks noGrp="1" noRot="1" noMove="1" noResize="1" noEditPoints="1" noAdjustHandles="1" noChangeArrowheads="1" noChangeShapeType="1"/>
          </p:cNvSpPr>
          <p:nvPr/>
        </p:nvSpPr>
        <p:spPr>
          <a:xfrm rot="10800000" flipH="1">
            <a:off x="-10268" y="0"/>
            <a:ext cx="2053672" cy="684614"/>
          </a:xfrm>
          <a:prstGeom prst="round1Rect">
            <a:avLst>
              <a:gd name="adj" fmla="val 33022"/>
            </a:avLst>
          </a:prstGeom>
          <a:solidFill>
            <a:schemeClr val="bg1"/>
          </a:solidFill>
          <a:ln>
            <a:noFill/>
          </a:ln>
          <a:effectLst>
            <a:outerShdw blurRad="279400" dist="25400" dir="5400000" sx="103000" sy="103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4" name="Picture 13">
            <a:extLst>
              <a:ext uri="{FF2B5EF4-FFF2-40B4-BE49-F238E27FC236}">
                <a16:creationId xmlns:a16="http://schemas.microsoft.com/office/drawing/2014/main" id="{82C259E6-904E-C459-E877-FF4BDB83C65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3052" y="71880"/>
            <a:ext cx="1695748" cy="528781"/>
          </a:xfrm>
          <a:prstGeom prst="rect">
            <a:avLst/>
          </a:prstGeom>
        </p:spPr>
      </p:pic>
      <p:sp>
        <p:nvSpPr>
          <p:cNvPr id="11" name="TextBox 10">
            <a:extLst>
              <a:ext uri="{FF2B5EF4-FFF2-40B4-BE49-F238E27FC236}">
                <a16:creationId xmlns:a16="http://schemas.microsoft.com/office/drawing/2014/main" id="{912B9AAB-2B0D-2C3A-0797-DC010562BCE9}"/>
              </a:ext>
            </a:extLst>
          </p:cNvPr>
          <p:cNvSpPr txBox="1"/>
          <p:nvPr/>
        </p:nvSpPr>
        <p:spPr>
          <a:xfrm>
            <a:off x="970444" y="1538863"/>
            <a:ext cx="8879094" cy="3273204"/>
          </a:xfrm>
          <a:prstGeom prst="rect">
            <a:avLst/>
          </a:prstGeom>
          <a:noFill/>
        </p:spPr>
        <p:txBody>
          <a:bodyPr wrap="square" lIns="91440" tIns="45720" rIns="91440" bIns="45720" rtlCol="0" anchor="t">
            <a:spAutoFit/>
          </a:bodyPr>
          <a:lstStyle/>
          <a:p>
            <a:pPr marL="342900" indent="-342900">
              <a:lnSpc>
                <a:spcPct val="90000"/>
              </a:lnSpc>
              <a:buFont typeface="Arial"/>
              <a:buChar char="•"/>
            </a:pPr>
            <a:r>
              <a:rPr lang="en-ID" sz="2400" b="1" dirty="0">
                <a:solidFill>
                  <a:srgbClr val="1A6229"/>
                </a:solidFill>
                <a:latin typeface="Arial"/>
                <a:ea typeface="+mn-lt"/>
                <a:cs typeface="Arial"/>
              </a:rPr>
              <a:t>Probability Density Functions (PDFs)</a:t>
            </a:r>
            <a:endParaRPr lang="en-US" sz="2400" dirty="0">
              <a:solidFill>
                <a:srgbClr val="1A6229"/>
              </a:solidFill>
              <a:latin typeface="Arial"/>
              <a:ea typeface="+mn-lt"/>
              <a:cs typeface="Arial"/>
            </a:endParaRPr>
          </a:p>
          <a:p>
            <a:pPr marL="800100" lvl="1" indent="-342900">
              <a:lnSpc>
                <a:spcPct val="90000"/>
              </a:lnSpc>
              <a:spcBef>
                <a:spcPts val="500"/>
              </a:spcBef>
              <a:buFont typeface="Arial"/>
              <a:buChar char="•"/>
            </a:pPr>
            <a:r>
              <a:rPr lang="en-ID" sz="2400" dirty="0">
                <a:latin typeface="Arial"/>
                <a:ea typeface="+mn-lt"/>
                <a:cs typeface="Arial"/>
              </a:rPr>
              <a:t>Histogram</a:t>
            </a:r>
            <a:endParaRPr lang="en-US" sz="2400" dirty="0">
              <a:latin typeface="Arial"/>
              <a:ea typeface="+mn-lt"/>
              <a:cs typeface="Arial"/>
            </a:endParaRPr>
          </a:p>
          <a:p>
            <a:pPr marL="800100" lvl="1" indent="-342900">
              <a:lnSpc>
                <a:spcPct val="90000"/>
              </a:lnSpc>
              <a:spcBef>
                <a:spcPts val="500"/>
              </a:spcBef>
              <a:buFont typeface="Arial"/>
              <a:buChar char="•"/>
            </a:pPr>
            <a:r>
              <a:rPr lang="en-ID" sz="2400" dirty="0">
                <a:latin typeface="Arial"/>
                <a:ea typeface="+mn-lt"/>
                <a:cs typeface="Arial"/>
              </a:rPr>
              <a:t>PMF</a:t>
            </a:r>
            <a:endParaRPr lang="en-US" sz="2400" dirty="0">
              <a:latin typeface="Arial"/>
              <a:ea typeface="+mn-lt"/>
              <a:cs typeface="Arial"/>
            </a:endParaRPr>
          </a:p>
          <a:p>
            <a:pPr marL="800100" lvl="1" indent="-342900">
              <a:lnSpc>
                <a:spcPct val="90000"/>
              </a:lnSpc>
              <a:spcBef>
                <a:spcPts val="500"/>
              </a:spcBef>
              <a:buFont typeface="Arial"/>
              <a:buChar char="•"/>
            </a:pPr>
            <a:r>
              <a:rPr lang="en-ID" sz="2400" dirty="0">
                <a:latin typeface="Arial"/>
                <a:ea typeface="+mn-lt"/>
                <a:cs typeface="Arial"/>
              </a:rPr>
              <a:t>CDF</a:t>
            </a:r>
            <a:endParaRPr lang="en-US" sz="2400" dirty="0">
              <a:latin typeface="Arial"/>
              <a:ea typeface="+mn-lt"/>
              <a:cs typeface="Arial"/>
            </a:endParaRPr>
          </a:p>
          <a:p>
            <a:pPr marL="342900" indent="-342900">
              <a:lnSpc>
                <a:spcPct val="90000"/>
              </a:lnSpc>
              <a:spcBef>
                <a:spcPts val="1000"/>
              </a:spcBef>
              <a:buFont typeface="Arial"/>
              <a:buChar char="•"/>
            </a:pPr>
            <a:r>
              <a:rPr lang="en-ID" sz="2400" b="1" dirty="0">
                <a:solidFill>
                  <a:srgbClr val="1A6229"/>
                </a:solidFill>
                <a:latin typeface="Arial"/>
                <a:ea typeface="+mn-lt"/>
                <a:cs typeface="Arial"/>
              </a:rPr>
              <a:t>Kernel Density Estimations (KDEs) </a:t>
            </a:r>
            <a:endParaRPr lang="en-US" sz="2400">
              <a:solidFill>
                <a:srgbClr val="1A6229"/>
              </a:solidFill>
              <a:latin typeface="Arial"/>
              <a:ea typeface="+mn-lt"/>
              <a:cs typeface="Arial"/>
            </a:endParaRPr>
          </a:p>
          <a:p>
            <a:pPr marL="342900" indent="-342900">
              <a:lnSpc>
                <a:spcPct val="90000"/>
              </a:lnSpc>
              <a:spcBef>
                <a:spcPts val="1000"/>
              </a:spcBef>
              <a:buFont typeface="Arial"/>
              <a:buChar char="•"/>
            </a:pPr>
            <a:r>
              <a:rPr lang="en-ID" sz="2400" b="1" dirty="0">
                <a:solidFill>
                  <a:srgbClr val="1A6229"/>
                </a:solidFill>
                <a:latin typeface="Arial"/>
                <a:ea typeface="+mn-lt"/>
                <a:cs typeface="Arial"/>
              </a:rPr>
              <a:t>Skewness and Kurtosis</a:t>
            </a:r>
            <a:endParaRPr lang="en-US" sz="2400" dirty="0">
              <a:solidFill>
                <a:srgbClr val="1A6229"/>
              </a:solidFill>
              <a:latin typeface="Arial"/>
              <a:ea typeface="+mn-lt"/>
              <a:cs typeface="Arial"/>
            </a:endParaRPr>
          </a:p>
          <a:p>
            <a:pPr marL="495300" indent="-342900">
              <a:lnSpc>
                <a:spcPct val="90000"/>
              </a:lnSpc>
              <a:spcBef>
                <a:spcPts val="1000"/>
              </a:spcBef>
              <a:buFont typeface="Arial"/>
              <a:buChar char="•"/>
            </a:pPr>
            <a:endParaRPr lang="en-US" sz="2400" dirty="0">
              <a:latin typeface="Arial"/>
              <a:ea typeface="+mn-lt"/>
              <a:cs typeface="Arial"/>
            </a:endParaRPr>
          </a:p>
          <a:p>
            <a:pPr marL="285750" indent="-285750" algn="just">
              <a:buFont typeface="Arial"/>
              <a:buChar char="•"/>
            </a:pP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2018694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67FB078-1AD4-DF19-6F31-D5A233B54621}"/>
              </a:ext>
            </a:extLst>
          </p:cNvPr>
          <p:cNvGrpSpPr>
            <a:grpSpLocks noGrp="1" noUngrp="1" noRot="1" noMove="1" noResize="1"/>
          </p:cNvGrpSpPr>
          <p:nvPr/>
        </p:nvGrpSpPr>
        <p:grpSpPr>
          <a:xfrm>
            <a:off x="-10268" y="-80013"/>
            <a:ext cx="12202268" cy="6938013"/>
            <a:chOff x="0" y="-80013"/>
            <a:chExt cx="12192000" cy="6938013"/>
          </a:xfrm>
        </p:grpSpPr>
        <p:pic>
          <p:nvPicPr>
            <p:cNvPr id="4" name="Picture 3">
              <a:extLst>
                <a:ext uri="{FF2B5EF4-FFF2-40B4-BE49-F238E27FC236}">
                  <a16:creationId xmlns:a16="http://schemas.microsoft.com/office/drawing/2014/main" id="{7A555A97-5AA1-182D-BCED-4B1F5BE36713}"/>
                </a:ext>
              </a:extLst>
            </p:cNvPr>
            <p:cNvPicPr>
              <a:picLocks noGrp="1" noRot="1" noChangeAspect="1" noMove="1" noResize="1" noEditPoints="1" noAdjustHandles="1" noChangeArrowheads="1" noChangeShapeType="1" noCrop="1"/>
            </p:cNvPicPr>
            <p:nvPr/>
          </p:nvPicPr>
          <p:blipFill rotWithShape="1">
            <a:blip r:embed="rId3"/>
            <a:srcRect l="23510" t="29751" r="13318" b="17317"/>
            <a:stretch/>
          </p:blipFill>
          <p:spPr>
            <a:xfrm>
              <a:off x="10268" y="-80013"/>
              <a:ext cx="12181732" cy="6858000"/>
            </a:xfrm>
            <a:prstGeom prst="rect">
              <a:avLst/>
            </a:prstGeom>
          </p:spPr>
        </p:pic>
        <p:sp>
          <p:nvSpPr>
            <p:cNvPr id="5" name="Rectangle 4">
              <a:extLst>
                <a:ext uri="{FF2B5EF4-FFF2-40B4-BE49-F238E27FC236}">
                  <a16:creationId xmlns:a16="http://schemas.microsoft.com/office/drawing/2014/main" id="{FCAFDB1B-5D66-5E35-A807-05DDBCF1B3ED}"/>
                </a:ext>
              </a:extLst>
            </p:cNvPr>
            <p:cNvSpPr>
              <a:spLocks noGrp="1" noRot="1" noMove="1" noResize="1" noEditPoints="1" noAdjustHandles="1" noChangeArrowheads="1" noChangeShapeType="1"/>
            </p:cNvSpPr>
            <p:nvPr/>
          </p:nvSpPr>
          <p:spPr>
            <a:xfrm>
              <a:off x="0" y="0"/>
              <a:ext cx="12181732" cy="6858000"/>
            </a:xfrm>
            <a:prstGeom prst="rect">
              <a:avLst/>
            </a:prstGeom>
            <a:gradFill>
              <a:gsLst>
                <a:gs pos="100000">
                  <a:schemeClr val="bg1">
                    <a:lumMod val="100000"/>
                    <a:alpha val="75000"/>
                  </a:schemeClr>
                </a:gs>
                <a:gs pos="0">
                  <a:schemeClr val="bg1">
                    <a:lumMod val="96000"/>
                    <a:lumOff val="4000"/>
                    <a:alpha val="90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3F831C"/>
                </a:solidFill>
              </a:endParaRPr>
            </a:p>
          </p:txBody>
        </p:sp>
      </p:grpSp>
      <p:sp>
        <p:nvSpPr>
          <p:cNvPr id="6" name="TextBox 5">
            <a:extLst>
              <a:ext uri="{FF2B5EF4-FFF2-40B4-BE49-F238E27FC236}">
                <a16:creationId xmlns:a16="http://schemas.microsoft.com/office/drawing/2014/main" id="{F101F60E-8D16-BEE0-D3E5-29D10DFE94A2}"/>
              </a:ext>
            </a:extLst>
          </p:cNvPr>
          <p:cNvSpPr txBox="1"/>
          <p:nvPr/>
        </p:nvSpPr>
        <p:spPr>
          <a:xfrm>
            <a:off x="3478192" y="336271"/>
            <a:ext cx="5235615" cy="576293"/>
          </a:xfrm>
          <a:prstGeom prst="rect">
            <a:avLst/>
          </a:prstGeom>
          <a:gradFill>
            <a:gsLst>
              <a:gs pos="0">
                <a:srgbClr val="1D652A">
                  <a:lumMod val="97000"/>
                </a:srgbClr>
              </a:gs>
              <a:gs pos="100000">
                <a:srgbClr val="5B9C10">
                  <a:alpha val="65000"/>
                </a:srgbClr>
              </a:gs>
            </a:gsLst>
            <a:lin ang="16200000" scaled="0"/>
          </a:gradFill>
          <a:effectLst>
            <a:outerShdw blurRad="342900" dist="50800" dir="6900000" sx="97000" sy="97000" algn="ctr" rotWithShape="0">
              <a:srgbClr val="000000">
                <a:alpha val="26000"/>
              </a:srgbClr>
            </a:outerShdw>
          </a:effectLst>
        </p:spPr>
        <p:txBody>
          <a:bodyPr wrap="square" lIns="91440" tIns="72000" rIns="91440" bIns="72000" rtlCol="0" anchor="t">
            <a:spAutoFit/>
          </a:bodyPr>
          <a:lstStyle/>
          <a:p>
            <a:pPr algn="ctr"/>
            <a:r>
              <a:rPr lang="en-US" sz="2800" b="1">
                <a:solidFill>
                  <a:schemeClr val="bg1"/>
                </a:solidFill>
                <a:ea typeface="Calibri"/>
                <a:cs typeface="Calibri"/>
              </a:rPr>
              <a:t>Quiz</a:t>
            </a:r>
            <a:endParaRPr lang="en-US" sz="2800">
              <a:solidFill>
                <a:schemeClr val="bg1"/>
              </a:solidFill>
              <a:ea typeface="Calibri"/>
              <a:cs typeface="Calibri"/>
            </a:endParaRPr>
          </a:p>
        </p:txBody>
      </p:sp>
      <p:sp>
        <p:nvSpPr>
          <p:cNvPr id="7" name="Rectangle: Single Corner Rounded 6">
            <a:extLst>
              <a:ext uri="{FF2B5EF4-FFF2-40B4-BE49-F238E27FC236}">
                <a16:creationId xmlns:a16="http://schemas.microsoft.com/office/drawing/2014/main" id="{6B37E7C8-7111-53F1-829E-18A9AB82A0B4}"/>
              </a:ext>
            </a:extLst>
          </p:cNvPr>
          <p:cNvSpPr>
            <a:spLocks noGrp="1" noRot="1" noMove="1" noResize="1" noEditPoints="1" noAdjustHandles="1" noChangeArrowheads="1" noChangeShapeType="1"/>
          </p:cNvSpPr>
          <p:nvPr/>
        </p:nvSpPr>
        <p:spPr>
          <a:xfrm rot="10800000" flipH="1">
            <a:off x="-10268" y="0"/>
            <a:ext cx="2053672" cy="684614"/>
          </a:xfrm>
          <a:prstGeom prst="round1Rect">
            <a:avLst>
              <a:gd name="adj" fmla="val 33022"/>
            </a:avLst>
          </a:prstGeom>
          <a:solidFill>
            <a:schemeClr val="bg1"/>
          </a:solidFill>
          <a:ln>
            <a:noFill/>
          </a:ln>
          <a:effectLst>
            <a:outerShdw blurRad="279400" dist="25400" dir="5400000" sx="103000" sy="103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4" name="Picture 13">
            <a:extLst>
              <a:ext uri="{FF2B5EF4-FFF2-40B4-BE49-F238E27FC236}">
                <a16:creationId xmlns:a16="http://schemas.microsoft.com/office/drawing/2014/main" id="{82C259E6-904E-C459-E877-FF4BDB83C65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3052" y="71880"/>
            <a:ext cx="1695748" cy="528781"/>
          </a:xfrm>
          <a:prstGeom prst="rect">
            <a:avLst/>
          </a:prstGeom>
        </p:spPr>
      </p:pic>
      <p:sp>
        <p:nvSpPr>
          <p:cNvPr id="2" name="Google Shape;212;p15">
            <a:extLst>
              <a:ext uri="{FF2B5EF4-FFF2-40B4-BE49-F238E27FC236}">
                <a16:creationId xmlns:a16="http://schemas.microsoft.com/office/drawing/2014/main" id="{F81028B9-2E9A-9476-598B-5FF4A100E0A7}"/>
              </a:ext>
            </a:extLst>
          </p:cNvPr>
          <p:cNvSpPr txBox="1">
            <a:spLocks noGrp="1"/>
          </p:cNvSpPr>
          <p:nvPr/>
        </p:nvSpPr>
        <p:spPr>
          <a:xfrm>
            <a:off x="838200" y="1275336"/>
            <a:ext cx="10515600" cy="4992687"/>
          </a:xfrm>
          <a:prstGeom prst="rect">
            <a:avLst/>
          </a:prstGeom>
          <a:noFill/>
          <a:ln>
            <a:noFill/>
          </a:ln>
        </p:spPr>
        <p:txBody>
          <a:bodyPr spcFirstLastPara="1" wrap="square" lIns="91425" tIns="45700" rIns="91425" bIns="45700" anchor="t" anchorCtr="0">
            <a:normAutofit fontScale="62500" lnSpcReduction="2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514350" indent="-514350">
              <a:spcBef>
                <a:spcPts val="0"/>
              </a:spcBef>
              <a:buClr>
                <a:srgbClr val="000000"/>
              </a:buClr>
              <a:buFont typeface="+mj-lt"/>
              <a:buAutoNum type="alphaLcParenR"/>
            </a:pPr>
            <a:r>
              <a:rPr lang="en-ID" sz="2900" b="1" dirty="0">
                <a:solidFill>
                  <a:schemeClr val="tx1"/>
                </a:solidFill>
                <a:latin typeface="Arial"/>
                <a:ea typeface="Arial"/>
                <a:cs typeface="Arial"/>
                <a:sym typeface="Arial"/>
              </a:rPr>
              <a:t>Quiz </a:t>
            </a:r>
            <a:r>
              <a:rPr lang="en-ID" sz="2900" b="1" i="0" u="none" strike="noStrike" dirty="0">
                <a:solidFill>
                  <a:schemeClr val="tx1"/>
                </a:solidFill>
                <a:latin typeface="Arial"/>
                <a:ea typeface="Arial"/>
                <a:cs typeface="Arial"/>
                <a:sym typeface="Arial"/>
              </a:rPr>
              <a:t>1</a:t>
            </a:r>
            <a:r>
              <a:rPr lang="en-ID" sz="2900" b="1" dirty="0">
                <a:solidFill>
                  <a:schemeClr val="tx1"/>
                </a:solidFill>
                <a:latin typeface="Arial"/>
                <a:ea typeface="Arial"/>
                <a:cs typeface="Arial"/>
                <a:sym typeface="Arial"/>
              </a:rPr>
              <a:t>: </a:t>
            </a:r>
            <a:r>
              <a:rPr lang="en-ID" sz="2900" b="1" i="0" u="none" strike="noStrike" dirty="0">
                <a:solidFill>
                  <a:schemeClr val="tx1"/>
                </a:solidFill>
                <a:latin typeface="Arial"/>
                <a:ea typeface="Arial"/>
                <a:cs typeface="Arial"/>
                <a:sym typeface="Arial"/>
              </a:rPr>
              <a:t>What </a:t>
            </a:r>
            <a:r>
              <a:rPr lang="en-ID" sz="2900" b="1" dirty="0">
                <a:solidFill>
                  <a:schemeClr val="tx1"/>
                </a:solidFill>
                <a:latin typeface="Arial"/>
                <a:ea typeface="Arial"/>
                <a:cs typeface="Arial"/>
                <a:sym typeface="Arial"/>
              </a:rPr>
              <a:t>is </a:t>
            </a:r>
            <a:r>
              <a:rPr lang="en-ID" sz="2900" b="1" i="0" u="none" strike="noStrike" dirty="0">
                <a:solidFill>
                  <a:schemeClr val="tx1"/>
                </a:solidFill>
                <a:latin typeface="Arial"/>
                <a:ea typeface="Arial"/>
                <a:cs typeface="Arial"/>
                <a:sym typeface="Arial"/>
              </a:rPr>
              <a:t>a </a:t>
            </a:r>
            <a:r>
              <a:rPr lang="en-ID" sz="2900" b="1" dirty="0">
                <a:solidFill>
                  <a:schemeClr val="tx1"/>
                </a:solidFill>
                <a:latin typeface="Arial"/>
                <a:ea typeface="Arial"/>
                <a:cs typeface="Arial"/>
                <a:sym typeface="Arial"/>
              </a:rPr>
              <a:t>Probability Density Function (PDF)?</a:t>
            </a:r>
            <a:br>
              <a:rPr lang="en-ID" sz="2900" b="1" dirty="0">
                <a:solidFill>
                  <a:schemeClr val="tx1"/>
                </a:solidFill>
                <a:latin typeface="Arial"/>
                <a:ea typeface="Arial"/>
                <a:cs typeface="Arial"/>
              </a:rPr>
            </a:br>
            <a:r>
              <a:rPr lang="en-ID" sz="2900" i="0" u="none" strike="noStrike" dirty="0">
                <a:solidFill>
                  <a:schemeClr val="tx1"/>
                </a:solidFill>
                <a:latin typeface="Arial"/>
                <a:ea typeface="Arial"/>
                <a:cs typeface="Arial"/>
                <a:sym typeface="Arial"/>
              </a:rPr>
              <a:t>a) </a:t>
            </a:r>
            <a:r>
              <a:rPr lang="en-ID" sz="2900" dirty="0">
                <a:solidFill>
                  <a:schemeClr val="tx1"/>
                </a:solidFill>
                <a:latin typeface="Arial"/>
                <a:ea typeface="Arial"/>
                <a:cs typeface="Arial"/>
                <a:sym typeface="Arial"/>
              </a:rPr>
              <a:t>A function that gives the </a:t>
            </a:r>
            <a:r>
              <a:rPr lang="en-ID" sz="2900" i="0" u="none" strike="noStrike" dirty="0">
                <a:solidFill>
                  <a:schemeClr val="tx1"/>
                </a:solidFill>
                <a:latin typeface="Arial"/>
                <a:ea typeface="Arial"/>
                <a:cs typeface="Arial"/>
                <a:sym typeface="Arial"/>
              </a:rPr>
              <a:t>probability of a </a:t>
            </a:r>
            <a:r>
              <a:rPr lang="en-ID" sz="2900" dirty="0">
                <a:solidFill>
                  <a:schemeClr val="tx1"/>
                </a:solidFill>
                <a:latin typeface="Arial"/>
                <a:ea typeface="Arial"/>
                <a:cs typeface="Arial"/>
                <a:sym typeface="Arial"/>
              </a:rPr>
              <a:t>discrete </a:t>
            </a:r>
            <a:r>
              <a:rPr lang="en-ID" sz="2900" i="0" u="none" strike="noStrike" dirty="0">
                <a:solidFill>
                  <a:schemeClr val="tx1"/>
                </a:solidFill>
                <a:latin typeface="Arial"/>
                <a:ea typeface="Arial"/>
                <a:cs typeface="Arial"/>
                <a:sym typeface="Arial"/>
              </a:rPr>
              <a:t>random </a:t>
            </a:r>
            <a:r>
              <a:rPr lang="en-ID" sz="2900" dirty="0">
                <a:solidFill>
                  <a:schemeClr val="tx1"/>
                </a:solidFill>
                <a:latin typeface="Arial"/>
                <a:ea typeface="Arial"/>
                <a:cs typeface="Arial"/>
                <a:sym typeface="Arial"/>
              </a:rPr>
              <a:t>event</a:t>
            </a:r>
            <a:r>
              <a:rPr lang="en-ID" sz="2900" i="0" u="none" strike="noStrike" dirty="0">
                <a:solidFill>
                  <a:schemeClr val="tx1"/>
                </a:solidFill>
                <a:latin typeface="Arial"/>
                <a:ea typeface="Arial"/>
                <a:cs typeface="Arial"/>
                <a:sym typeface="Arial"/>
              </a:rPr>
              <a:t>.</a:t>
            </a:r>
            <a:br>
              <a:rPr lang="en-ID" sz="2900" dirty="0">
                <a:solidFill>
                  <a:schemeClr val="tx1"/>
                </a:solidFill>
                <a:latin typeface="Arial"/>
                <a:ea typeface="Arial"/>
                <a:cs typeface="Arial"/>
              </a:rPr>
            </a:br>
            <a:r>
              <a:rPr lang="en-ID" sz="2900" i="0" u="none" strike="noStrike" dirty="0">
                <a:solidFill>
                  <a:schemeClr val="tx1"/>
                </a:solidFill>
                <a:latin typeface="Arial"/>
                <a:ea typeface="Arial"/>
                <a:cs typeface="Arial"/>
                <a:sym typeface="Arial"/>
              </a:rPr>
              <a:t>b) </a:t>
            </a:r>
            <a:r>
              <a:rPr lang="en-ID" sz="2900" dirty="0">
                <a:solidFill>
                  <a:schemeClr val="tx1"/>
                </a:solidFill>
                <a:latin typeface="Arial"/>
                <a:ea typeface="Arial"/>
                <a:cs typeface="Arial"/>
                <a:sym typeface="Arial"/>
              </a:rPr>
              <a:t>A function that maps each outcome to the likelihood </a:t>
            </a:r>
            <a:r>
              <a:rPr lang="en-ID" sz="2900" i="0" u="none" strike="noStrike" dirty="0">
                <a:solidFill>
                  <a:schemeClr val="tx1"/>
                </a:solidFill>
                <a:latin typeface="Arial"/>
                <a:ea typeface="Arial"/>
                <a:cs typeface="Arial"/>
                <a:sym typeface="Arial"/>
              </a:rPr>
              <a:t>of </a:t>
            </a:r>
            <a:r>
              <a:rPr lang="en-ID" sz="2900" dirty="0">
                <a:solidFill>
                  <a:schemeClr val="tx1"/>
                </a:solidFill>
                <a:latin typeface="Arial"/>
                <a:ea typeface="Arial"/>
                <a:cs typeface="Arial"/>
                <a:sym typeface="Arial"/>
              </a:rPr>
              <a:t>observing </a:t>
            </a:r>
            <a:r>
              <a:rPr lang="en-ID" sz="2900" i="0" u="none" strike="noStrike" dirty="0">
                <a:solidFill>
                  <a:schemeClr val="tx1"/>
                </a:solidFill>
                <a:latin typeface="Arial"/>
                <a:ea typeface="Arial"/>
                <a:cs typeface="Arial"/>
                <a:sym typeface="Arial"/>
              </a:rPr>
              <a:t>a </a:t>
            </a:r>
            <a:r>
              <a:rPr lang="en-ID" sz="2900" dirty="0">
                <a:solidFill>
                  <a:schemeClr val="tx1"/>
                </a:solidFill>
                <a:latin typeface="Arial"/>
                <a:ea typeface="Arial"/>
                <a:cs typeface="Arial"/>
                <a:sym typeface="Arial"/>
              </a:rPr>
              <a:t>given range of continuous values</a:t>
            </a:r>
            <a:r>
              <a:rPr lang="en-ID" sz="2900" i="0" u="none" strike="noStrike" dirty="0">
                <a:solidFill>
                  <a:schemeClr val="tx1"/>
                </a:solidFill>
                <a:latin typeface="Arial"/>
                <a:ea typeface="Arial"/>
                <a:cs typeface="Arial"/>
                <a:sym typeface="Arial"/>
              </a:rPr>
              <a:t>.</a:t>
            </a:r>
            <a:br>
              <a:rPr lang="en-ID" sz="2900" dirty="0">
                <a:solidFill>
                  <a:schemeClr val="tx1"/>
                </a:solidFill>
                <a:latin typeface="Arial"/>
                <a:ea typeface="Arial"/>
                <a:cs typeface="Arial"/>
              </a:rPr>
            </a:br>
            <a:r>
              <a:rPr lang="en-ID" sz="2900" i="0" u="none" strike="noStrike" dirty="0">
                <a:solidFill>
                  <a:schemeClr val="tx1"/>
                </a:solidFill>
                <a:latin typeface="Arial"/>
                <a:ea typeface="Arial"/>
                <a:cs typeface="Arial"/>
                <a:sym typeface="Arial"/>
              </a:rPr>
              <a:t>c) </a:t>
            </a:r>
            <a:r>
              <a:rPr lang="en-ID" sz="2900" dirty="0">
                <a:solidFill>
                  <a:schemeClr val="tx1"/>
                </a:solidFill>
                <a:latin typeface="Arial"/>
                <a:ea typeface="Arial"/>
                <a:cs typeface="Arial"/>
                <a:sym typeface="Arial"/>
              </a:rPr>
              <a:t>A function that accumulates the probabilities for all possible outcomes.</a:t>
            </a:r>
            <a:br>
              <a:rPr lang="en-ID" sz="2900" dirty="0">
                <a:solidFill>
                  <a:schemeClr val="tx1"/>
                </a:solidFill>
                <a:latin typeface="Arial"/>
                <a:ea typeface="Arial"/>
                <a:cs typeface="Arial"/>
              </a:rPr>
            </a:br>
            <a:r>
              <a:rPr lang="en-ID" sz="2900" dirty="0">
                <a:solidFill>
                  <a:schemeClr val="tx1"/>
                </a:solidFill>
                <a:latin typeface="Arial"/>
                <a:ea typeface="Arial"/>
                <a:cs typeface="Arial"/>
                <a:sym typeface="Arial"/>
              </a:rPr>
              <a:t>d) A function that represents the distribution </a:t>
            </a:r>
            <a:r>
              <a:rPr lang="en-ID" sz="2900" i="0" u="none" strike="noStrike" dirty="0">
                <a:solidFill>
                  <a:schemeClr val="tx1"/>
                </a:solidFill>
                <a:latin typeface="Arial"/>
                <a:ea typeface="Arial"/>
                <a:cs typeface="Arial"/>
                <a:sym typeface="Arial"/>
              </a:rPr>
              <a:t>of a </a:t>
            </a:r>
            <a:r>
              <a:rPr lang="en-ID" sz="2900" dirty="0">
                <a:solidFill>
                  <a:schemeClr val="tx1"/>
                </a:solidFill>
                <a:latin typeface="Arial"/>
                <a:ea typeface="Arial"/>
                <a:cs typeface="Arial"/>
                <a:sym typeface="Arial"/>
              </a:rPr>
              <a:t>categorical variable.</a:t>
            </a:r>
            <a:br>
              <a:rPr lang="en-ID" sz="2900" dirty="0">
                <a:solidFill>
                  <a:schemeClr val="tx1"/>
                </a:solidFill>
                <a:latin typeface="Arial"/>
                <a:ea typeface="Arial"/>
                <a:cs typeface="Arial"/>
              </a:rPr>
            </a:br>
            <a:r>
              <a:rPr lang="en-ID" sz="2900" dirty="0">
                <a:solidFill>
                  <a:schemeClr val="tx1"/>
                </a:solidFill>
                <a:latin typeface="Arial"/>
                <a:ea typeface="Arial"/>
                <a:cs typeface="Arial"/>
                <a:sym typeface="Arial"/>
              </a:rPr>
              <a:t>Correct Answer: b) A function that maps each outcome </a:t>
            </a:r>
            <a:r>
              <a:rPr lang="en-ID" sz="2900" b="0" i="0" u="none" strike="noStrike" dirty="0">
                <a:solidFill>
                  <a:schemeClr val="tx1"/>
                </a:solidFill>
                <a:latin typeface="Arial"/>
                <a:ea typeface="Arial"/>
                <a:cs typeface="Arial"/>
                <a:sym typeface="Arial"/>
              </a:rPr>
              <a:t>to </a:t>
            </a:r>
            <a:r>
              <a:rPr lang="en-ID" sz="2900" dirty="0">
                <a:solidFill>
                  <a:schemeClr val="tx1"/>
                </a:solidFill>
                <a:latin typeface="Arial"/>
                <a:ea typeface="Arial"/>
                <a:cs typeface="Arial"/>
                <a:sym typeface="Arial"/>
              </a:rPr>
              <a:t>the likelihood of observing </a:t>
            </a:r>
            <a:r>
              <a:rPr lang="en-ID" sz="2900" b="0" i="0" u="none" strike="noStrike" dirty="0">
                <a:solidFill>
                  <a:schemeClr val="tx1"/>
                </a:solidFill>
                <a:latin typeface="Arial"/>
                <a:ea typeface="Arial"/>
                <a:cs typeface="Arial"/>
                <a:sym typeface="Arial"/>
              </a:rPr>
              <a:t>a</a:t>
            </a:r>
            <a:r>
              <a:rPr lang="en-ID" sz="2900" dirty="0">
                <a:solidFill>
                  <a:schemeClr val="tx1"/>
                </a:solidFill>
                <a:latin typeface="Arial"/>
                <a:ea typeface="Arial"/>
                <a:cs typeface="Arial"/>
                <a:sym typeface="Arial"/>
              </a:rPr>
              <a:t> given range of continuous values</a:t>
            </a:r>
            <a:r>
              <a:rPr lang="en-ID" sz="2900" b="0" i="0" u="none" strike="noStrike" dirty="0">
                <a:solidFill>
                  <a:schemeClr val="tx1"/>
                </a:solidFill>
                <a:latin typeface="Arial"/>
                <a:ea typeface="Arial"/>
                <a:cs typeface="Arial"/>
                <a:sym typeface="Arial"/>
              </a:rPr>
              <a:t>.</a:t>
            </a:r>
            <a:endParaRPr lang="en-US" sz="2900" dirty="0">
              <a:solidFill>
                <a:schemeClr val="tx1"/>
              </a:solidFill>
              <a:latin typeface="Arial"/>
              <a:cs typeface="Arial"/>
            </a:endParaRPr>
          </a:p>
          <a:p>
            <a:pPr marL="228600" indent="-228600">
              <a:buClr>
                <a:srgbClr val="000000"/>
              </a:buClr>
              <a:buFont typeface="Arial,Sans-Serif"/>
              <a:buChar char="•"/>
            </a:pPr>
            <a:r>
              <a:rPr lang="en-ID" sz="2900" b="1" dirty="0">
                <a:solidFill>
                  <a:schemeClr val="tx1"/>
                </a:solidFill>
                <a:latin typeface="Arial"/>
                <a:ea typeface="Arial"/>
                <a:cs typeface="Arial"/>
                <a:sym typeface="Arial"/>
              </a:rPr>
              <a:t>Quiz 2: Which of the following best describes skewness in a PDF?</a:t>
            </a:r>
            <a:br>
              <a:rPr lang="en-ID" sz="2900" b="1" dirty="0">
                <a:solidFill>
                  <a:schemeClr val="tx1"/>
                </a:solidFill>
                <a:latin typeface="Arial"/>
                <a:ea typeface="Arial"/>
                <a:cs typeface="Arial"/>
              </a:rPr>
            </a:br>
            <a:r>
              <a:rPr lang="en-ID" sz="2900" dirty="0">
                <a:solidFill>
                  <a:schemeClr val="tx1"/>
                </a:solidFill>
                <a:latin typeface="Arial"/>
                <a:ea typeface="Arial"/>
                <a:cs typeface="Arial"/>
                <a:sym typeface="Arial"/>
              </a:rPr>
              <a:t>a) It measures the "</a:t>
            </a:r>
            <a:r>
              <a:rPr lang="en-ID" sz="2900" dirty="0" err="1">
                <a:solidFill>
                  <a:schemeClr val="tx1"/>
                </a:solidFill>
                <a:latin typeface="Arial"/>
                <a:ea typeface="Arial"/>
                <a:cs typeface="Arial"/>
                <a:sym typeface="Arial"/>
              </a:rPr>
              <a:t>tailedness</a:t>
            </a:r>
            <a:r>
              <a:rPr lang="en-ID" sz="2900" dirty="0">
                <a:solidFill>
                  <a:schemeClr val="tx1"/>
                </a:solidFill>
                <a:latin typeface="Arial"/>
                <a:ea typeface="Arial"/>
                <a:cs typeface="Arial"/>
                <a:sym typeface="Arial"/>
              </a:rPr>
              <a:t>" of the distribution.</a:t>
            </a:r>
            <a:br>
              <a:rPr lang="en-ID" sz="2900" dirty="0">
                <a:solidFill>
                  <a:schemeClr val="tx1"/>
                </a:solidFill>
                <a:latin typeface="Arial"/>
                <a:ea typeface="Arial"/>
                <a:cs typeface="Arial"/>
              </a:rPr>
            </a:br>
            <a:r>
              <a:rPr lang="en-ID" sz="2900" dirty="0">
                <a:solidFill>
                  <a:schemeClr val="tx1"/>
                </a:solidFill>
                <a:latin typeface="Arial"/>
                <a:ea typeface="Arial"/>
                <a:cs typeface="Arial"/>
                <a:sym typeface="Arial"/>
              </a:rPr>
              <a:t>b) It measures how flat or peaked a distribution is.</a:t>
            </a:r>
            <a:br>
              <a:rPr lang="en-ID" sz="2900" dirty="0">
                <a:solidFill>
                  <a:schemeClr val="tx1"/>
                </a:solidFill>
                <a:latin typeface="Arial"/>
                <a:ea typeface="Arial"/>
                <a:cs typeface="Arial"/>
              </a:rPr>
            </a:br>
            <a:r>
              <a:rPr lang="en-ID" sz="2900" dirty="0">
                <a:solidFill>
                  <a:schemeClr val="tx1"/>
                </a:solidFill>
                <a:latin typeface="Arial"/>
                <a:ea typeface="Arial"/>
                <a:cs typeface="Arial"/>
                <a:sym typeface="Arial"/>
              </a:rPr>
              <a:t>c) It measures the asymmetry of a distribution around its mean.</a:t>
            </a:r>
            <a:br>
              <a:rPr lang="en-ID" sz="2900" dirty="0">
                <a:solidFill>
                  <a:schemeClr val="tx1"/>
                </a:solidFill>
                <a:latin typeface="Arial"/>
                <a:ea typeface="Arial"/>
                <a:cs typeface="Arial"/>
              </a:rPr>
            </a:br>
            <a:r>
              <a:rPr lang="en-ID" sz="2900" i="0" u="none" strike="noStrike" dirty="0">
                <a:solidFill>
                  <a:schemeClr val="tx1"/>
                </a:solidFill>
                <a:latin typeface="Arial"/>
                <a:ea typeface="Arial"/>
                <a:cs typeface="Arial"/>
                <a:sym typeface="Arial"/>
              </a:rPr>
              <a:t>d) </a:t>
            </a:r>
            <a:r>
              <a:rPr lang="en-ID" sz="2900" dirty="0">
                <a:solidFill>
                  <a:schemeClr val="tx1"/>
                </a:solidFill>
                <a:latin typeface="Arial"/>
                <a:ea typeface="Arial"/>
                <a:cs typeface="Arial"/>
                <a:sym typeface="Arial"/>
              </a:rPr>
              <a:t>It measures the width </a:t>
            </a:r>
            <a:r>
              <a:rPr lang="en-ID" sz="2900" i="0" u="none" strike="noStrike" dirty="0">
                <a:solidFill>
                  <a:schemeClr val="tx1"/>
                </a:solidFill>
                <a:latin typeface="Arial"/>
                <a:ea typeface="Arial"/>
                <a:cs typeface="Arial"/>
                <a:sym typeface="Arial"/>
              </a:rPr>
              <a:t>of the </a:t>
            </a:r>
            <a:r>
              <a:rPr lang="en-ID" sz="2900" dirty="0">
                <a:solidFill>
                  <a:schemeClr val="tx1"/>
                </a:solidFill>
                <a:latin typeface="Arial"/>
                <a:ea typeface="Arial"/>
                <a:cs typeface="Arial"/>
                <a:sym typeface="Arial"/>
              </a:rPr>
              <a:t>distribution's peak</a:t>
            </a:r>
            <a:r>
              <a:rPr lang="en-ID" sz="2900" i="0" u="none" strike="noStrike" dirty="0">
                <a:solidFill>
                  <a:schemeClr val="tx1"/>
                </a:solidFill>
                <a:latin typeface="Arial"/>
                <a:ea typeface="Arial"/>
                <a:cs typeface="Arial"/>
                <a:sym typeface="Arial"/>
              </a:rPr>
              <a:t>.</a:t>
            </a:r>
            <a:br>
              <a:rPr lang="en-ID" sz="2900" b="1" dirty="0">
                <a:solidFill>
                  <a:schemeClr val="tx1"/>
                </a:solidFill>
                <a:latin typeface="Arial"/>
                <a:ea typeface="Arial"/>
                <a:cs typeface="Arial"/>
              </a:rPr>
            </a:br>
            <a:r>
              <a:rPr lang="en-ID" sz="2900" b="1" i="0" u="none" strike="noStrike" dirty="0">
                <a:solidFill>
                  <a:schemeClr val="tx1"/>
                </a:solidFill>
                <a:latin typeface="Arial"/>
                <a:ea typeface="Arial"/>
                <a:cs typeface="Arial"/>
                <a:sym typeface="Arial"/>
              </a:rPr>
              <a:t>Correct Answer:</a:t>
            </a:r>
            <a:r>
              <a:rPr lang="en-ID" sz="2900" dirty="0">
                <a:solidFill>
                  <a:schemeClr val="tx1"/>
                </a:solidFill>
                <a:latin typeface="Arial"/>
                <a:ea typeface="Arial"/>
                <a:cs typeface="Arial"/>
                <a:sym typeface="Arial"/>
              </a:rPr>
              <a:t> </a:t>
            </a:r>
            <a:r>
              <a:rPr lang="en-ID" sz="2900" b="0" i="0" u="none" strike="noStrike" dirty="0">
                <a:solidFill>
                  <a:schemeClr val="tx1"/>
                </a:solidFill>
                <a:latin typeface="Arial"/>
                <a:ea typeface="Arial"/>
                <a:cs typeface="Arial"/>
                <a:sym typeface="Arial"/>
              </a:rPr>
              <a:t>c) </a:t>
            </a:r>
            <a:r>
              <a:rPr lang="en-ID" sz="2900" dirty="0">
                <a:solidFill>
                  <a:schemeClr val="tx1"/>
                </a:solidFill>
                <a:latin typeface="Arial"/>
                <a:ea typeface="Arial"/>
                <a:cs typeface="Arial"/>
                <a:sym typeface="Arial"/>
              </a:rPr>
              <a:t>It measures the asymmetry </a:t>
            </a:r>
            <a:r>
              <a:rPr lang="en-ID" sz="2900" b="0" i="0" u="none" strike="noStrike" dirty="0">
                <a:solidFill>
                  <a:schemeClr val="tx1"/>
                </a:solidFill>
                <a:latin typeface="Arial"/>
                <a:ea typeface="Arial"/>
                <a:cs typeface="Arial"/>
                <a:sym typeface="Arial"/>
              </a:rPr>
              <a:t>of a </a:t>
            </a:r>
            <a:r>
              <a:rPr lang="en-ID" sz="2900" dirty="0">
                <a:solidFill>
                  <a:schemeClr val="tx1"/>
                </a:solidFill>
                <a:latin typeface="Arial"/>
                <a:ea typeface="Arial"/>
                <a:cs typeface="Arial"/>
                <a:sym typeface="Arial"/>
              </a:rPr>
              <a:t>distribution around its mean</a:t>
            </a:r>
            <a:r>
              <a:rPr lang="en-ID" sz="2900" b="0" i="0" u="none" strike="noStrike" dirty="0">
                <a:solidFill>
                  <a:schemeClr val="tx1"/>
                </a:solidFill>
                <a:latin typeface="Arial"/>
                <a:ea typeface="Arial"/>
                <a:cs typeface="Arial"/>
                <a:sym typeface="Arial"/>
              </a:rPr>
              <a:t>.</a:t>
            </a:r>
            <a:endParaRPr lang="en-US" sz="2900" dirty="0">
              <a:solidFill>
                <a:schemeClr val="tx1"/>
              </a:solidFill>
              <a:latin typeface="Arial"/>
              <a:cs typeface="Arial"/>
            </a:endParaRPr>
          </a:p>
          <a:p>
            <a:pPr marL="228600" indent="-228600">
              <a:buClr>
                <a:srgbClr val="000000"/>
              </a:buClr>
              <a:buFont typeface="Arial,Sans-Serif"/>
              <a:buChar char="•"/>
            </a:pPr>
            <a:r>
              <a:rPr lang="en-ID" sz="2900" b="1" dirty="0">
                <a:solidFill>
                  <a:schemeClr val="tx1"/>
                </a:solidFill>
                <a:latin typeface="Arial"/>
                <a:ea typeface="Arial"/>
                <a:cs typeface="Arial"/>
                <a:sym typeface="Arial"/>
              </a:rPr>
              <a:t>Quiz 3: What does Kernel Density Estimation (KDE) primarily </a:t>
            </a:r>
            <a:r>
              <a:rPr lang="en-ID" sz="2900" b="1" i="0" u="none" strike="noStrike" dirty="0">
                <a:solidFill>
                  <a:schemeClr val="tx1"/>
                </a:solidFill>
                <a:latin typeface="Arial"/>
                <a:ea typeface="Arial"/>
                <a:cs typeface="Arial"/>
                <a:sym typeface="Arial"/>
              </a:rPr>
              <a:t>help </a:t>
            </a:r>
            <a:r>
              <a:rPr lang="en-ID" sz="2900" b="1" dirty="0">
                <a:solidFill>
                  <a:schemeClr val="tx1"/>
                </a:solidFill>
                <a:latin typeface="Arial"/>
                <a:ea typeface="Arial"/>
                <a:cs typeface="Arial"/>
                <a:sym typeface="Arial"/>
              </a:rPr>
              <a:t>with </a:t>
            </a:r>
            <a:r>
              <a:rPr lang="en-ID" sz="2900" b="1" i="0" u="none" strike="noStrike" dirty="0">
                <a:solidFill>
                  <a:schemeClr val="tx1"/>
                </a:solidFill>
                <a:latin typeface="Arial"/>
                <a:ea typeface="Arial"/>
                <a:cs typeface="Arial"/>
                <a:sym typeface="Arial"/>
              </a:rPr>
              <a:t>in </a:t>
            </a:r>
            <a:r>
              <a:rPr lang="en-ID" sz="2900" b="1" dirty="0">
                <a:solidFill>
                  <a:schemeClr val="tx1"/>
                </a:solidFill>
                <a:latin typeface="Arial"/>
                <a:ea typeface="Arial"/>
                <a:cs typeface="Arial"/>
                <a:sym typeface="Arial"/>
              </a:rPr>
              <a:t>the context of PDFs</a:t>
            </a:r>
            <a:r>
              <a:rPr lang="en-ID" sz="2900" b="1" i="0" u="none" strike="noStrike" dirty="0">
                <a:solidFill>
                  <a:schemeClr val="tx1"/>
                </a:solidFill>
                <a:latin typeface="Arial"/>
                <a:ea typeface="Arial"/>
                <a:cs typeface="Arial"/>
                <a:sym typeface="Arial"/>
              </a:rPr>
              <a:t>?</a:t>
            </a:r>
            <a:br>
              <a:rPr lang="en-ID" sz="2900" b="1" dirty="0">
                <a:solidFill>
                  <a:schemeClr val="tx1"/>
                </a:solidFill>
                <a:latin typeface="Arial"/>
                <a:ea typeface="Arial"/>
                <a:cs typeface="Arial"/>
              </a:rPr>
            </a:br>
            <a:r>
              <a:rPr lang="en-ID" sz="2900" i="0" u="none" strike="noStrike" dirty="0">
                <a:solidFill>
                  <a:schemeClr val="tx1"/>
                </a:solidFill>
                <a:latin typeface="Arial"/>
                <a:ea typeface="Arial"/>
                <a:cs typeface="Arial"/>
                <a:sym typeface="Arial"/>
              </a:rPr>
              <a:t>a) </a:t>
            </a:r>
            <a:r>
              <a:rPr lang="en-ID" sz="2900" dirty="0">
                <a:solidFill>
                  <a:schemeClr val="tx1"/>
                </a:solidFill>
                <a:latin typeface="Arial"/>
                <a:ea typeface="Arial"/>
                <a:cs typeface="Arial"/>
                <a:sym typeface="Arial"/>
              </a:rPr>
              <a:t>It helps </a:t>
            </a:r>
            <a:r>
              <a:rPr lang="en-ID" sz="2900" i="0" u="none" strike="noStrike" dirty="0">
                <a:solidFill>
                  <a:schemeClr val="tx1"/>
                </a:solidFill>
                <a:latin typeface="Arial"/>
                <a:ea typeface="Arial"/>
                <a:cs typeface="Arial"/>
                <a:sym typeface="Arial"/>
              </a:rPr>
              <a:t>in the </a:t>
            </a:r>
            <a:r>
              <a:rPr lang="en-ID" sz="2900" dirty="0">
                <a:solidFill>
                  <a:schemeClr val="tx1"/>
                </a:solidFill>
                <a:latin typeface="Arial"/>
                <a:ea typeface="Arial"/>
                <a:cs typeface="Arial"/>
                <a:sym typeface="Arial"/>
              </a:rPr>
              <a:t>estimation </a:t>
            </a:r>
            <a:r>
              <a:rPr lang="en-ID" sz="2900" i="0" u="none" strike="noStrike" dirty="0">
                <a:solidFill>
                  <a:schemeClr val="tx1"/>
                </a:solidFill>
                <a:latin typeface="Arial"/>
                <a:ea typeface="Arial"/>
                <a:cs typeface="Arial"/>
                <a:sym typeface="Arial"/>
              </a:rPr>
              <a:t>of the </a:t>
            </a:r>
            <a:r>
              <a:rPr lang="en-ID" sz="2900" dirty="0">
                <a:solidFill>
                  <a:schemeClr val="tx1"/>
                </a:solidFill>
                <a:latin typeface="Arial"/>
                <a:ea typeface="Arial"/>
                <a:cs typeface="Arial"/>
                <a:sym typeface="Arial"/>
              </a:rPr>
              <a:t>central tendency</a:t>
            </a:r>
            <a:r>
              <a:rPr lang="en-ID" sz="2900" i="0" u="none" strike="noStrike" dirty="0">
                <a:solidFill>
                  <a:schemeClr val="tx1"/>
                </a:solidFill>
                <a:latin typeface="Arial"/>
                <a:ea typeface="Arial"/>
                <a:cs typeface="Arial"/>
                <a:sym typeface="Arial"/>
              </a:rPr>
              <a:t>.</a:t>
            </a:r>
            <a:br>
              <a:rPr lang="en-ID" sz="2900" dirty="0">
                <a:solidFill>
                  <a:schemeClr val="tx1"/>
                </a:solidFill>
                <a:latin typeface="Arial"/>
                <a:ea typeface="Arial"/>
                <a:cs typeface="Arial"/>
              </a:rPr>
            </a:br>
            <a:r>
              <a:rPr lang="en-ID" sz="2900" i="0" u="none" strike="noStrike" dirty="0">
                <a:solidFill>
                  <a:schemeClr val="tx1"/>
                </a:solidFill>
                <a:latin typeface="Arial"/>
                <a:ea typeface="Arial"/>
                <a:cs typeface="Arial"/>
                <a:sym typeface="Arial"/>
              </a:rPr>
              <a:t>b) </a:t>
            </a:r>
            <a:r>
              <a:rPr lang="en-ID" sz="2900" dirty="0">
                <a:solidFill>
                  <a:schemeClr val="tx1"/>
                </a:solidFill>
                <a:latin typeface="Arial"/>
                <a:ea typeface="Arial"/>
                <a:cs typeface="Arial"/>
                <a:sym typeface="Arial"/>
              </a:rPr>
              <a:t>It aids </a:t>
            </a:r>
            <a:r>
              <a:rPr lang="en-ID" sz="2900" i="0" u="none" strike="noStrike" dirty="0">
                <a:solidFill>
                  <a:schemeClr val="tx1"/>
                </a:solidFill>
                <a:latin typeface="Arial"/>
                <a:ea typeface="Arial"/>
                <a:cs typeface="Arial"/>
                <a:sym typeface="Arial"/>
              </a:rPr>
              <a:t>in the </a:t>
            </a:r>
            <a:r>
              <a:rPr lang="en-ID" sz="2900" dirty="0">
                <a:solidFill>
                  <a:schemeClr val="tx1"/>
                </a:solidFill>
                <a:latin typeface="Arial"/>
                <a:ea typeface="Arial"/>
                <a:cs typeface="Arial"/>
                <a:sym typeface="Arial"/>
              </a:rPr>
              <a:t>creation of a smooth curve over the data points to estimate the PDF</a:t>
            </a:r>
            <a:r>
              <a:rPr lang="en-ID" sz="2900" i="0" u="none" strike="noStrike" dirty="0">
                <a:solidFill>
                  <a:schemeClr val="tx1"/>
                </a:solidFill>
                <a:latin typeface="Arial"/>
                <a:ea typeface="Arial"/>
                <a:cs typeface="Arial"/>
                <a:sym typeface="Arial"/>
              </a:rPr>
              <a:t>.</a:t>
            </a:r>
            <a:br>
              <a:rPr lang="en-ID" sz="2900" dirty="0">
                <a:solidFill>
                  <a:schemeClr val="tx1"/>
                </a:solidFill>
                <a:latin typeface="Arial"/>
                <a:ea typeface="Arial"/>
                <a:cs typeface="Arial"/>
              </a:rPr>
            </a:br>
            <a:r>
              <a:rPr lang="en-ID" sz="2900" i="0" u="none" strike="noStrike" dirty="0">
                <a:solidFill>
                  <a:schemeClr val="tx1"/>
                </a:solidFill>
                <a:latin typeface="Arial"/>
                <a:ea typeface="Arial"/>
                <a:cs typeface="Arial"/>
                <a:sym typeface="Arial"/>
              </a:rPr>
              <a:t>c) </a:t>
            </a:r>
            <a:r>
              <a:rPr lang="en-ID" sz="2900" dirty="0">
                <a:solidFill>
                  <a:schemeClr val="tx1"/>
                </a:solidFill>
                <a:latin typeface="Arial"/>
                <a:ea typeface="Arial"/>
                <a:cs typeface="Arial"/>
                <a:sym typeface="Arial"/>
              </a:rPr>
              <a:t>It helps in calculating </a:t>
            </a:r>
            <a:r>
              <a:rPr lang="en-ID" sz="2900" i="0" u="none" strike="noStrike" dirty="0">
                <a:solidFill>
                  <a:schemeClr val="tx1"/>
                </a:solidFill>
                <a:latin typeface="Arial"/>
                <a:ea typeface="Arial"/>
                <a:cs typeface="Arial"/>
                <a:sym typeface="Arial"/>
              </a:rPr>
              <a:t>the </a:t>
            </a:r>
            <a:r>
              <a:rPr lang="en-ID" sz="2900" dirty="0">
                <a:solidFill>
                  <a:schemeClr val="tx1"/>
                </a:solidFill>
                <a:latin typeface="Arial"/>
                <a:ea typeface="Arial"/>
                <a:cs typeface="Arial"/>
                <a:sym typeface="Arial"/>
              </a:rPr>
              <a:t>skewness </a:t>
            </a:r>
            <a:r>
              <a:rPr lang="en-ID" sz="2900" i="0" u="none" strike="noStrike" dirty="0">
                <a:solidFill>
                  <a:schemeClr val="tx1"/>
                </a:solidFill>
                <a:latin typeface="Arial"/>
                <a:ea typeface="Arial"/>
                <a:cs typeface="Arial"/>
                <a:sym typeface="Arial"/>
              </a:rPr>
              <a:t>of </a:t>
            </a:r>
            <a:r>
              <a:rPr lang="en-ID" sz="2900" dirty="0">
                <a:solidFill>
                  <a:schemeClr val="tx1"/>
                </a:solidFill>
                <a:latin typeface="Arial"/>
                <a:ea typeface="Arial"/>
                <a:cs typeface="Arial"/>
                <a:sym typeface="Arial"/>
              </a:rPr>
              <a:t>a distribution</a:t>
            </a:r>
            <a:r>
              <a:rPr lang="en-ID" sz="2900" i="0" u="none" strike="noStrike" dirty="0">
                <a:solidFill>
                  <a:schemeClr val="tx1"/>
                </a:solidFill>
                <a:latin typeface="Arial"/>
                <a:ea typeface="Arial"/>
                <a:cs typeface="Arial"/>
                <a:sym typeface="Arial"/>
              </a:rPr>
              <a:t>.</a:t>
            </a:r>
            <a:br>
              <a:rPr lang="en-ID" sz="2900" dirty="0">
                <a:solidFill>
                  <a:schemeClr val="tx1"/>
                </a:solidFill>
                <a:latin typeface="Arial"/>
                <a:ea typeface="Arial"/>
                <a:cs typeface="Arial"/>
              </a:rPr>
            </a:br>
            <a:r>
              <a:rPr lang="en-ID" sz="2900" i="0" u="none" strike="noStrike" dirty="0">
                <a:solidFill>
                  <a:schemeClr val="tx1"/>
                </a:solidFill>
                <a:latin typeface="Arial"/>
                <a:ea typeface="Arial"/>
                <a:cs typeface="Arial"/>
                <a:sym typeface="Arial"/>
              </a:rPr>
              <a:t>d) </a:t>
            </a:r>
            <a:r>
              <a:rPr lang="en-ID" sz="2900" dirty="0">
                <a:solidFill>
                  <a:schemeClr val="tx1"/>
                </a:solidFill>
                <a:latin typeface="Arial"/>
                <a:ea typeface="Arial"/>
                <a:cs typeface="Arial"/>
                <a:sym typeface="Arial"/>
              </a:rPr>
              <a:t>It assists in determining </a:t>
            </a:r>
            <a:r>
              <a:rPr lang="en-ID" sz="2900" i="0" u="none" strike="noStrike" dirty="0">
                <a:solidFill>
                  <a:schemeClr val="tx1"/>
                </a:solidFill>
                <a:latin typeface="Arial"/>
                <a:ea typeface="Arial"/>
                <a:cs typeface="Arial"/>
                <a:sym typeface="Arial"/>
              </a:rPr>
              <a:t>the </a:t>
            </a:r>
            <a:r>
              <a:rPr lang="en-ID" sz="2900" dirty="0">
                <a:solidFill>
                  <a:schemeClr val="tx1"/>
                </a:solidFill>
                <a:latin typeface="Arial"/>
                <a:ea typeface="Arial"/>
                <a:cs typeface="Arial"/>
                <a:sym typeface="Arial"/>
              </a:rPr>
              <a:t>correlation </a:t>
            </a:r>
            <a:r>
              <a:rPr lang="en-ID" sz="2900" i="0" u="none" strike="noStrike" dirty="0">
                <a:solidFill>
                  <a:schemeClr val="tx1"/>
                </a:solidFill>
                <a:latin typeface="Arial"/>
                <a:ea typeface="Arial"/>
                <a:cs typeface="Arial"/>
                <a:sym typeface="Arial"/>
              </a:rPr>
              <a:t>between </a:t>
            </a:r>
            <a:r>
              <a:rPr lang="en-ID" sz="2900" dirty="0">
                <a:solidFill>
                  <a:schemeClr val="tx1"/>
                </a:solidFill>
                <a:latin typeface="Arial"/>
                <a:ea typeface="Arial"/>
                <a:cs typeface="Arial"/>
                <a:sym typeface="Arial"/>
              </a:rPr>
              <a:t>two variables</a:t>
            </a:r>
            <a:r>
              <a:rPr lang="en-ID" sz="2900" i="0" u="none" strike="noStrike" dirty="0">
                <a:solidFill>
                  <a:schemeClr val="tx1"/>
                </a:solidFill>
                <a:latin typeface="Arial"/>
                <a:ea typeface="Arial"/>
                <a:cs typeface="Arial"/>
                <a:sym typeface="Arial"/>
              </a:rPr>
              <a:t>.</a:t>
            </a:r>
            <a:br>
              <a:rPr lang="en-ID" sz="2900" b="1" dirty="0">
                <a:solidFill>
                  <a:schemeClr val="tx1"/>
                </a:solidFill>
                <a:latin typeface="Arial"/>
                <a:ea typeface="Arial"/>
                <a:cs typeface="Arial"/>
              </a:rPr>
            </a:br>
            <a:r>
              <a:rPr lang="en-ID" sz="2900" b="1" i="0" u="none" strike="noStrike" dirty="0">
                <a:solidFill>
                  <a:schemeClr val="tx1"/>
                </a:solidFill>
                <a:latin typeface="Arial"/>
                <a:ea typeface="Arial"/>
                <a:cs typeface="Arial"/>
                <a:sym typeface="Arial"/>
              </a:rPr>
              <a:t>Correct Answer:</a:t>
            </a:r>
            <a:r>
              <a:rPr lang="en-ID" sz="2900" dirty="0">
                <a:solidFill>
                  <a:schemeClr val="tx1"/>
                </a:solidFill>
                <a:latin typeface="Arial"/>
                <a:ea typeface="Arial"/>
                <a:cs typeface="Arial"/>
                <a:sym typeface="Arial"/>
              </a:rPr>
              <a:t> b</a:t>
            </a:r>
            <a:r>
              <a:rPr lang="en-ID" sz="2900" b="0" i="0" u="none" strike="noStrike" dirty="0">
                <a:solidFill>
                  <a:schemeClr val="tx1"/>
                </a:solidFill>
                <a:latin typeface="Arial"/>
                <a:ea typeface="Arial"/>
                <a:cs typeface="Arial"/>
                <a:sym typeface="Arial"/>
              </a:rPr>
              <a:t>) </a:t>
            </a:r>
            <a:r>
              <a:rPr lang="en-ID" sz="2900" dirty="0">
                <a:solidFill>
                  <a:schemeClr val="tx1"/>
                </a:solidFill>
                <a:latin typeface="Arial"/>
                <a:ea typeface="Arial"/>
                <a:cs typeface="Arial"/>
                <a:sym typeface="Arial"/>
              </a:rPr>
              <a:t>It aids in </a:t>
            </a:r>
            <a:r>
              <a:rPr lang="en-ID" sz="2900" b="0" i="0" u="none" strike="noStrike" dirty="0">
                <a:solidFill>
                  <a:schemeClr val="tx1"/>
                </a:solidFill>
                <a:latin typeface="Arial"/>
                <a:ea typeface="Arial"/>
                <a:cs typeface="Arial"/>
                <a:sym typeface="Arial"/>
              </a:rPr>
              <a:t>the </a:t>
            </a:r>
            <a:r>
              <a:rPr lang="en-ID" sz="2900" dirty="0">
                <a:solidFill>
                  <a:schemeClr val="tx1"/>
                </a:solidFill>
                <a:latin typeface="Arial"/>
                <a:ea typeface="Arial"/>
                <a:cs typeface="Arial"/>
                <a:sym typeface="Arial"/>
              </a:rPr>
              <a:t>creation </a:t>
            </a:r>
            <a:r>
              <a:rPr lang="en-ID" sz="2900" b="0" i="0" u="none" strike="noStrike" dirty="0">
                <a:solidFill>
                  <a:schemeClr val="tx1"/>
                </a:solidFill>
                <a:latin typeface="Arial"/>
                <a:ea typeface="Arial"/>
                <a:cs typeface="Arial"/>
                <a:sym typeface="Arial"/>
              </a:rPr>
              <a:t>of </a:t>
            </a:r>
            <a:r>
              <a:rPr lang="en-ID" sz="2900" dirty="0">
                <a:solidFill>
                  <a:schemeClr val="tx1"/>
                </a:solidFill>
                <a:latin typeface="Arial"/>
                <a:ea typeface="Arial"/>
                <a:cs typeface="Arial"/>
                <a:sym typeface="Arial"/>
              </a:rPr>
              <a:t>a smooth curve over </a:t>
            </a:r>
            <a:r>
              <a:rPr lang="en-ID" sz="2900" b="0" i="0" u="none" strike="noStrike" dirty="0">
                <a:solidFill>
                  <a:schemeClr val="tx1"/>
                </a:solidFill>
                <a:latin typeface="Arial"/>
                <a:ea typeface="Arial"/>
                <a:cs typeface="Arial"/>
                <a:sym typeface="Arial"/>
              </a:rPr>
              <a:t>the </a:t>
            </a:r>
            <a:r>
              <a:rPr lang="en-ID" sz="2900" dirty="0">
                <a:solidFill>
                  <a:schemeClr val="tx1"/>
                </a:solidFill>
                <a:latin typeface="Arial"/>
                <a:ea typeface="Arial"/>
                <a:cs typeface="Arial"/>
                <a:sym typeface="Arial"/>
              </a:rPr>
              <a:t>data points to estimate </a:t>
            </a:r>
            <a:r>
              <a:rPr lang="en-ID" sz="2900" b="0" i="0" u="none" strike="noStrike" dirty="0">
                <a:solidFill>
                  <a:schemeClr val="tx1"/>
                </a:solidFill>
                <a:latin typeface="Arial"/>
                <a:ea typeface="Arial"/>
                <a:cs typeface="Arial"/>
                <a:sym typeface="Arial"/>
              </a:rPr>
              <a:t>the </a:t>
            </a:r>
            <a:r>
              <a:rPr lang="en-ID" sz="2900" dirty="0">
                <a:solidFill>
                  <a:schemeClr val="tx1"/>
                </a:solidFill>
                <a:latin typeface="Arial"/>
                <a:ea typeface="Arial"/>
                <a:cs typeface="Arial"/>
                <a:sym typeface="Arial"/>
              </a:rPr>
              <a:t>PDF</a:t>
            </a:r>
            <a:r>
              <a:rPr lang="en-ID" sz="2900" b="0" i="0" u="none" strike="noStrike" dirty="0">
                <a:solidFill>
                  <a:schemeClr val="tx1"/>
                </a:solidFill>
                <a:latin typeface="Arial"/>
                <a:ea typeface="Arial"/>
                <a:cs typeface="Arial"/>
                <a:sym typeface="Arial"/>
              </a:rPr>
              <a:t>.</a:t>
            </a:r>
            <a:endParaRPr lang="en-US" sz="2900" dirty="0">
              <a:solidFill>
                <a:schemeClr val="tx1"/>
              </a:solidFill>
              <a:latin typeface="Arial"/>
              <a:ea typeface="Arial"/>
              <a:cs typeface="Arial"/>
            </a:endParaRPr>
          </a:p>
        </p:txBody>
      </p:sp>
    </p:spTree>
    <p:extLst>
      <p:ext uri="{BB962C8B-B14F-4D97-AF65-F5344CB8AC3E}">
        <p14:creationId xmlns:p14="http://schemas.microsoft.com/office/powerpoint/2010/main" val="2574705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C0BCBBFD-CAF6-C2F2-DC98-A6113E3B720E}"/>
              </a:ext>
            </a:extLst>
          </p:cNvPr>
          <p:cNvGrpSpPr>
            <a:grpSpLocks noGrp="1" noUngrp="1" noRot="1" noMove="1" noResize="1"/>
          </p:cNvGrpSpPr>
          <p:nvPr/>
        </p:nvGrpSpPr>
        <p:grpSpPr>
          <a:xfrm>
            <a:off x="0" y="-80013"/>
            <a:ext cx="12192000" cy="6938013"/>
            <a:chOff x="0" y="-80013"/>
            <a:chExt cx="12192000" cy="6938013"/>
          </a:xfrm>
        </p:grpSpPr>
        <p:pic>
          <p:nvPicPr>
            <p:cNvPr id="4" name="Picture 3">
              <a:extLst>
                <a:ext uri="{FF2B5EF4-FFF2-40B4-BE49-F238E27FC236}">
                  <a16:creationId xmlns:a16="http://schemas.microsoft.com/office/drawing/2014/main" id="{EEEF940C-829F-A68D-058E-A2CE15B03C62}"/>
                </a:ext>
              </a:extLst>
            </p:cNvPr>
            <p:cNvPicPr>
              <a:picLocks noGrp="1" noRot="1" noChangeAspect="1" noMove="1" noResize="1" noEditPoints="1" noAdjustHandles="1" noChangeArrowheads="1" noChangeShapeType="1" noCrop="1"/>
            </p:cNvPicPr>
            <p:nvPr/>
          </p:nvPicPr>
          <p:blipFill rotWithShape="1">
            <a:blip r:embed="rId3"/>
            <a:srcRect l="23510" t="29751" r="13318" b="17317"/>
            <a:stretch/>
          </p:blipFill>
          <p:spPr>
            <a:xfrm>
              <a:off x="10268" y="-80013"/>
              <a:ext cx="12181732" cy="6858000"/>
            </a:xfrm>
            <a:prstGeom prst="rect">
              <a:avLst/>
            </a:prstGeom>
          </p:spPr>
        </p:pic>
        <p:sp>
          <p:nvSpPr>
            <p:cNvPr id="5" name="Rectangle 4">
              <a:extLst>
                <a:ext uri="{FF2B5EF4-FFF2-40B4-BE49-F238E27FC236}">
                  <a16:creationId xmlns:a16="http://schemas.microsoft.com/office/drawing/2014/main" id="{DDC0B280-889F-157B-DB39-4B05BBFB2200}"/>
                </a:ext>
              </a:extLst>
            </p:cNvPr>
            <p:cNvSpPr>
              <a:spLocks noGrp="1" noRot="1" noMove="1" noResize="1" noEditPoints="1" noAdjustHandles="1" noChangeArrowheads="1" noChangeShapeType="1"/>
            </p:cNvSpPr>
            <p:nvPr/>
          </p:nvSpPr>
          <p:spPr>
            <a:xfrm>
              <a:off x="0" y="0"/>
              <a:ext cx="12192000" cy="6858000"/>
            </a:xfrm>
            <a:prstGeom prst="rect">
              <a:avLst/>
            </a:prstGeom>
            <a:gradFill>
              <a:gsLst>
                <a:gs pos="0">
                  <a:srgbClr val="1D652A">
                    <a:lumMod val="97000"/>
                  </a:srgbClr>
                </a:gs>
                <a:gs pos="100000">
                  <a:srgbClr val="5B9C10">
                    <a:alpha val="65000"/>
                  </a:srgb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3F831C"/>
                </a:solidFill>
              </a:endParaRPr>
            </a:p>
          </p:txBody>
        </p:sp>
      </p:grpSp>
      <p:pic>
        <p:nvPicPr>
          <p:cNvPr id="3" name="Picture 2" descr="Shape&#10;&#10;Description automatically generated">
            <a:extLst>
              <a:ext uri="{FF2B5EF4-FFF2-40B4-BE49-F238E27FC236}">
                <a16:creationId xmlns:a16="http://schemas.microsoft.com/office/drawing/2014/main" id="{CA7056B7-6AED-19D6-D498-2CC37E6198F9}"/>
              </a:ext>
            </a:extLst>
          </p:cNvPr>
          <p:cNvPicPr>
            <a:picLocks noChangeAspect="1"/>
          </p:cNvPicPr>
          <p:nvPr/>
        </p:nvPicPr>
        <p:blipFill rotWithShape="1">
          <a:blip r:embed="rId4">
            <a:extLst>
              <a:ext uri="{28A0092B-C50C-407E-A947-70E740481C1C}">
                <a14:useLocalDpi xmlns:a14="http://schemas.microsoft.com/office/drawing/2010/main" val="0"/>
              </a:ext>
            </a:extLst>
          </a:blip>
          <a:srcRect l="50000" t="40817"/>
          <a:stretch/>
        </p:blipFill>
        <p:spPr>
          <a:xfrm>
            <a:off x="5915607" y="2679076"/>
            <a:ext cx="6276391" cy="4178924"/>
          </a:xfrm>
          <a:prstGeom prst="rect">
            <a:avLst/>
          </a:prstGeom>
        </p:spPr>
      </p:pic>
      <p:sp>
        <p:nvSpPr>
          <p:cNvPr id="8" name="TextBox 7">
            <a:extLst>
              <a:ext uri="{FF2B5EF4-FFF2-40B4-BE49-F238E27FC236}">
                <a16:creationId xmlns:a16="http://schemas.microsoft.com/office/drawing/2014/main" id="{438DE152-A261-A9F2-5B33-DEA2F207100C}"/>
              </a:ext>
            </a:extLst>
          </p:cNvPr>
          <p:cNvSpPr txBox="1"/>
          <p:nvPr/>
        </p:nvSpPr>
        <p:spPr>
          <a:xfrm>
            <a:off x="3178954" y="2576614"/>
            <a:ext cx="8797737" cy="769441"/>
          </a:xfrm>
          <a:prstGeom prst="rect">
            <a:avLst/>
          </a:prstGeom>
          <a:noFill/>
          <a:effectLst>
            <a:outerShdw blurRad="63500" dist="50800" dir="5400000" algn="ctr" rotWithShape="0">
              <a:srgbClr val="000000">
                <a:alpha val="20000"/>
              </a:srgbClr>
            </a:outerShdw>
          </a:effectLst>
        </p:spPr>
        <p:txBody>
          <a:bodyPr wrap="square" lIns="91440" tIns="45720" rIns="91440" bIns="45720" rtlCol="0" anchor="t">
            <a:spAutoFit/>
          </a:bodyPr>
          <a:lstStyle/>
          <a:p>
            <a:r>
              <a:rPr lang="en-US" sz="4400" b="1" dirty="0">
                <a:solidFill>
                  <a:schemeClr val="bg1"/>
                </a:solidFill>
                <a:latin typeface="Arial"/>
                <a:ea typeface="Segoe UI Black"/>
                <a:cs typeface="Arial"/>
              </a:rPr>
              <a:t>Relationship Between Variables​</a:t>
            </a:r>
            <a:endParaRPr lang="en-US" dirty="0">
              <a:solidFill>
                <a:schemeClr val="bg1"/>
              </a:solidFill>
            </a:endParaRPr>
          </a:p>
        </p:txBody>
      </p:sp>
      <p:pic>
        <p:nvPicPr>
          <p:cNvPr id="9" name="Picture 8" descr="Logo&#10;&#10;Description automatically generated with medium confidence">
            <a:extLst>
              <a:ext uri="{FF2B5EF4-FFF2-40B4-BE49-F238E27FC236}">
                <a16:creationId xmlns:a16="http://schemas.microsoft.com/office/drawing/2014/main" id="{6A64B780-0666-973D-4817-AA79568192C5}"/>
              </a:ext>
            </a:extLst>
          </p:cNvPr>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1023126" y="1808495"/>
            <a:ext cx="2305730" cy="2305730"/>
          </a:xfrm>
          <a:prstGeom prst="rect">
            <a:avLst/>
          </a:prstGeom>
        </p:spPr>
      </p:pic>
      <p:sp>
        <p:nvSpPr>
          <p:cNvPr id="10" name="TextBox 9">
            <a:extLst>
              <a:ext uri="{FF2B5EF4-FFF2-40B4-BE49-F238E27FC236}">
                <a16:creationId xmlns:a16="http://schemas.microsoft.com/office/drawing/2014/main" id="{E70DBE63-34B6-B9DD-95CC-0539A9B260F7}"/>
              </a:ext>
            </a:extLst>
          </p:cNvPr>
          <p:cNvSpPr txBox="1"/>
          <p:nvPr/>
        </p:nvSpPr>
        <p:spPr>
          <a:xfrm>
            <a:off x="3316364" y="3490557"/>
            <a:ext cx="6745185" cy="461665"/>
          </a:xfrm>
          <a:prstGeom prst="rect">
            <a:avLst/>
          </a:prstGeom>
          <a:noFill/>
        </p:spPr>
        <p:txBody>
          <a:bodyPr wrap="square" rtlCol="0">
            <a:spAutoFit/>
          </a:bodyPr>
          <a:lstStyle/>
          <a:p>
            <a:pPr marL="0" marR="0" lvl="0" indent="0" rtl="0">
              <a:spcBef>
                <a:spcPts val="0"/>
              </a:spcBef>
              <a:spcAft>
                <a:spcPts val="0"/>
              </a:spcAft>
              <a:buNone/>
            </a:pPr>
            <a:r>
              <a:rPr lang="en-US" sz="2400" b="0" i="1" u="none" strike="noStrike" cap="none">
                <a:solidFill>
                  <a:schemeClr val="lt1"/>
                </a:solidFill>
                <a:latin typeface="+mj-lt"/>
                <a:ea typeface="Quattrocento Sans"/>
                <a:cs typeface="Quattrocento Sans"/>
                <a:sym typeface="Quattrocento Sans"/>
              </a:rPr>
              <a:t>Kalbe Digital University</a:t>
            </a:r>
          </a:p>
        </p:txBody>
      </p:sp>
      <p:pic>
        <p:nvPicPr>
          <p:cNvPr id="19" name="Picture 18">
            <a:extLst>
              <a:ext uri="{FF2B5EF4-FFF2-40B4-BE49-F238E27FC236}">
                <a16:creationId xmlns:a16="http://schemas.microsoft.com/office/drawing/2014/main" id="{0775FBA8-A3CB-43A2-8A1B-7BDB0D3A6132}"/>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9899781" y="6015479"/>
            <a:ext cx="2169984" cy="676661"/>
          </a:xfrm>
          <a:prstGeom prst="rect">
            <a:avLst/>
          </a:prstGeom>
        </p:spPr>
      </p:pic>
    </p:spTree>
    <p:extLst>
      <p:ext uri="{BB962C8B-B14F-4D97-AF65-F5344CB8AC3E}">
        <p14:creationId xmlns:p14="http://schemas.microsoft.com/office/powerpoint/2010/main" val="1763148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C0BCBBFD-CAF6-C2F2-DC98-A6113E3B720E}"/>
              </a:ext>
            </a:extLst>
          </p:cNvPr>
          <p:cNvGrpSpPr>
            <a:grpSpLocks noGrp="1" noUngrp="1" noRot="1" noMove="1" noResize="1"/>
          </p:cNvGrpSpPr>
          <p:nvPr/>
        </p:nvGrpSpPr>
        <p:grpSpPr>
          <a:xfrm>
            <a:off x="0" y="-80013"/>
            <a:ext cx="12192000" cy="6938013"/>
            <a:chOff x="0" y="-80013"/>
            <a:chExt cx="12192000" cy="6938013"/>
          </a:xfrm>
        </p:grpSpPr>
        <p:pic>
          <p:nvPicPr>
            <p:cNvPr id="4" name="Picture 3">
              <a:extLst>
                <a:ext uri="{FF2B5EF4-FFF2-40B4-BE49-F238E27FC236}">
                  <a16:creationId xmlns:a16="http://schemas.microsoft.com/office/drawing/2014/main" id="{EEEF940C-829F-A68D-058E-A2CE15B03C62}"/>
                </a:ext>
              </a:extLst>
            </p:cNvPr>
            <p:cNvPicPr>
              <a:picLocks noGrp="1" noRot="1" noChangeAspect="1" noMove="1" noResize="1" noEditPoints="1" noAdjustHandles="1" noChangeArrowheads="1" noChangeShapeType="1" noCrop="1"/>
            </p:cNvPicPr>
            <p:nvPr/>
          </p:nvPicPr>
          <p:blipFill rotWithShape="1">
            <a:blip r:embed="rId3"/>
            <a:srcRect l="23510" t="29751" r="13318" b="17317"/>
            <a:stretch/>
          </p:blipFill>
          <p:spPr>
            <a:xfrm>
              <a:off x="10268" y="-80013"/>
              <a:ext cx="12181732" cy="6858000"/>
            </a:xfrm>
            <a:prstGeom prst="rect">
              <a:avLst/>
            </a:prstGeom>
          </p:spPr>
        </p:pic>
        <p:sp>
          <p:nvSpPr>
            <p:cNvPr id="5" name="Rectangle 4">
              <a:extLst>
                <a:ext uri="{FF2B5EF4-FFF2-40B4-BE49-F238E27FC236}">
                  <a16:creationId xmlns:a16="http://schemas.microsoft.com/office/drawing/2014/main" id="{DDC0B280-889F-157B-DB39-4B05BBFB2200}"/>
                </a:ext>
              </a:extLst>
            </p:cNvPr>
            <p:cNvSpPr>
              <a:spLocks noGrp="1" noRot="1" noMove="1" noResize="1" noEditPoints="1" noAdjustHandles="1" noChangeArrowheads="1" noChangeShapeType="1"/>
            </p:cNvSpPr>
            <p:nvPr/>
          </p:nvSpPr>
          <p:spPr>
            <a:xfrm>
              <a:off x="0" y="0"/>
              <a:ext cx="12192000" cy="6858000"/>
            </a:xfrm>
            <a:prstGeom prst="rect">
              <a:avLst/>
            </a:prstGeom>
            <a:gradFill>
              <a:gsLst>
                <a:gs pos="0">
                  <a:srgbClr val="1D652A">
                    <a:lumMod val="97000"/>
                  </a:srgbClr>
                </a:gs>
                <a:gs pos="100000">
                  <a:srgbClr val="5B9C10">
                    <a:alpha val="65000"/>
                  </a:srgb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3F831C"/>
                </a:solidFill>
              </a:endParaRPr>
            </a:p>
          </p:txBody>
        </p:sp>
      </p:grpSp>
      <p:sp>
        <p:nvSpPr>
          <p:cNvPr id="2" name="TextBox 1">
            <a:extLst>
              <a:ext uri="{FF2B5EF4-FFF2-40B4-BE49-F238E27FC236}">
                <a16:creationId xmlns:a16="http://schemas.microsoft.com/office/drawing/2014/main" id="{97494212-FF40-B158-5AAA-3FDA7569DA3A}"/>
              </a:ext>
            </a:extLst>
          </p:cNvPr>
          <p:cNvSpPr txBox="1"/>
          <p:nvPr/>
        </p:nvSpPr>
        <p:spPr>
          <a:xfrm>
            <a:off x="595423" y="1764576"/>
            <a:ext cx="5337543" cy="830997"/>
          </a:xfrm>
          <a:prstGeom prst="rect">
            <a:avLst/>
          </a:prstGeom>
          <a:solidFill>
            <a:schemeClr val="bg1"/>
          </a:solidFill>
        </p:spPr>
        <p:txBody>
          <a:bodyPr wrap="square" rtlCol="0">
            <a:spAutoFit/>
          </a:bodyPr>
          <a:lstStyle/>
          <a:p>
            <a:pPr algn="ctr"/>
            <a:r>
              <a:rPr lang="en-US" sz="4800" b="1">
                <a:solidFill>
                  <a:schemeClr val="accent6">
                    <a:lumMod val="75000"/>
                  </a:schemeClr>
                </a:solidFill>
                <a:latin typeface="Arial" panose="020B0604020202020204" pitchFamily="34" charset="0"/>
                <a:ea typeface="Segoe UI Black" panose="020B0A02040204020203" pitchFamily="34" charset="0"/>
                <a:cs typeface="Arial" panose="020B0604020202020204" pitchFamily="34" charset="0"/>
              </a:rPr>
              <a:t>Outline</a:t>
            </a:r>
            <a:endParaRPr lang="en-ID" sz="4800" b="1">
              <a:solidFill>
                <a:schemeClr val="accent6">
                  <a:lumMod val="75000"/>
                </a:schemeClr>
              </a:solidFill>
              <a:latin typeface="Arial" panose="020B0604020202020204" pitchFamily="34" charset="0"/>
              <a:ea typeface="Segoe UI Black" panose="020B0A02040204020203" pitchFamily="34" charset="0"/>
              <a:cs typeface="Arial" panose="020B0604020202020204" pitchFamily="34" charset="0"/>
            </a:endParaRPr>
          </a:p>
        </p:txBody>
      </p:sp>
      <p:grpSp>
        <p:nvGrpSpPr>
          <p:cNvPr id="6" name="Group 5">
            <a:extLst>
              <a:ext uri="{FF2B5EF4-FFF2-40B4-BE49-F238E27FC236}">
                <a16:creationId xmlns:a16="http://schemas.microsoft.com/office/drawing/2014/main" id="{98E281F6-A470-16AC-B7AC-F17C290B2557}"/>
              </a:ext>
            </a:extLst>
          </p:cNvPr>
          <p:cNvGrpSpPr/>
          <p:nvPr/>
        </p:nvGrpSpPr>
        <p:grpSpPr>
          <a:xfrm>
            <a:off x="6740068" y="895669"/>
            <a:ext cx="2659964" cy="484338"/>
            <a:chOff x="4626725" y="959612"/>
            <a:chExt cx="3738555" cy="603367"/>
          </a:xfrm>
        </p:grpSpPr>
        <p:sp>
          <p:nvSpPr>
            <p:cNvPr id="11" name="Arrow: Pentagon 10">
              <a:extLst>
                <a:ext uri="{FF2B5EF4-FFF2-40B4-BE49-F238E27FC236}">
                  <a16:creationId xmlns:a16="http://schemas.microsoft.com/office/drawing/2014/main" id="{73762CB0-D1F7-C27B-CAC5-27C84BEC6618}"/>
                </a:ext>
              </a:extLst>
            </p:cNvPr>
            <p:cNvSpPr/>
            <p:nvPr/>
          </p:nvSpPr>
          <p:spPr>
            <a:xfrm>
              <a:off x="4626725" y="971734"/>
              <a:ext cx="767078" cy="560531"/>
            </a:xfrm>
            <a:prstGeom prst="homePlate">
              <a:avLst>
                <a:gd name="adj" fmla="val 46150"/>
              </a:avLst>
            </a:prstGeom>
            <a:solidFill>
              <a:srgbClr val="95C674"/>
            </a:solidFill>
            <a:ln>
              <a:noFill/>
            </a:ln>
            <a:effectLst>
              <a:outerShdw blurRad="381000" dist="127000" dir="5400000" sx="95000" sy="95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100">
                <a:solidFill>
                  <a:schemeClr val="bg1"/>
                </a:solidFill>
              </a:endParaRPr>
            </a:p>
          </p:txBody>
        </p:sp>
        <p:sp>
          <p:nvSpPr>
            <p:cNvPr id="12" name="TextBox 11">
              <a:extLst>
                <a:ext uri="{FF2B5EF4-FFF2-40B4-BE49-F238E27FC236}">
                  <a16:creationId xmlns:a16="http://schemas.microsoft.com/office/drawing/2014/main" id="{E7B6953F-E478-F8D1-5801-E7519B65942B}"/>
                </a:ext>
              </a:extLst>
            </p:cNvPr>
            <p:cNvSpPr txBox="1"/>
            <p:nvPr/>
          </p:nvSpPr>
          <p:spPr>
            <a:xfrm>
              <a:off x="4662869" y="959612"/>
              <a:ext cx="411762" cy="429907"/>
            </a:xfrm>
            <a:prstGeom prst="rect">
              <a:avLst/>
            </a:prstGeom>
            <a:noFill/>
          </p:spPr>
          <p:txBody>
            <a:bodyPr wrap="square" rtlCol="0">
              <a:spAutoFit/>
            </a:bodyPr>
            <a:lstStyle/>
            <a:p>
              <a:r>
                <a:rPr lang="en-US">
                  <a:solidFill>
                    <a:schemeClr val="bg1"/>
                  </a:solidFill>
                  <a:latin typeface="Arial Black" panose="020B0A04020102020204" pitchFamily="34" charset="0"/>
                  <a:ea typeface="Segoe UI Black" panose="020B0A02040204020203" pitchFamily="34" charset="0"/>
                  <a:cs typeface="Arial" panose="020B0604020202020204" pitchFamily="34" charset="0"/>
                </a:rPr>
                <a:t>1</a:t>
              </a:r>
              <a:endParaRPr lang="en-ID">
                <a:solidFill>
                  <a:schemeClr val="bg1"/>
                </a:solidFill>
                <a:latin typeface="Arial Black" panose="020B0A04020102020204" pitchFamily="34" charset="0"/>
                <a:ea typeface="Segoe UI Black" panose="020B0A02040204020203" pitchFamily="34" charset="0"/>
                <a:cs typeface="Arial" panose="020B0604020202020204" pitchFamily="34" charset="0"/>
              </a:endParaRPr>
            </a:p>
          </p:txBody>
        </p:sp>
        <p:sp>
          <p:nvSpPr>
            <p:cNvPr id="13" name="TextBox 12">
              <a:extLst>
                <a:ext uri="{FF2B5EF4-FFF2-40B4-BE49-F238E27FC236}">
                  <a16:creationId xmlns:a16="http://schemas.microsoft.com/office/drawing/2014/main" id="{405E529E-BBFE-3333-56C5-FBE4F7A97875}"/>
                </a:ext>
              </a:extLst>
            </p:cNvPr>
            <p:cNvSpPr txBox="1"/>
            <p:nvPr/>
          </p:nvSpPr>
          <p:spPr>
            <a:xfrm>
              <a:off x="5429949" y="1051943"/>
              <a:ext cx="2935331" cy="511036"/>
            </a:xfrm>
            <a:prstGeom prst="rect">
              <a:avLst/>
            </a:prstGeom>
            <a:noFill/>
          </p:spPr>
          <p:txBody>
            <a:bodyPr wrap="square" lIns="91440" tIns="45720" rIns="91440" bIns="45720" rtlCol="0" anchor="t">
              <a:spAutoFit/>
            </a:bodyPr>
            <a:lstStyle/>
            <a:p>
              <a:pPr algn="just"/>
              <a:r>
                <a:rPr lang="en-ID" dirty="0">
                  <a:solidFill>
                    <a:schemeClr val="bg1"/>
                  </a:solidFill>
                  <a:ea typeface="+mn-lt"/>
                  <a:cs typeface="+mn-lt"/>
                </a:rPr>
                <a:t>Scatter Plot</a:t>
              </a:r>
              <a:endParaRPr lang="en-US" sz="1600" dirty="0"/>
            </a:p>
          </p:txBody>
        </p:sp>
      </p:grpSp>
      <p:grpSp>
        <p:nvGrpSpPr>
          <p:cNvPr id="14" name="Group 13">
            <a:extLst>
              <a:ext uri="{FF2B5EF4-FFF2-40B4-BE49-F238E27FC236}">
                <a16:creationId xmlns:a16="http://schemas.microsoft.com/office/drawing/2014/main" id="{4797713C-64EB-0CFE-4CE0-F9BC8F5CBC8F}"/>
              </a:ext>
            </a:extLst>
          </p:cNvPr>
          <p:cNvGrpSpPr/>
          <p:nvPr/>
        </p:nvGrpSpPr>
        <p:grpSpPr>
          <a:xfrm>
            <a:off x="6740068" y="1385423"/>
            <a:ext cx="3738956" cy="459683"/>
            <a:chOff x="4626725" y="959612"/>
            <a:chExt cx="5255067" cy="572653"/>
          </a:xfrm>
        </p:grpSpPr>
        <p:sp>
          <p:nvSpPr>
            <p:cNvPr id="15" name="Arrow: Pentagon 14">
              <a:extLst>
                <a:ext uri="{FF2B5EF4-FFF2-40B4-BE49-F238E27FC236}">
                  <a16:creationId xmlns:a16="http://schemas.microsoft.com/office/drawing/2014/main" id="{14991F98-D0D0-3B8A-4650-F3EAADE83229}"/>
                </a:ext>
              </a:extLst>
            </p:cNvPr>
            <p:cNvSpPr/>
            <p:nvPr/>
          </p:nvSpPr>
          <p:spPr>
            <a:xfrm>
              <a:off x="4626725" y="971734"/>
              <a:ext cx="767078" cy="560531"/>
            </a:xfrm>
            <a:prstGeom prst="homePlate">
              <a:avLst>
                <a:gd name="adj" fmla="val 46150"/>
              </a:avLst>
            </a:prstGeom>
            <a:solidFill>
              <a:srgbClr val="95C674"/>
            </a:solidFill>
            <a:ln>
              <a:noFill/>
            </a:ln>
            <a:effectLst>
              <a:outerShdw blurRad="381000" dist="127000" dir="5400000" sx="95000" sy="95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100">
                <a:solidFill>
                  <a:schemeClr val="bg1"/>
                </a:solidFill>
              </a:endParaRPr>
            </a:p>
          </p:txBody>
        </p:sp>
        <p:sp>
          <p:nvSpPr>
            <p:cNvPr id="16" name="TextBox 15">
              <a:extLst>
                <a:ext uri="{FF2B5EF4-FFF2-40B4-BE49-F238E27FC236}">
                  <a16:creationId xmlns:a16="http://schemas.microsoft.com/office/drawing/2014/main" id="{095C34B5-21B5-7A3A-CE70-F7536767B048}"/>
                </a:ext>
              </a:extLst>
            </p:cNvPr>
            <p:cNvSpPr txBox="1"/>
            <p:nvPr/>
          </p:nvSpPr>
          <p:spPr>
            <a:xfrm>
              <a:off x="4662869" y="959612"/>
              <a:ext cx="411762" cy="429907"/>
            </a:xfrm>
            <a:prstGeom prst="rect">
              <a:avLst/>
            </a:prstGeom>
            <a:noFill/>
          </p:spPr>
          <p:txBody>
            <a:bodyPr wrap="square" rtlCol="0">
              <a:spAutoFit/>
            </a:bodyPr>
            <a:lstStyle/>
            <a:p>
              <a:r>
                <a:rPr lang="en-US" dirty="0">
                  <a:solidFill>
                    <a:schemeClr val="bg1"/>
                  </a:solidFill>
                  <a:latin typeface="Arial Black" panose="020B0A04020102020204" pitchFamily="34" charset="0"/>
                  <a:ea typeface="Segoe UI Black" panose="020B0A02040204020203" pitchFamily="34" charset="0"/>
                  <a:cs typeface="Arial" panose="020B0604020202020204" pitchFamily="34" charset="0"/>
                </a:rPr>
                <a:t>2</a:t>
              </a:r>
              <a:endParaRPr lang="en-ID" dirty="0">
                <a:solidFill>
                  <a:schemeClr val="bg1"/>
                </a:solidFill>
                <a:latin typeface="Arial Black" panose="020B0A04020102020204" pitchFamily="34" charset="0"/>
                <a:ea typeface="Segoe UI Black" panose="020B0A02040204020203" pitchFamily="34" charset="0"/>
                <a:cs typeface="Arial" panose="020B0604020202020204" pitchFamily="34" charset="0"/>
              </a:endParaRPr>
            </a:p>
          </p:txBody>
        </p:sp>
        <p:sp>
          <p:nvSpPr>
            <p:cNvPr id="17" name="TextBox 16">
              <a:extLst>
                <a:ext uri="{FF2B5EF4-FFF2-40B4-BE49-F238E27FC236}">
                  <a16:creationId xmlns:a16="http://schemas.microsoft.com/office/drawing/2014/main" id="{51C4EC5F-74DB-C56E-6C71-1CF9E8212960}"/>
                </a:ext>
              </a:extLst>
            </p:cNvPr>
            <p:cNvSpPr txBox="1"/>
            <p:nvPr/>
          </p:nvSpPr>
          <p:spPr>
            <a:xfrm>
              <a:off x="5429949" y="1051941"/>
              <a:ext cx="4451843" cy="460098"/>
            </a:xfrm>
            <a:prstGeom prst="rect">
              <a:avLst/>
            </a:prstGeom>
            <a:noFill/>
          </p:spPr>
          <p:txBody>
            <a:bodyPr wrap="square" lIns="91440" tIns="45720" rIns="91440" bIns="45720" rtlCol="0" anchor="t">
              <a:spAutoFit/>
            </a:bodyPr>
            <a:lstStyle/>
            <a:p>
              <a:pPr algn="just"/>
              <a:r>
                <a:rPr lang="en-ID" dirty="0">
                  <a:solidFill>
                    <a:schemeClr val="bg1"/>
                  </a:solidFill>
                  <a:ea typeface="+mn-lt"/>
                  <a:cs typeface="+mn-lt"/>
                </a:rPr>
                <a:t>Characterizing Relationships</a:t>
              </a:r>
              <a:endParaRPr lang="en-US" sz="1600" dirty="0">
                <a:solidFill>
                  <a:schemeClr val="bg1"/>
                </a:solidFill>
              </a:endParaRPr>
            </a:p>
          </p:txBody>
        </p:sp>
      </p:grpSp>
      <p:grpSp>
        <p:nvGrpSpPr>
          <p:cNvPr id="32" name="Group 31">
            <a:extLst>
              <a:ext uri="{FF2B5EF4-FFF2-40B4-BE49-F238E27FC236}">
                <a16:creationId xmlns:a16="http://schemas.microsoft.com/office/drawing/2014/main" id="{A9B2811F-D091-CA22-4891-6F1E4B834B93}"/>
              </a:ext>
            </a:extLst>
          </p:cNvPr>
          <p:cNvGrpSpPr/>
          <p:nvPr/>
        </p:nvGrpSpPr>
        <p:grpSpPr>
          <a:xfrm>
            <a:off x="6740068" y="2346291"/>
            <a:ext cx="3236008" cy="484338"/>
            <a:chOff x="4626725" y="959612"/>
            <a:chExt cx="4548180" cy="603367"/>
          </a:xfrm>
        </p:grpSpPr>
        <p:sp>
          <p:nvSpPr>
            <p:cNvPr id="33" name="Arrow: Pentagon 32">
              <a:extLst>
                <a:ext uri="{FF2B5EF4-FFF2-40B4-BE49-F238E27FC236}">
                  <a16:creationId xmlns:a16="http://schemas.microsoft.com/office/drawing/2014/main" id="{80F58E97-F3A1-5B2D-2B41-C2D238DC8A21}"/>
                </a:ext>
              </a:extLst>
            </p:cNvPr>
            <p:cNvSpPr/>
            <p:nvPr/>
          </p:nvSpPr>
          <p:spPr>
            <a:xfrm>
              <a:off x="4626725" y="971734"/>
              <a:ext cx="767078" cy="560531"/>
            </a:xfrm>
            <a:prstGeom prst="homePlate">
              <a:avLst>
                <a:gd name="adj" fmla="val 46150"/>
              </a:avLst>
            </a:prstGeom>
            <a:solidFill>
              <a:srgbClr val="95C674"/>
            </a:solidFill>
            <a:ln>
              <a:noFill/>
            </a:ln>
            <a:effectLst>
              <a:outerShdw blurRad="381000" dist="127000" dir="5400000" sx="95000" sy="95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100">
                <a:solidFill>
                  <a:schemeClr val="bg1"/>
                </a:solidFill>
              </a:endParaRPr>
            </a:p>
          </p:txBody>
        </p:sp>
        <p:sp>
          <p:nvSpPr>
            <p:cNvPr id="34" name="TextBox 33">
              <a:extLst>
                <a:ext uri="{FF2B5EF4-FFF2-40B4-BE49-F238E27FC236}">
                  <a16:creationId xmlns:a16="http://schemas.microsoft.com/office/drawing/2014/main" id="{71FAFE7F-667B-B95A-7CED-102A8281C793}"/>
                </a:ext>
              </a:extLst>
            </p:cNvPr>
            <p:cNvSpPr txBox="1"/>
            <p:nvPr/>
          </p:nvSpPr>
          <p:spPr>
            <a:xfrm>
              <a:off x="4662869" y="959612"/>
              <a:ext cx="411762" cy="511036"/>
            </a:xfrm>
            <a:prstGeom prst="rect">
              <a:avLst/>
            </a:prstGeom>
            <a:noFill/>
          </p:spPr>
          <p:txBody>
            <a:bodyPr wrap="square" lIns="91440" tIns="45720" rIns="91440" bIns="45720" rtlCol="0" anchor="t">
              <a:spAutoFit/>
            </a:bodyPr>
            <a:lstStyle/>
            <a:p>
              <a:r>
                <a:rPr lang="en-US" dirty="0">
                  <a:solidFill>
                    <a:schemeClr val="bg1"/>
                  </a:solidFill>
                  <a:latin typeface="Arial Black"/>
                  <a:ea typeface="Segoe UI Black"/>
                  <a:cs typeface="Arial"/>
                </a:rPr>
                <a:t>4</a:t>
              </a:r>
            </a:p>
          </p:txBody>
        </p:sp>
        <p:sp>
          <p:nvSpPr>
            <p:cNvPr id="35" name="TextBox 34">
              <a:extLst>
                <a:ext uri="{FF2B5EF4-FFF2-40B4-BE49-F238E27FC236}">
                  <a16:creationId xmlns:a16="http://schemas.microsoft.com/office/drawing/2014/main" id="{FA2BB745-B435-4108-449E-02D5667D8301}"/>
                </a:ext>
              </a:extLst>
            </p:cNvPr>
            <p:cNvSpPr txBox="1"/>
            <p:nvPr/>
          </p:nvSpPr>
          <p:spPr>
            <a:xfrm>
              <a:off x="5429949" y="1051943"/>
              <a:ext cx="3744956" cy="511036"/>
            </a:xfrm>
            <a:prstGeom prst="rect">
              <a:avLst/>
            </a:prstGeom>
            <a:noFill/>
          </p:spPr>
          <p:txBody>
            <a:bodyPr wrap="square" lIns="91440" tIns="45720" rIns="91440" bIns="45720" rtlCol="0" anchor="t">
              <a:spAutoFit/>
            </a:bodyPr>
            <a:lstStyle/>
            <a:p>
              <a:pPr algn="just"/>
              <a:r>
                <a:rPr lang="en-ID" dirty="0">
                  <a:solidFill>
                    <a:schemeClr val="bg1"/>
                  </a:solidFill>
                  <a:ea typeface="+mn-lt"/>
                  <a:cs typeface="+mn-lt"/>
                </a:rPr>
                <a:t>Covariance Analysis</a:t>
              </a:r>
              <a:endParaRPr lang="en-US" sz="1600" dirty="0"/>
            </a:p>
          </p:txBody>
        </p:sp>
      </p:grpSp>
      <p:grpSp>
        <p:nvGrpSpPr>
          <p:cNvPr id="36" name="Group 35">
            <a:extLst>
              <a:ext uri="{FF2B5EF4-FFF2-40B4-BE49-F238E27FC236}">
                <a16:creationId xmlns:a16="http://schemas.microsoft.com/office/drawing/2014/main" id="{3BEEF17C-0B24-6268-0B55-10D9BCB26D25}"/>
              </a:ext>
            </a:extLst>
          </p:cNvPr>
          <p:cNvGrpSpPr/>
          <p:nvPr/>
        </p:nvGrpSpPr>
        <p:grpSpPr>
          <a:xfrm>
            <a:off x="6740068" y="2831218"/>
            <a:ext cx="3101518" cy="459683"/>
            <a:chOff x="4626725" y="959612"/>
            <a:chExt cx="4359155" cy="572653"/>
          </a:xfrm>
        </p:grpSpPr>
        <p:sp>
          <p:nvSpPr>
            <p:cNvPr id="37" name="Arrow: Pentagon 36">
              <a:extLst>
                <a:ext uri="{FF2B5EF4-FFF2-40B4-BE49-F238E27FC236}">
                  <a16:creationId xmlns:a16="http://schemas.microsoft.com/office/drawing/2014/main" id="{4227BF13-66A1-735B-0717-574532EFC975}"/>
                </a:ext>
              </a:extLst>
            </p:cNvPr>
            <p:cNvSpPr/>
            <p:nvPr/>
          </p:nvSpPr>
          <p:spPr>
            <a:xfrm>
              <a:off x="4626725" y="971734"/>
              <a:ext cx="767078" cy="560531"/>
            </a:xfrm>
            <a:prstGeom prst="homePlate">
              <a:avLst>
                <a:gd name="adj" fmla="val 46150"/>
              </a:avLst>
            </a:prstGeom>
            <a:solidFill>
              <a:srgbClr val="95C674"/>
            </a:solidFill>
            <a:ln>
              <a:noFill/>
            </a:ln>
            <a:effectLst>
              <a:outerShdw blurRad="381000" dist="127000" dir="5400000" sx="95000" sy="95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100">
                <a:solidFill>
                  <a:schemeClr val="bg1"/>
                </a:solidFill>
              </a:endParaRPr>
            </a:p>
          </p:txBody>
        </p:sp>
        <p:sp>
          <p:nvSpPr>
            <p:cNvPr id="38" name="TextBox 37">
              <a:extLst>
                <a:ext uri="{FF2B5EF4-FFF2-40B4-BE49-F238E27FC236}">
                  <a16:creationId xmlns:a16="http://schemas.microsoft.com/office/drawing/2014/main" id="{73726451-33C5-83CA-9FD3-E5031750FA3F}"/>
                </a:ext>
              </a:extLst>
            </p:cNvPr>
            <p:cNvSpPr txBox="1"/>
            <p:nvPr/>
          </p:nvSpPr>
          <p:spPr>
            <a:xfrm>
              <a:off x="4662869" y="959612"/>
              <a:ext cx="411762" cy="511036"/>
            </a:xfrm>
            <a:prstGeom prst="rect">
              <a:avLst/>
            </a:prstGeom>
            <a:noFill/>
          </p:spPr>
          <p:txBody>
            <a:bodyPr wrap="square" lIns="91440" tIns="45720" rIns="91440" bIns="45720" rtlCol="0" anchor="t">
              <a:spAutoFit/>
            </a:bodyPr>
            <a:lstStyle/>
            <a:p>
              <a:r>
                <a:rPr lang="en-US" dirty="0">
                  <a:solidFill>
                    <a:schemeClr val="bg1"/>
                  </a:solidFill>
                  <a:latin typeface="Arial Black"/>
                  <a:ea typeface="Segoe UI Black"/>
                  <a:cs typeface="Arial"/>
                </a:rPr>
                <a:t>5</a:t>
              </a:r>
              <a:endParaRPr lang="en-US" sz="1100" dirty="0"/>
            </a:p>
          </p:txBody>
        </p:sp>
        <p:sp>
          <p:nvSpPr>
            <p:cNvPr id="39" name="TextBox 38">
              <a:extLst>
                <a:ext uri="{FF2B5EF4-FFF2-40B4-BE49-F238E27FC236}">
                  <a16:creationId xmlns:a16="http://schemas.microsoft.com/office/drawing/2014/main" id="{A891368E-00E6-AEF9-54E1-40045A173E26}"/>
                </a:ext>
              </a:extLst>
            </p:cNvPr>
            <p:cNvSpPr txBox="1"/>
            <p:nvPr/>
          </p:nvSpPr>
          <p:spPr>
            <a:xfrm>
              <a:off x="5429949" y="1051942"/>
              <a:ext cx="3555931" cy="460097"/>
            </a:xfrm>
            <a:prstGeom prst="rect">
              <a:avLst/>
            </a:prstGeom>
            <a:noFill/>
          </p:spPr>
          <p:txBody>
            <a:bodyPr wrap="square" lIns="91440" tIns="45720" rIns="91440" bIns="45720" rtlCol="0" anchor="t">
              <a:spAutoFit/>
            </a:bodyPr>
            <a:lstStyle/>
            <a:p>
              <a:pPr algn="just"/>
              <a:r>
                <a:rPr lang="en-ID" dirty="0">
                  <a:solidFill>
                    <a:schemeClr val="bg1"/>
                  </a:solidFill>
                  <a:ea typeface="+mn-lt"/>
                  <a:cs typeface="+mn-lt"/>
                </a:rPr>
                <a:t>Pearson’s Correlation</a:t>
              </a:r>
              <a:endParaRPr lang="en-US" sz="1600" dirty="0"/>
            </a:p>
          </p:txBody>
        </p:sp>
      </p:grpSp>
      <p:sp>
        <p:nvSpPr>
          <p:cNvPr id="7" name="TextBox 6">
            <a:extLst>
              <a:ext uri="{FF2B5EF4-FFF2-40B4-BE49-F238E27FC236}">
                <a16:creationId xmlns:a16="http://schemas.microsoft.com/office/drawing/2014/main" id="{89564017-4E56-AF6A-3CC5-725D6FD7A875}"/>
              </a:ext>
            </a:extLst>
          </p:cNvPr>
          <p:cNvSpPr txBox="1"/>
          <p:nvPr/>
        </p:nvSpPr>
        <p:spPr>
          <a:xfrm>
            <a:off x="282301" y="3513679"/>
            <a:ext cx="6103088" cy="1323439"/>
          </a:xfrm>
          <a:prstGeom prst="rect">
            <a:avLst/>
          </a:prstGeom>
          <a:noFill/>
        </p:spPr>
        <p:txBody>
          <a:bodyPr wrap="square" lIns="91440" tIns="45720" rIns="91440" bIns="45720" anchor="t">
            <a:spAutoFit/>
          </a:bodyPr>
          <a:lstStyle/>
          <a:p>
            <a:pPr algn="ctr"/>
            <a:r>
              <a:rPr lang="en-US" sz="4000" b="1" dirty="0">
                <a:solidFill>
                  <a:schemeClr val="bg1"/>
                </a:solidFill>
                <a:ea typeface="+mn-lt"/>
                <a:cs typeface="+mn-lt"/>
              </a:rPr>
              <a:t>Relationship Between Variables​</a:t>
            </a:r>
          </a:p>
        </p:txBody>
      </p:sp>
      <p:sp>
        <p:nvSpPr>
          <p:cNvPr id="8" name="TextBox 7">
            <a:extLst>
              <a:ext uri="{FF2B5EF4-FFF2-40B4-BE49-F238E27FC236}">
                <a16:creationId xmlns:a16="http://schemas.microsoft.com/office/drawing/2014/main" id="{7BB412D0-79E9-95E7-2DC0-089044D68159}"/>
              </a:ext>
            </a:extLst>
          </p:cNvPr>
          <p:cNvSpPr txBox="1"/>
          <p:nvPr/>
        </p:nvSpPr>
        <p:spPr>
          <a:xfrm>
            <a:off x="2826241" y="2548557"/>
            <a:ext cx="985283" cy="1015663"/>
          </a:xfrm>
          <a:prstGeom prst="rect">
            <a:avLst/>
          </a:prstGeom>
          <a:noFill/>
        </p:spPr>
        <p:txBody>
          <a:bodyPr wrap="square">
            <a:spAutoFit/>
          </a:bodyPr>
          <a:lstStyle/>
          <a:p>
            <a:r>
              <a:rPr lang="en-US" sz="6000" b="1">
                <a:solidFill>
                  <a:schemeClr val="bg1"/>
                </a:solidFill>
                <a:latin typeface="Arial" panose="020B0604020202020204" pitchFamily="34" charset="0"/>
                <a:ea typeface="Segoe UI Black" panose="020B0A02040204020203" pitchFamily="34" charset="0"/>
                <a:cs typeface="Arial" panose="020B0604020202020204" pitchFamily="34" charset="0"/>
              </a:rPr>
              <a:t>of</a:t>
            </a:r>
          </a:p>
        </p:txBody>
      </p:sp>
      <p:cxnSp>
        <p:nvCxnSpPr>
          <p:cNvPr id="10" name="Straight Connector 9">
            <a:extLst>
              <a:ext uri="{FF2B5EF4-FFF2-40B4-BE49-F238E27FC236}">
                <a16:creationId xmlns:a16="http://schemas.microsoft.com/office/drawing/2014/main" id="{2B374B79-9F4E-AEB8-E67F-B3F5B35B0749}"/>
              </a:ext>
            </a:extLst>
          </p:cNvPr>
          <p:cNvCxnSpPr/>
          <p:nvPr/>
        </p:nvCxnSpPr>
        <p:spPr>
          <a:xfrm>
            <a:off x="595423" y="3130236"/>
            <a:ext cx="2060698"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19" name="Straight Connector 18">
            <a:extLst>
              <a:ext uri="{FF2B5EF4-FFF2-40B4-BE49-F238E27FC236}">
                <a16:creationId xmlns:a16="http://schemas.microsoft.com/office/drawing/2014/main" id="{64C77BB6-EB6A-6569-D36E-11EB872D5EAF}"/>
              </a:ext>
            </a:extLst>
          </p:cNvPr>
          <p:cNvCxnSpPr/>
          <p:nvPr/>
        </p:nvCxnSpPr>
        <p:spPr>
          <a:xfrm>
            <a:off x="3872268" y="3167916"/>
            <a:ext cx="2060698" cy="0"/>
          </a:xfrm>
          <a:prstGeom prst="line">
            <a:avLst/>
          </a:prstGeom>
          <a:ln>
            <a:solidFill>
              <a:schemeClr val="bg1"/>
            </a:solidFill>
          </a:ln>
        </p:spPr>
        <p:style>
          <a:lnRef idx="3">
            <a:schemeClr val="accent3"/>
          </a:lnRef>
          <a:fillRef idx="0">
            <a:schemeClr val="accent3"/>
          </a:fillRef>
          <a:effectRef idx="2">
            <a:schemeClr val="accent3"/>
          </a:effectRef>
          <a:fontRef idx="minor">
            <a:schemeClr val="tx1"/>
          </a:fontRef>
        </p:style>
      </p:cxnSp>
      <p:grpSp>
        <p:nvGrpSpPr>
          <p:cNvPr id="49" name="Group 48">
            <a:extLst>
              <a:ext uri="{FF2B5EF4-FFF2-40B4-BE49-F238E27FC236}">
                <a16:creationId xmlns:a16="http://schemas.microsoft.com/office/drawing/2014/main" id="{90E5C760-5D22-408D-8C7A-0D10F98EB3F4}"/>
              </a:ext>
            </a:extLst>
          </p:cNvPr>
          <p:cNvGrpSpPr/>
          <p:nvPr/>
        </p:nvGrpSpPr>
        <p:grpSpPr>
          <a:xfrm>
            <a:off x="6740068" y="3318523"/>
            <a:ext cx="3500031" cy="459683"/>
            <a:chOff x="4626725" y="959612"/>
            <a:chExt cx="4919261" cy="572653"/>
          </a:xfrm>
        </p:grpSpPr>
        <p:sp>
          <p:nvSpPr>
            <p:cNvPr id="50" name="Arrow: Pentagon 14">
              <a:extLst>
                <a:ext uri="{FF2B5EF4-FFF2-40B4-BE49-F238E27FC236}">
                  <a16:creationId xmlns:a16="http://schemas.microsoft.com/office/drawing/2014/main" id="{BBDCA721-4707-B58E-4F07-32654F6E57D2}"/>
                </a:ext>
              </a:extLst>
            </p:cNvPr>
            <p:cNvSpPr/>
            <p:nvPr/>
          </p:nvSpPr>
          <p:spPr>
            <a:xfrm>
              <a:off x="4626725" y="971734"/>
              <a:ext cx="767078" cy="560531"/>
            </a:xfrm>
            <a:prstGeom prst="homePlate">
              <a:avLst>
                <a:gd name="adj" fmla="val 46150"/>
              </a:avLst>
            </a:prstGeom>
            <a:solidFill>
              <a:srgbClr val="95C674"/>
            </a:solidFill>
            <a:ln>
              <a:noFill/>
            </a:ln>
            <a:effectLst>
              <a:outerShdw blurRad="381000" dist="127000" dir="5400000" sx="95000" sy="95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100">
                <a:solidFill>
                  <a:schemeClr val="bg1"/>
                </a:solidFill>
              </a:endParaRPr>
            </a:p>
          </p:txBody>
        </p:sp>
        <p:sp>
          <p:nvSpPr>
            <p:cNvPr id="51" name="TextBox 50">
              <a:extLst>
                <a:ext uri="{FF2B5EF4-FFF2-40B4-BE49-F238E27FC236}">
                  <a16:creationId xmlns:a16="http://schemas.microsoft.com/office/drawing/2014/main" id="{F35281AC-5869-F4BB-ACDA-0A79A841DAA5}"/>
                </a:ext>
              </a:extLst>
            </p:cNvPr>
            <p:cNvSpPr txBox="1"/>
            <p:nvPr/>
          </p:nvSpPr>
          <p:spPr>
            <a:xfrm>
              <a:off x="4662869" y="959612"/>
              <a:ext cx="411762" cy="511036"/>
            </a:xfrm>
            <a:prstGeom prst="rect">
              <a:avLst/>
            </a:prstGeom>
            <a:noFill/>
          </p:spPr>
          <p:txBody>
            <a:bodyPr wrap="square" rtlCol="0">
              <a:spAutoFit/>
            </a:bodyPr>
            <a:lstStyle/>
            <a:p>
              <a:r>
                <a:rPr lang="en-US" dirty="0">
                  <a:solidFill>
                    <a:schemeClr val="bg1"/>
                  </a:solidFill>
                  <a:latin typeface="Arial Black" panose="020B0A04020102020204" pitchFamily="34" charset="0"/>
                  <a:ea typeface="Segoe UI Black" panose="020B0A02040204020203" pitchFamily="34" charset="0"/>
                  <a:cs typeface="Arial" panose="020B0604020202020204" pitchFamily="34" charset="0"/>
                </a:rPr>
                <a:t>6</a:t>
              </a:r>
              <a:endParaRPr lang="en-ID" dirty="0">
                <a:solidFill>
                  <a:schemeClr val="bg1"/>
                </a:solidFill>
                <a:latin typeface="Arial Black" panose="020B0A04020102020204" pitchFamily="34" charset="0"/>
                <a:ea typeface="Segoe UI Black" panose="020B0A02040204020203" pitchFamily="34" charset="0"/>
                <a:cs typeface="Arial" panose="020B0604020202020204" pitchFamily="34" charset="0"/>
              </a:endParaRPr>
            </a:p>
          </p:txBody>
        </p:sp>
        <p:sp>
          <p:nvSpPr>
            <p:cNvPr id="52" name="TextBox 51">
              <a:extLst>
                <a:ext uri="{FF2B5EF4-FFF2-40B4-BE49-F238E27FC236}">
                  <a16:creationId xmlns:a16="http://schemas.microsoft.com/office/drawing/2014/main" id="{B739D67F-7AB3-3253-DEE8-364254F6717F}"/>
                </a:ext>
              </a:extLst>
            </p:cNvPr>
            <p:cNvSpPr txBox="1"/>
            <p:nvPr/>
          </p:nvSpPr>
          <p:spPr>
            <a:xfrm>
              <a:off x="5429947" y="1051941"/>
              <a:ext cx="4116039" cy="460098"/>
            </a:xfrm>
            <a:prstGeom prst="rect">
              <a:avLst/>
            </a:prstGeom>
            <a:noFill/>
          </p:spPr>
          <p:txBody>
            <a:bodyPr wrap="square" lIns="91440" tIns="45720" rIns="91440" bIns="45720" rtlCol="0" anchor="t">
              <a:spAutoFit/>
            </a:bodyPr>
            <a:lstStyle/>
            <a:p>
              <a:pPr algn="just"/>
              <a:r>
                <a:rPr lang="en-ID" dirty="0">
                  <a:solidFill>
                    <a:schemeClr val="bg1"/>
                  </a:solidFill>
                  <a:ea typeface="+mn-lt"/>
                  <a:cs typeface="+mn-lt"/>
                </a:rPr>
                <a:t>Nonlinear Relationship</a:t>
              </a:r>
              <a:endParaRPr lang="en-US" sz="1600" dirty="0">
                <a:solidFill>
                  <a:schemeClr val="bg1"/>
                </a:solidFill>
              </a:endParaRPr>
            </a:p>
          </p:txBody>
        </p:sp>
      </p:grpSp>
      <p:grpSp>
        <p:nvGrpSpPr>
          <p:cNvPr id="53" name="Group 52">
            <a:extLst>
              <a:ext uri="{FF2B5EF4-FFF2-40B4-BE49-F238E27FC236}">
                <a16:creationId xmlns:a16="http://schemas.microsoft.com/office/drawing/2014/main" id="{827A9108-03CC-E00B-297B-E9794EE5A415}"/>
              </a:ext>
            </a:extLst>
          </p:cNvPr>
          <p:cNvGrpSpPr/>
          <p:nvPr/>
        </p:nvGrpSpPr>
        <p:grpSpPr>
          <a:xfrm>
            <a:off x="6740067" y="3799297"/>
            <a:ext cx="3994989" cy="459683"/>
            <a:chOff x="4626725" y="959612"/>
            <a:chExt cx="5614920" cy="572653"/>
          </a:xfrm>
        </p:grpSpPr>
        <p:sp>
          <p:nvSpPr>
            <p:cNvPr id="54" name="Arrow: Pentagon 28">
              <a:extLst>
                <a:ext uri="{FF2B5EF4-FFF2-40B4-BE49-F238E27FC236}">
                  <a16:creationId xmlns:a16="http://schemas.microsoft.com/office/drawing/2014/main" id="{CDBE20A8-EA1B-14A8-8EF2-53B84C23ED09}"/>
                </a:ext>
              </a:extLst>
            </p:cNvPr>
            <p:cNvSpPr/>
            <p:nvPr/>
          </p:nvSpPr>
          <p:spPr>
            <a:xfrm>
              <a:off x="4626725" y="971734"/>
              <a:ext cx="767078" cy="560531"/>
            </a:xfrm>
            <a:prstGeom prst="homePlate">
              <a:avLst>
                <a:gd name="adj" fmla="val 46150"/>
              </a:avLst>
            </a:prstGeom>
            <a:solidFill>
              <a:srgbClr val="95C674"/>
            </a:solidFill>
            <a:ln>
              <a:noFill/>
            </a:ln>
            <a:effectLst>
              <a:outerShdw blurRad="381000" dist="127000" dir="5400000" sx="95000" sy="95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100">
                <a:solidFill>
                  <a:schemeClr val="bg1"/>
                </a:solidFill>
              </a:endParaRPr>
            </a:p>
          </p:txBody>
        </p:sp>
        <p:sp>
          <p:nvSpPr>
            <p:cNvPr id="55" name="TextBox 54">
              <a:extLst>
                <a:ext uri="{FF2B5EF4-FFF2-40B4-BE49-F238E27FC236}">
                  <a16:creationId xmlns:a16="http://schemas.microsoft.com/office/drawing/2014/main" id="{784CE084-CDEC-6C5F-38C7-5C6DBB54E743}"/>
                </a:ext>
              </a:extLst>
            </p:cNvPr>
            <p:cNvSpPr txBox="1"/>
            <p:nvPr/>
          </p:nvSpPr>
          <p:spPr>
            <a:xfrm>
              <a:off x="4662869" y="959612"/>
              <a:ext cx="411762" cy="511036"/>
            </a:xfrm>
            <a:prstGeom prst="rect">
              <a:avLst/>
            </a:prstGeom>
            <a:noFill/>
          </p:spPr>
          <p:txBody>
            <a:bodyPr wrap="square" lIns="91440" tIns="45720" rIns="91440" bIns="45720" rtlCol="0" anchor="t">
              <a:spAutoFit/>
            </a:bodyPr>
            <a:lstStyle/>
            <a:p>
              <a:r>
                <a:rPr lang="en-US" dirty="0">
                  <a:solidFill>
                    <a:schemeClr val="bg1"/>
                  </a:solidFill>
                  <a:latin typeface="Arial Black"/>
                  <a:ea typeface="Segoe UI Black"/>
                  <a:cs typeface="Arial"/>
                </a:rPr>
                <a:t>7</a:t>
              </a:r>
              <a:endParaRPr lang="en-US" sz="1100" dirty="0"/>
            </a:p>
          </p:txBody>
        </p:sp>
        <p:sp>
          <p:nvSpPr>
            <p:cNvPr id="56" name="TextBox 55">
              <a:extLst>
                <a:ext uri="{FF2B5EF4-FFF2-40B4-BE49-F238E27FC236}">
                  <a16:creationId xmlns:a16="http://schemas.microsoft.com/office/drawing/2014/main" id="{5A3C07BE-2E62-C29F-4E3B-82DCB1BDEF3E}"/>
                </a:ext>
              </a:extLst>
            </p:cNvPr>
            <p:cNvSpPr txBox="1"/>
            <p:nvPr/>
          </p:nvSpPr>
          <p:spPr>
            <a:xfrm>
              <a:off x="5429949" y="1051941"/>
              <a:ext cx="4811696" cy="460097"/>
            </a:xfrm>
            <a:prstGeom prst="rect">
              <a:avLst/>
            </a:prstGeom>
            <a:noFill/>
          </p:spPr>
          <p:txBody>
            <a:bodyPr wrap="square" lIns="91440" tIns="45720" rIns="91440" bIns="45720" rtlCol="0" anchor="t">
              <a:spAutoFit/>
            </a:bodyPr>
            <a:lstStyle/>
            <a:p>
              <a:r>
                <a:rPr lang="en-ID" dirty="0">
                  <a:solidFill>
                    <a:schemeClr val="bg1"/>
                  </a:solidFill>
                  <a:ea typeface="+mn-lt"/>
                  <a:cs typeface="+mn-lt"/>
                </a:rPr>
                <a:t>Spearman’s Rank Correlation</a:t>
              </a:r>
              <a:endParaRPr lang="en-ID" dirty="0">
                <a:solidFill>
                  <a:schemeClr val="bg1"/>
                </a:solidFill>
                <a:ea typeface="Calibri"/>
                <a:cs typeface="Calibri"/>
              </a:endParaRPr>
            </a:p>
          </p:txBody>
        </p:sp>
      </p:grpSp>
      <p:grpSp>
        <p:nvGrpSpPr>
          <p:cNvPr id="57" name="Group 56">
            <a:extLst>
              <a:ext uri="{FF2B5EF4-FFF2-40B4-BE49-F238E27FC236}">
                <a16:creationId xmlns:a16="http://schemas.microsoft.com/office/drawing/2014/main" id="{699535DC-7EAA-1C92-B111-096ABA6E95DD}"/>
              </a:ext>
            </a:extLst>
          </p:cNvPr>
          <p:cNvGrpSpPr/>
          <p:nvPr/>
        </p:nvGrpSpPr>
        <p:grpSpPr>
          <a:xfrm>
            <a:off x="6740068" y="4279392"/>
            <a:ext cx="3738956" cy="459683"/>
            <a:chOff x="4626725" y="959612"/>
            <a:chExt cx="5255069" cy="572653"/>
          </a:xfrm>
        </p:grpSpPr>
        <p:sp>
          <p:nvSpPr>
            <p:cNvPr id="58" name="Arrow: Pentagon 32">
              <a:extLst>
                <a:ext uri="{FF2B5EF4-FFF2-40B4-BE49-F238E27FC236}">
                  <a16:creationId xmlns:a16="http://schemas.microsoft.com/office/drawing/2014/main" id="{6156C384-DACB-6A50-73F3-DFC59D6D5BB9}"/>
                </a:ext>
              </a:extLst>
            </p:cNvPr>
            <p:cNvSpPr/>
            <p:nvPr/>
          </p:nvSpPr>
          <p:spPr>
            <a:xfrm>
              <a:off x="4626725" y="971734"/>
              <a:ext cx="767078" cy="560531"/>
            </a:xfrm>
            <a:prstGeom prst="homePlate">
              <a:avLst>
                <a:gd name="adj" fmla="val 46150"/>
              </a:avLst>
            </a:prstGeom>
            <a:solidFill>
              <a:srgbClr val="95C674"/>
            </a:solidFill>
            <a:ln>
              <a:noFill/>
            </a:ln>
            <a:effectLst>
              <a:outerShdw blurRad="381000" dist="127000" dir="5400000" sx="95000" sy="95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100">
                <a:solidFill>
                  <a:schemeClr val="bg1"/>
                </a:solidFill>
              </a:endParaRPr>
            </a:p>
          </p:txBody>
        </p:sp>
        <p:sp>
          <p:nvSpPr>
            <p:cNvPr id="59" name="TextBox 58">
              <a:extLst>
                <a:ext uri="{FF2B5EF4-FFF2-40B4-BE49-F238E27FC236}">
                  <a16:creationId xmlns:a16="http://schemas.microsoft.com/office/drawing/2014/main" id="{5762387A-4204-4296-77A8-209425566B5D}"/>
                </a:ext>
              </a:extLst>
            </p:cNvPr>
            <p:cNvSpPr txBox="1"/>
            <p:nvPr/>
          </p:nvSpPr>
          <p:spPr>
            <a:xfrm>
              <a:off x="4662869" y="959612"/>
              <a:ext cx="411762" cy="511036"/>
            </a:xfrm>
            <a:prstGeom prst="rect">
              <a:avLst/>
            </a:prstGeom>
            <a:noFill/>
          </p:spPr>
          <p:txBody>
            <a:bodyPr wrap="square" lIns="91440" tIns="45720" rIns="91440" bIns="45720" rtlCol="0" anchor="t">
              <a:spAutoFit/>
            </a:bodyPr>
            <a:lstStyle/>
            <a:p>
              <a:r>
                <a:rPr lang="en-US" dirty="0">
                  <a:solidFill>
                    <a:schemeClr val="bg1"/>
                  </a:solidFill>
                  <a:latin typeface="Arial Black"/>
                  <a:ea typeface="Segoe UI Black"/>
                  <a:cs typeface="Arial"/>
                </a:rPr>
                <a:t>8</a:t>
              </a:r>
              <a:endParaRPr lang="en-US" sz="1100" dirty="0"/>
            </a:p>
          </p:txBody>
        </p:sp>
        <p:sp>
          <p:nvSpPr>
            <p:cNvPr id="60" name="TextBox 59">
              <a:extLst>
                <a:ext uri="{FF2B5EF4-FFF2-40B4-BE49-F238E27FC236}">
                  <a16:creationId xmlns:a16="http://schemas.microsoft.com/office/drawing/2014/main" id="{D4B85F4A-1D78-F086-4B15-138B2E472571}"/>
                </a:ext>
              </a:extLst>
            </p:cNvPr>
            <p:cNvSpPr txBox="1"/>
            <p:nvPr/>
          </p:nvSpPr>
          <p:spPr>
            <a:xfrm>
              <a:off x="5429949" y="1051943"/>
              <a:ext cx="4451845" cy="460098"/>
            </a:xfrm>
            <a:prstGeom prst="rect">
              <a:avLst/>
            </a:prstGeom>
            <a:noFill/>
          </p:spPr>
          <p:txBody>
            <a:bodyPr wrap="square" lIns="91440" tIns="45720" rIns="91440" bIns="45720" rtlCol="0" anchor="t">
              <a:spAutoFit/>
            </a:bodyPr>
            <a:lstStyle/>
            <a:p>
              <a:pPr algn="just"/>
              <a:r>
                <a:rPr lang="en-ID" dirty="0">
                  <a:solidFill>
                    <a:schemeClr val="bg1"/>
                  </a:solidFill>
                  <a:ea typeface="+mn-lt"/>
                  <a:cs typeface="+mn-lt"/>
                </a:rPr>
                <a:t>Correlation and Causation</a:t>
              </a:r>
              <a:endParaRPr lang="en-US" sz="1600" dirty="0"/>
            </a:p>
          </p:txBody>
        </p:sp>
      </p:grpSp>
      <p:grpSp>
        <p:nvGrpSpPr>
          <p:cNvPr id="61" name="Group 60">
            <a:extLst>
              <a:ext uri="{FF2B5EF4-FFF2-40B4-BE49-F238E27FC236}">
                <a16:creationId xmlns:a16="http://schemas.microsoft.com/office/drawing/2014/main" id="{034AF767-F90C-B28A-4F2F-73D30AEFE965}"/>
              </a:ext>
            </a:extLst>
          </p:cNvPr>
          <p:cNvGrpSpPr/>
          <p:nvPr/>
        </p:nvGrpSpPr>
        <p:grpSpPr>
          <a:xfrm>
            <a:off x="6740068" y="4764318"/>
            <a:ext cx="2659964" cy="484338"/>
            <a:chOff x="4626725" y="959612"/>
            <a:chExt cx="3738555" cy="603367"/>
          </a:xfrm>
        </p:grpSpPr>
        <p:sp>
          <p:nvSpPr>
            <p:cNvPr id="62" name="Arrow: Pentagon 36">
              <a:extLst>
                <a:ext uri="{FF2B5EF4-FFF2-40B4-BE49-F238E27FC236}">
                  <a16:creationId xmlns:a16="http://schemas.microsoft.com/office/drawing/2014/main" id="{B689B6AD-6415-F835-2AF4-084B9F480E23}"/>
                </a:ext>
              </a:extLst>
            </p:cNvPr>
            <p:cNvSpPr/>
            <p:nvPr/>
          </p:nvSpPr>
          <p:spPr>
            <a:xfrm>
              <a:off x="4626725" y="971734"/>
              <a:ext cx="767078" cy="560531"/>
            </a:xfrm>
            <a:prstGeom prst="homePlate">
              <a:avLst>
                <a:gd name="adj" fmla="val 46150"/>
              </a:avLst>
            </a:prstGeom>
            <a:solidFill>
              <a:srgbClr val="95C674"/>
            </a:solidFill>
            <a:ln>
              <a:noFill/>
            </a:ln>
            <a:effectLst>
              <a:outerShdw blurRad="381000" dist="127000" dir="5400000" sx="95000" sy="95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100">
                <a:solidFill>
                  <a:schemeClr val="bg1"/>
                </a:solidFill>
              </a:endParaRPr>
            </a:p>
          </p:txBody>
        </p:sp>
        <p:sp>
          <p:nvSpPr>
            <p:cNvPr id="63" name="TextBox 62">
              <a:extLst>
                <a:ext uri="{FF2B5EF4-FFF2-40B4-BE49-F238E27FC236}">
                  <a16:creationId xmlns:a16="http://schemas.microsoft.com/office/drawing/2014/main" id="{81F5C66D-68DD-76EE-D5AA-27B3D0F19E68}"/>
                </a:ext>
              </a:extLst>
            </p:cNvPr>
            <p:cNvSpPr txBox="1"/>
            <p:nvPr/>
          </p:nvSpPr>
          <p:spPr>
            <a:xfrm>
              <a:off x="4662869" y="959612"/>
              <a:ext cx="411762" cy="511036"/>
            </a:xfrm>
            <a:prstGeom prst="rect">
              <a:avLst/>
            </a:prstGeom>
            <a:noFill/>
          </p:spPr>
          <p:txBody>
            <a:bodyPr wrap="square" lIns="91440" tIns="45720" rIns="91440" bIns="45720" rtlCol="0" anchor="t">
              <a:spAutoFit/>
            </a:bodyPr>
            <a:lstStyle/>
            <a:p>
              <a:r>
                <a:rPr lang="en-US" dirty="0">
                  <a:solidFill>
                    <a:schemeClr val="bg1"/>
                  </a:solidFill>
                  <a:latin typeface="Arial Black"/>
                  <a:ea typeface="Segoe UI Black"/>
                  <a:cs typeface="Arial"/>
                </a:rPr>
                <a:t>9</a:t>
              </a:r>
              <a:endParaRPr lang="en-US" sz="1100" dirty="0"/>
            </a:p>
          </p:txBody>
        </p:sp>
        <p:sp>
          <p:nvSpPr>
            <p:cNvPr id="64" name="TextBox 63">
              <a:extLst>
                <a:ext uri="{FF2B5EF4-FFF2-40B4-BE49-F238E27FC236}">
                  <a16:creationId xmlns:a16="http://schemas.microsoft.com/office/drawing/2014/main" id="{7B947207-67A3-6E49-B10C-D99E4D967F26}"/>
                </a:ext>
              </a:extLst>
            </p:cNvPr>
            <p:cNvSpPr txBox="1"/>
            <p:nvPr/>
          </p:nvSpPr>
          <p:spPr>
            <a:xfrm>
              <a:off x="5429949" y="1051943"/>
              <a:ext cx="2935331" cy="511036"/>
            </a:xfrm>
            <a:prstGeom prst="rect">
              <a:avLst/>
            </a:prstGeom>
            <a:noFill/>
          </p:spPr>
          <p:txBody>
            <a:bodyPr wrap="square" lIns="91440" tIns="45720" rIns="91440" bIns="45720" rtlCol="0" anchor="t">
              <a:spAutoFit/>
            </a:bodyPr>
            <a:lstStyle/>
            <a:p>
              <a:pPr algn="just"/>
              <a:r>
                <a:rPr lang="en-ID" dirty="0">
                  <a:solidFill>
                    <a:schemeClr val="bg1"/>
                  </a:solidFill>
                  <a:ea typeface="+mn-lt"/>
                  <a:cs typeface="+mn-lt"/>
                </a:rPr>
                <a:t>Summary </a:t>
              </a:r>
              <a:endParaRPr lang="en-US" sz="1600" dirty="0"/>
            </a:p>
          </p:txBody>
        </p:sp>
      </p:grpSp>
      <p:grpSp>
        <p:nvGrpSpPr>
          <p:cNvPr id="69" name="Group 68">
            <a:extLst>
              <a:ext uri="{FF2B5EF4-FFF2-40B4-BE49-F238E27FC236}">
                <a16:creationId xmlns:a16="http://schemas.microsoft.com/office/drawing/2014/main" id="{6FF06C14-9899-0ABA-CD34-62D1D6B0A581}"/>
              </a:ext>
            </a:extLst>
          </p:cNvPr>
          <p:cNvGrpSpPr/>
          <p:nvPr/>
        </p:nvGrpSpPr>
        <p:grpSpPr>
          <a:xfrm>
            <a:off x="6740068" y="1875713"/>
            <a:ext cx="3474316" cy="449953"/>
            <a:chOff x="6518121" y="1626918"/>
            <a:chExt cx="3987157" cy="405102"/>
          </a:xfrm>
        </p:grpSpPr>
        <p:grpSp>
          <p:nvGrpSpPr>
            <p:cNvPr id="28" name="Group 27">
              <a:extLst>
                <a:ext uri="{FF2B5EF4-FFF2-40B4-BE49-F238E27FC236}">
                  <a16:creationId xmlns:a16="http://schemas.microsoft.com/office/drawing/2014/main" id="{E38A9D42-A932-E1E0-8DC9-3C1627A4816D}"/>
                </a:ext>
              </a:extLst>
            </p:cNvPr>
            <p:cNvGrpSpPr/>
            <p:nvPr/>
          </p:nvGrpSpPr>
          <p:grpSpPr>
            <a:xfrm>
              <a:off x="6518121" y="1626918"/>
              <a:ext cx="3987157" cy="405102"/>
              <a:chOff x="4626725" y="971734"/>
              <a:chExt cx="4883119" cy="560531"/>
            </a:xfrm>
          </p:grpSpPr>
          <p:sp>
            <p:nvSpPr>
              <p:cNvPr id="29" name="Arrow: Pentagon 28">
                <a:extLst>
                  <a:ext uri="{FF2B5EF4-FFF2-40B4-BE49-F238E27FC236}">
                    <a16:creationId xmlns:a16="http://schemas.microsoft.com/office/drawing/2014/main" id="{2A099DF5-1988-7169-7568-E85BF2F35DA0}"/>
                  </a:ext>
                </a:extLst>
              </p:cNvPr>
              <p:cNvSpPr/>
              <p:nvPr/>
            </p:nvSpPr>
            <p:spPr>
              <a:xfrm>
                <a:off x="4626725" y="971734"/>
                <a:ext cx="767078" cy="560531"/>
              </a:xfrm>
              <a:prstGeom prst="homePlate">
                <a:avLst>
                  <a:gd name="adj" fmla="val 46150"/>
                </a:avLst>
              </a:prstGeom>
              <a:solidFill>
                <a:srgbClr val="95C674"/>
              </a:solidFill>
              <a:ln>
                <a:noFill/>
              </a:ln>
              <a:effectLst>
                <a:outerShdw blurRad="381000" dist="127000" dir="5400000" sx="95000" sy="95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100">
                  <a:solidFill>
                    <a:schemeClr val="bg1"/>
                  </a:solidFill>
                </a:endParaRPr>
              </a:p>
            </p:txBody>
          </p:sp>
          <p:sp>
            <p:nvSpPr>
              <p:cNvPr id="31" name="TextBox 30">
                <a:extLst>
                  <a:ext uri="{FF2B5EF4-FFF2-40B4-BE49-F238E27FC236}">
                    <a16:creationId xmlns:a16="http://schemas.microsoft.com/office/drawing/2014/main" id="{39EE8777-E4C0-3196-7A2E-EBB09E72B18D}"/>
                  </a:ext>
                </a:extLst>
              </p:cNvPr>
              <p:cNvSpPr txBox="1"/>
              <p:nvPr/>
            </p:nvSpPr>
            <p:spPr>
              <a:xfrm>
                <a:off x="5429949" y="1051944"/>
                <a:ext cx="4079895" cy="460097"/>
              </a:xfrm>
              <a:prstGeom prst="rect">
                <a:avLst/>
              </a:prstGeom>
              <a:noFill/>
            </p:spPr>
            <p:txBody>
              <a:bodyPr wrap="square" lIns="91440" tIns="45720" rIns="91440" bIns="45720" rtlCol="0" anchor="t">
                <a:spAutoFit/>
              </a:bodyPr>
              <a:lstStyle/>
              <a:p>
                <a:r>
                  <a:rPr lang="en-ID" dirty="0">
                    <a:solidFill>
                      <a:schemeClr val="bg1"/>
                    </a:solidFill>
                    <a:ea typeface="+mn-lt"/>
                    <a:cs typeface="+mn-lt"/>
                  </a:rPr>
                  <a:t>Correlation Analysis</a:t>
                </a:r>
                <a:endParaRPr lang="en-ID" dirty="0">
                  <a:solidFill>
                    <a:schemeClr val="bg1"/>
                  </a:solidFill>
                  <a:ea typeface="Calibri"/>
                  <a:cs typeface="Calibri"/>
                </a:endParaRPr>
              </a:p>
            </p:txBody>
          </p:sp>
        </p:grpSp>
        <p:sp>
          <p:nvSpPr>
            <p:cNvPr id="68" name="TextBox 67">
              <a:extLst>
                <a:ext uri="{FF2B5EF4-FFF2-40B4-BE49-F238E27FC236}">
                  <a16:creationId xmlns:a16="http://schemas.microsoft.com/office/drawing/2014/main" id="{6E3DEA66-EA3F-BFDE-8087-FE09A782B130}"/>
                </a:ext>
              </a:extLst>
            </p:cNvPr>
            <p:cNvSpPr txBox="1"/>
            <p:nvPr/>
          </p:nvSpPr>
          <p:spPr>
            <a:xfrm>
              <a:off x="6547633" y="1629688"/>
              <a:ext cx="336211" cy="369332"/>
            </a:xfrm>
            <a:prstGeom prst="rect">
              <a:avLst/>
            </a:prstGeom>
            <a:noFill/>
          </p:spPr>
          <p:txBody>
            <a:bodyPr wrap="square" rtlCol="0">
              <a:spAutoFit/>
            </a:bodyPr>
            <a:lstStyle/>
            <a:p>
              <a:r>
                <a:rPr lang="en-US" dirty="0">
                  <a:solidFill>
                    <a:schemeClr val="bg1"/>
                  </a:solidFill>
                  <a:latin typeface="Arial Black" panose="020B0A04020102020204" pitchFamily="34" charset="0"/>
                  <a:ea typeface="Segoe UI Black" panose="020B0A02040204020203" pitchFamily="34" charset="0"/>
                  <a:cs typeface="Arial" panose="020B0604020202020204" pitchFamily="34" charset="0"/>
                </a:rPr>
                <a:t>3</a:t>
              </a:r>
              <a:endParaRPr lang="en-ID" dirty="0">
                <a:solidFill>
                  <a:schemeClr val="bg1"/>
                </a:solidFill>
                <a:latin typeface="Arial Black" panose="020B0A04020102020204" pitchFamily="34" charset="0"/>
                <a:ea typeface="Segoe UI Black" panose="020B0A02040204020203" pitchFamily="34" charset="0"/>
                <a:cs typeface="Arial" panose="020B0604020202020204" pitchFamily="34" charset="0"/>
              </a:endParaRPr>
            </a:p>
          </p:txBody>
        </p:sp>
      </p:grpSp>
    </p:spTree>
    <p:extLst>
      <p:ext uri="{BB962C8B-B14F-4D97-AF65-F5344CB8AC3E}">
        <p14:creationId xmlns:p14="http://schemas.microsoft.com/office/powerpoint/2010/main" val="2142048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C0BCBBFD-CAF6-C2F2-DC98-A6113E3B720E}"/>
              </a:ext>
            </a:extLst>
          </p:cNvPr>
          <p:cNvGrpSpPr>
            <a:grpSpLocks noGrp="1" noUngrp="1" noRot="1" noMove="1" noResize="1"/>
          </p:cNvGrpSpPr>
          <p:nvPr/>
        </p:nvGrpSpPr>
        <p:grpSpPr>
          <a:xfrm>
            <a:off x="0" y="-80013"/>
            <a:ext cx="12192000" cy="6938013"/>
            <a:chOff x="0" y="-80013"/>
            <a:chExt cx="12192000" cy="6938013"/>
          </a:xfrm>
        </p:grpSpPr>
        <p:pic>
          <p:nvPicPr>
            <p:cNvPr id="4" name="Picture 3">
              <a:extLst>
                <a:ext uri="{FF2B5EF4-FFF2-40B4-BE49-F238E27FC236}">
                  <a16:creationId xmlns:a16="http://schemas.microsoft.com/office/drawing/2014/main" id="{EEEF940C-829F-A68D-058E-A2CE15B03C62}"/>
                </a:ext>
              </a:extLst>
            </p:cNvPr>
            <p:cNvPicPr>
              <a:picLocks noGrp="1" noRot="1" noChangeAspect="1" noMove="1" noResize="1" noEditPoints="1" noAdjustHandles="1" noChangeArrowheads="1" noChangeShapeType="1" noCrop="1"/>
            </p:cNvPicPr>
            <p:nvPr/>
          </p:nvPicPr>
          <p:blipFill rotWithShape="1">
            <a:blip r:embed="rId3"/>
            <a:srcRect l="23510" t="29751" r="13318" b="17317"/>
            <a:stretch/>
          </p:blipFill>
          <p:spPr>
            <a:xfrm>
              <a:off x="10268" y="-80013"/>
              <a:ext cx="12181732" cy="6858000"/>
            </a:xfrm>
            <a:prstGeom prst="rect">
              <a:avLst/>
            </a:prstGeom>
          </p:spPr>
        </p:pic>
        <p:sp>
          <p:nvSpPr>
            <p:cNvPr id="5" name="Rectangle 4">
              <a:extLst>
                <a:ext uri="{FF2B5EF4-FFF2-40B4-BE49-F238E27FC236}">
                  <a16:creationId xmlns:a16="http://schemas.microsoft.com/office/drawing/2014/main" id="{DDC0B280-889F-157B-DB39-4B05BBFB2200}"/>
                </a:ext>
              </a:extLst>
            </p:cNvPr>
            <p:cNvSpPr>
              <a:spLocks noGrp="1" noRot="1" noMove="1" noResize="1" noEditPoints="1" noAdjustHandles="1" noChangeArrowheads="1" noChangeShapeType="1"/>
            </p:cNvSpPr>
            <p:nvPr/>
          </p:nvSpPr>
          <p:spPr>
            <a:xfrm>
              <a:off x="0" y="0"/>
              <a:ext cx="12192000" cy="6858000"/>
            </a:xfrm>
            <a:prstGeom prst="rect">
              <a:avLst/>
            </a:prstGeom>
            <a:gradFill>
              <a:gsLst>
                <a:gs pos="0">
                  <a:srgbClr val="1D652A">
                    <a:lumMod val="97000"/>
                  </a:srgbClr>
                </a:gs>
                <a:gs pos="100000">
                  <a:srgbClr val="5B9C10">
                    <a:alpha val="65000"/>
                  </a:srgb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3F831C"/>
                </a:solidFill>
              </a:endParaRPr>
            </a:p>
          </p:txBody>
        </p:sp>
      </p:grpSp>
      <p:sp>
        <p:nvSpPr>
          <p:cNvPr id="2" name="TextBox 1">
            <a:extLst>
              <a:ext uri="{FF2B5EF4-FFF2-40B4-BE49-F238E27FC236}">
                <a16:creationId xmlns:a16="http://schemas.microsoft.com/office/drawing/2014/main" id="{97494212-FF40-B158-5AAA-3FDA7569DA3A}"/>
              </a:ext>
            </a:extLst>
          </p:cNvPr>
          <p:cNvSpPr txBox="1"/>
          <p:nvPr/>
        </p:nvSpPr>
        <p:spPr>
          <a:xfrm>
            <a:off x="595423" y="1764576"/>
            <a:ext cx="5337543" cy="830997"/>
          </a:xfrm>
          <a:prstGeom prst="rect">
            <a:avLst/>
          </a:prstGeom>
          <a:solidFill>
            <a:schemeClr val="bg1"/>
          </a:solidFill>
        </p:spPr>
        <p:txBody>
          <a:bodyPr wrap="square" rtlCol="0">
            <a:spAutoFit/>
          </a:bodyPr>
          <a:lstStyle/>
          <a:p>
            <a:pPr algn="ctr"/>
            <a:r>
              <a:rPr lang="en-US" sz="4800" b="1">
                <a:solidFill>
                  <a:schemeClr val="accent6">
                    <a:lumMod val="75000"/>
                  </a:schemeClr>
                </a:solidFill>
                <a:latin typeface="Arial" panose="020B0604020202020204" pitchFamily="34" charset="0"/>
                <a:ea typeface="Segoe UI Black" panose="020B0A02040204020203" pitchFamily="34" charset="0"/>
                <a:cs typeface="Arial" panose="020B0604020202020204" pitchFamily="34" charset="0"/>
              </a:rPr>
              <a:t>Outline</a:t>
            </a:r>
            <a:endParaRPr lang="en-ID" sz="4800" b="1">
              <a:solidFill>
                <a:schemeClr val="accent6">
                  <a:lumMod val="75000"/>
                </a:schemeClr>
              </a:solidFill>
              <a:latin typeface="Arial" panose="020B0604020202020204" pitchFamily="34" charset="0"/>
              <a:ea typeface="Segoe UI Black" panose="020B0A02040204020203" pitchFamily="34" charset="0"/>
              <a:cs typeface="Arial" panose="020B0604020202020204" pitchFamily="34" charset="0"/>
            </a:endParaRPr>
          </a:p>
        </p:txBody>
      </p:sp>
      <p:grpSp>
        <p:nvGrpSpPr>
          <p:cNvPr id="6" name="Group 5">
            <a:extLst>
              <a:ext uri="{FF2B5EF4-FFF2-40B4-BE49-F238E27FC236}">
                <a16:creationId xmlns:a16="http://schemas.microsoft.com/office/drawing/2014/main" id="{98E281F6-A470-16AC-B7AC-F17C290B2557}"/>
              </a:ext>
            </a:extLst>
          </p:cNvPr>
          <p:cNvGrpSpPr/>
          <p:nvPr/>
        </p:nvGrpSpPr>
        <p:grpSpPr>
          <a:xfrm>
            <a:off x="6424405" y="696685"/>
            <a:ext cx="3738555" cy="584775"/>
            <a:chOff x="4626725" y="959612"/>
            <a:chExt cx="3738555" cy="584775"/>
          </a:xfrm>
        </p:grpSpPr>
        <p:sp>
          <p:nvSpPr>
            <p:cNvPr id="11" name="Arrow: Pentagon 10">
              <a:extLst>
                <a:ext uri="{FF2B5EF4-FFF2-40B4-BE49-F238E27FC236}">
                  <a16:creationId xmlns:a16="http://schemas.microsoft.com/office/drawing/2014/main" id="{73762CB0-D1F7-C27B-CAC5-27C84BEC6618}"/>
                </a:ext>
              </a:extLst>
            </p:cNvPr>
            <p:cNvSpPr/>
            <p:nvPr/>
          </p:nvSpPr>
          <p:spPr>
            <a:xfrm>
              <a:off x="4626725" y="971734"/>
              <a:ext cx="767078" cy="560531"/>
            </a:xfrm>
            <a:prstGeom prst="homePlate">
              <a:avLst>
                <a:gd name="adj" fmla="val 46150"/>
              </a:avLst>
            </a:prstGeom>
            <a:solidFill>
              <a:srgbClr val="95C674"/>
            </a:solidFill>
            <a:ln>
              <a:noFill/>
            </a:ln>
            <a:effectLst>
              <a:outerShdw blurRad="381000" dist="127000" dir="5400000" sx="95000" sy="95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12" name="TextBox 11">
              <a:extLst>
                <a:ext uri="{FF2B5EF4-FFF2-40B4-BE49-F238E27FC236}">
                  <a16:creationId xmlns:a16="http://schemas.microsoft.com/office/drawing/2014/main" id="{E7B6953F-E478-F8D1-5801-E7519B65942B}"/>
                </a:ext>
              </a:extLst>
            </p:cNvPr>
            <p:cNvSpPr txBox="1"/>
            <p:nvPr/>
          </p:nvSpPr>
          <p:spPr>
            <a:xfrm>
              <a:off x="4662870" y="959612"/>
              <a:ext cx="411762" cy="584775"/>
            </a:xfrm>
            <a:prstGeom prst="rect">
              <a:avLst/>
            </a:prstGeom>
            <a:noFill/>
          </p:spPr>
          <p:txBody>
            <a:bodyPr wrap="square" rtlCol="0">
              <a:spAutoFit/>
            </a:bodyPr>
            <a:lstStyle/>
            <a:p>
              <a:r>
                <a:rPr lang="en-US" sz="3200">
                  <a:solidFill>
                    <a:schemeClr val="bg1"/>
                  </a:solidFill>
                  <a:latin typeface="Arial Black" panose="020B0A04020102020204" pitchFamily="34" charset="0"/>
                  <a:ea typeface="Segoe UI Black" panose="020B0A02040204020203" pitchFamily="34" charset="0"/>
                  <a:cs typeface="Arial" panose="020B0604020202020204" pitchFamily="34" charset="0"/>
                </a:rPr>
                <a:t>1</a:t>
              </a:r>
              <a:endParaRPr lang="en-ID" sz="3200">
                <a:solidFill>
                  <a:schemeClr val="bg1"/>
                </a:solidFill>
                <a:latin typeface="Arial Black" panose="020B0A04020102020204" pitchFamily="34" charset="0"/>
                <a:ea typeface="Segoe UI Black" panose="020B0A02040204020203" pitchFamily="34" charset="0"/>
                <a:cs typeface="Arial" panose="020B0604020202020204" pitchFamily="34" charset="0"/>
              </a:endParaRPr>
            </a:p>
          </p:txBody>
        </p:sp>
        <p:sp>
          <p:nvSpPr>
            <p:cNvPr id="13" name="TextBox 12">
              <a:extLst>
                <a:ext uri="{FF2B5EF4-FFF2-40B4-BE49-F238E27FC236}">
                  <a16:creationId xmlns:a16="http://schemas.microsoft.com/office/drawing/2014/main" id="{405E529E-BBFE-3333-56C5-FBE4F7A97875}"/>
                </a:ext>
              </a:extLst>
            </p:cNvPr>
            <p:cNvSpPr txBox="1"/>
            <p:nvPr/>
          </p:nvSpPr>
          <p:spPr>
            <a:xfrm>
              <a:off x="5429948" y="1051944"/>
              <a:ext cx="2935332" cy="400110"/>
            </a:xfrm>
            <a:prstGeom prst="rect">
              <a:avLst/>
            </a:prstGeom>
            <a:noFill/>
          </p:spPr>
          <p:txBody>
            <a:bodyPr wrap="square" lIns="91440" tIns="45720" rIns="91440" bIns="45720" rtlCol="0" anchor="t">
              <a:spAutoFit/>
            </a:bodyPr>
            <a:lstStyle/>
            <a:p>
              <a:pPr algn="just"/>
              <a:r>
                <a:rPr lang="en-ID" sz="2000" dirty="0">
                  <a:solidFill>
                    <a:schemeClr val="bg1"/>
                  </a:solidFill>
                  <a:ea typeface="+mn-lt"/>
                  <a:cs typeface="+mn-lt"/>
                </a:rPr>
                <a:t>What is PDFs</a:t>
              </a:r>
              <a:endParaRPr lang="en-US" dirty="0"/>
            </a:p>
          </p:txBody>
        </p:sp>
      </p:grpSp>
      <p:grpSp>
        <p:nvGrpSpPr>
          <p:cNvPr id="14" name="Group 13">
            <a:extLst>
              <a:ext uri="{FF2B5EF4-FFF2-40B4-BE49-F238E27FC236}">
                <a16:creationId xmlns:a16="http://schemas.microsoft.com/office/drawing/2014/main" id="{4797713C-64EB-0CFE-4CE0-F9BC8F5CBC8F}"/>
              </a:ext>
            </a:extLst>
          </p:cNvPr>
          <p:cNvGrpSpPr/>
          <p:nvPr/>
        </p:nvGrpSpPr>
        <p:grpSpPr>
          <a:xfrm>
            <a:off x="6424405" y="1472189"/>
            <a:ext cx="3738555" cy="584775"/>
            <a:chOff x="4626725" y="959612"/>
            <a:chExt cx="3738555" cy="584775"/>
          </a:xfrm>
        </p:grpSpPr>
        <p:sp>
          <p:nvSpPr>
            <p:cNvPr id="15" name="Arrow: Pentagon 14">
              <a:extLst>
                <a:ext uri="{FF2B5EF4-FFF2-40B4-BE49-F238E27FC236}">
                  <a16:creationId xmlns:a16="http://schemas.microsoft.com/office/drawing/2014/main" id="{14991F98-D0D0-3B8A-4650-F3EAADE83229}"/>
                </a:ext>
              </a:extLst>
            </p:cNvPr>
            <p:cNvSpPr/>
            <p:nvPr/>
          </p:nvSpPr>
          <p:spPr>
            <a:xfrm>
              <a:off x="4626725" y="971734"/>
              <a:ext cx="767078" cy="560531"/>
            </a:xfrm>
            <a:prstGeom prst="homePlate">
              <a:avLst>
                <a:gd name="adj" fmla="val 46150"/>
              </a:avLst>
            </a:prstGeom>
            <a:solidFill>
              <a:srgbClr val="95C674"/>
            </a:solidFill>
            <a:ln>
              <a:noFill/>
            </a:ln>
            <a:effectLst>
              <a:outerShdw blurRad="381000" dist="127000" dir="5400000" sx="95000" sy="95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16" name="TextBox 15">
              <a:extLst>
                <a:ext uri="{FF2B5EF4-FFF2-40B4-BE49-F238E27FC236}">
                  <a16:creationId xmlns:a16="http://schemas.microsoft.com/office/drawing/2014/main" id="{095C34B5-21B5-7A3A-CE70-F7536767B048}"/>
                </a:ext>
              </a:extLst>
            </p:cNvPr>
            <p:cNvSpPr txBox="1"/>
            <p:nvPr/>
          </p:nvSpPr>
          <p:spPr>
            <a:xfrm>
              <a:off x="4662870" y="959612"/>
              <a:ext cx="411762" cy="584775"/>
            </a:xfrm>
            <a:prstGeom prst="rect">
              <a:avLst/>
            </a:prstGeom>
            <a:noFill/>
          </p:spPr>
          <p:txBody>
            <a:bodyPr wrap="square" rtlCol="0">
              <a:spAutoFit/>
            </a:bodyPr>
            <a:lstStyle/>
            <a:p>
              <a:r>
                <a:rPr lang="en-US" sz="3200">
                  <a:solidFill>
                    <a:schemeClr val="bg1"/>
                  </a:solidFill>
                  <a:latin typeface="Arial Black" panose="020B0A04020102020204" pitchFamily="34" charset="0"/>
                  <a:ea typeface="Segoe UI Black" panose="020B0A02040204020203" pitchFamily="34" charset="0"/>
                  <a:cs typeface="Arial" panose="020B0604020202020204" pitchFamily="34" charset="0"/>
                </a:rPr>
                <a:t>2</a:t>
              </a:r>
              <a:endParaRPr lang="en-ID" sz="3200">
                <a:solidFill>
                  <a:schemeClr val="bg1"/>
                </a:solidFill>
                <a:latin typeface="Arial Black" panose="020B0A04020102020204" pitchFamily="34" charset="0"/>
                <a:ea typeface="Segoe UI Black" panose="020B0A02040204020203" pitchFamily="34" charset="0"/>
                <a:cs typeface="Arial" panose="020B0604020202020204" pitchFamily="34" charset="0"/>
              </a:endParaRPr>
            </a:p>
          </p:txBody>
        </p:sp>
        <p:sp>
          <p:nvSpPr>
            <p:cNvPr id="17" name="TextBox 16">
              <a:extLst>
                <a:ext uri="{FF2B5EF4-FFF2-40B4-BE49-F238E27FC236}">
                  <a16:creationId xmlns:a16="http://schemas.microsoft.com/office/drawing/2014/main" id="{51C4EC5F-74DB-C56E-6C71-1CF9E8212960}"/>
                </a:ext>
              </a:extLst>
            </p:cNvPr>
            <p:cNvSpPr txBox="1"/>
            <p:nvPr/>
          </p:nvSpPr>
          <p:spPr>
            <a:xfrm>
              <a:off x="5429948" y="1051944"/>
              <a:ext cx="2935332" cy="400110"/>
            </a:xfrm>
            <a:prstGeom prst="rect">
              <a:avLst/>
            </a:prstGeom>
            <a:noFill/>
          </p:spPr>
          <p:txBody>
            <a:bodyPr wrap="square" lIns="91440" tIns="45720" rIns="91440" bIns="45720" rtlCol="0" anchor="t">
              <a:spAutoFit/>
            </a:bodyPr>
            <a:lstStyle/>
            <a:p>
              <a:pPr algn="just"/>
              <a:r>
                <a:rPr lang="en-ID" sz="2000" dirty="0">
                  <a:solidFill>
                    <a:schemeClr val="bg1"/>
                  </a:solidFill>
                  <a:ea typeface="+mn-lt"/>
                  <a:cs typeface="+mn-lt"/>
                </a:rPr>
                <a:t>Kernel Density Estimation</a:t>
              </a:r>
              <a:endParaRPr lang="en-US" dirty="0">
                <a:solidFill>
                  <a:schemeClr val="bg1"/>
                </a:solidFill>
              </a:endParaRPr>
            </a:p>
          </p:txBody>
        </p:sp>
      </p:grpSp>
      <p:grpSp>
        <p:nvGrpSpPr>
          <p:cNvPr id="18" name="Group 17">
            <a:extLst>
              <a:ext uri="{FF2B5EF4-FFF2-40B4-BE49-F238E27FC236}">
                <a16:creationId xmlns:a16="http://schemas.microsoft.com/office/drawing/2014/main" id="{0132BC78-82EA-64BF-90EC-92E6FA064685}"/>
              </a:ext>
            </a:extLst>
          </p:cNvPr>
          <p:cNvGrpSpPr/>
          <p:nvPr/>
        </p:nvGrpSpPr>
        <p:grpSpPr>
          <a:xfrm>
            <a:off x="6424405" y="2268156"/>
            <a:ext cx="4100817" cy="584775"/>
            <a:chOff x="4626725" y="959612"/>
            <a:chExt cx="4100817" cy="584775"/>
          </a:xfrm>
        </p:grpSpPr>
        <p:sp>
          <p:nvSpPr>
            <p:cNvPr id="20" name="Arrow: Pentagon 19">
              <a:extLst>
                <a:ext uri="{FF2B5EF4-FFF2-40B4-BE49-F238E27FC236}">
                  <a16:creationId xmlns:a16="http://schemas.microsoft.com/office/drawing/2014/main" id="{78EF015B-1990-D1D9-C0E3-740B53F3D631}"/>
                </a:ext>
              </a:extLst>
            </p:cNvPr>
            <p:cNvSpPr/>
            <p:nvPr/>
          </p:nvSpPr>
          <p:spPr>
            <a:xfrm>
              <a:off x="4626725" y="971734"/>
              <a:ext cx="767078" cy="560531"/>
            </a:xfrm>
            <a:prstGeom prst="homePlate">
              <a:avLst>
                <a:gd name="adj" fmla="val 46150"/>
              </a:avLst>
            </a:prstGeom>
            <a:solidFill>
              <a:srgbClr val="95C674"/>
            </a:solidFill>
            <a:ln>
              <a:noFill/>
            </a:ln>
            <a:effectLst>
              <a:outerShdw blurRad="381000" dist="127000" dir="5400000" sx="95000" sy="95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22" name="TextBox 21">
              <a:extLst>
                <a:ext uri="{FF2B5EF4-FFF2-40B4-BE49-F238E27FC236}">
                  <a16:creationId xmlns:a16="http://schemas.microsoft.com/office/drawing/2014/main" id="{2E678261-200A-FBDB-0BDD-5014608FB30C}"/>
                </a:ext>
              </a:extLst>
            </p:cNvPr>
            <p:cNvSpPr txBox="1"/>
            <p:nvPr/>
          </p:nvSpPr>
          <p:spPr>
            <a:xfrm>
              <a:off x="4662870" y="959612"/>
              <a:ext cx="411762" cy="584775"/>
            </a:xfrm>
            <a:prstGeom prst="rect">
              <a:avLst/>
            </a:prstGeom>
            <a:noFill/>
          </p:spPr>
          <p:txBody>
            <a:bodyPr wrap="square" rtlCol="0">
              <a:spAutoFit/>
            </a:bodyPr>
            <a:lstStyle/>
            <a:p>
              <a:r>
                <a:rPr lang="en-US" sz="3200">
                  <a:solidFill>
                    <a:schemeClr val="bg1"/>
                  </a:solidFill>
                  <a:latin typeface="Arial Black" panose="020B0A04020102020204" pitchFamily="34" charset="0"/>
                  <a:ea typeface="Segoe UI Black" panose="020B0A02040204020203" pitchFamily="34" charset="0"/>
                  <a:cs typeface="Arial" panose="020B0604020202020204" pitchFamily="34" charset="0"/>
                </a:rPr>
                <a:t>3</a:t>
              </a:r>
              <a:endParaRPr lang="en-ID" sz="3200">
                <a:solidFill>
                  <a:schemeClr val="bg1"/>
                </a:solidFill>
                <a:latin typeface="Arial Black" panose="020B0A04020102020204" pitchFamily="34" charset="0"/>
                <a:ea typeface="Segoe UI Black" panose="020B0A02040204020203" pitchFamily="34" charset="0"/>
                <a:cs typeface="Arial" panose="020B0604020202020204" pitchFamily="34" charset="0"/>
              </a:endParaRPr>
            </a:p>
          </p:txBody>
        </p:sp>
        <p:sp>
          <p:nvSpPr>
            <p:cNvPr id="23" name="TextBox 22">
              <a:extLst>
                <a:ext uri="{FF2B5EF4-FFF2-40B4-BE49-F238E27FC236}">
                  <a16:creationId xmlns:a16="http://schemas.microsoft.com/office/drawing/2014/main" id="{1DAC0557-56DA-65F8-52E6-085EB2DF3BA9}"/>
                </a:ext>
              </a:extLst>
            </p:cNvPr>
            <p:cNvSpPr txBox="1"/>
            <p:nvPr/>
          </p:nvSpPr>
          <p:spPr>
            <a:xfrm>
              <a:off x="5429948" y="1051944"/>
              <a:ext cx="3297594" cy="400110"/>
            </a:xfrm>
            <a:prstGeom prst="rect">
              <a:avLst/>
            </a:prstGeom>
            <a:noFill/>
          </p:spPr>
          <p:txBody>
            <a:bodyPr wrap="square" lIns="91440" tIns="45720" rIns="91440" bIns="45720" rtlCol="0" anchor="t">
              <a:spAutoFit/>
            </a:bodyPr>
            <a:lstStyle/>
            <a:p>
              <a:pPr algn="just"/>
              <a:r>
                <a:rPr lang="en-ID" sz="2000" dirty="0">
                  <a:solidFill>
                    <a:schemeClr val="bg1"/>
                  </a:solidFill>
                  <a:ea typeface="+mn-lt"/>
                  <a:cs typeface="+mn-lt"/>
                </a:rPr>
                <a:t>The Distribution Frameworks</a:t>
              </a:r>
              <a:endParaRPr lang="en-US" dirty="0">
                <a:solidFill>
                  <a:schemeClr val="bg1"/>
                </a:solidFill>
              </a:endParaRPr>
            </a:p>
          </p:txBody>
        </p:sp>
      </p:grpSp>
      <p:grpSp>
        <p:nvGrpSpPr>
          <p:cNvPr id="24" name="Group 23">
            <a:extLst>
              <a:ext uri="{FF2B5EF4-FFF2-40B4-BE49-F238E27FC236}">
                <a16:creationId xmlns:a16="http://schemas.microsoft.com/office/drawing/2014/main" id="{C25F2568-4DEE-B000-619F-4EDAFFBAA30A}"/>
              </a:ext>
            </a:extLst>
          </p:cNvPr>
          <p:cNvGrpSpPr/>
          <p:nvPr/>
        </p:nvGrpSpPr>
        <p:grpSpPr>
          <a:xfrm>
            <a:off x="6460550" y="2730702"/>
            <a:ext cx="4277033" cy="1015663"/>
            <a:chOff x="4662870" y="614730"/>
            <a:chExt cx="4277033" cy="1015663"/>
          </a:xfrm>
        </p:grpSpPr>
        <p:sp>
          <p:nvSpPr>
            <p:cNvPr id="26" name="TextBox 25">
              <a:extLst>
                <a:ext uri="{FF2B5EF4-FFF2-40B4-BE49-F238E27FC236}">
                  <a16:creationId xmlns:a16="http://schemas.microsoft.com/office/drawing/2014/main" id="{1E5B502E-0AE4-6999-0301-05DEE6971429}"/>
                </a:ext>
              </a:extLst>
            </p:cNvPr>
            <p:cNvSpPr txBox="1"/>
            <p:nvPr/>
          </p:nvSpPr>
          <p:spPr>
            <a:xfrm>
              <a:off x="4662870" y="959612"/>
              <a:ext cx="411762" cy="584775"/>
            </a:xfrm>
            <a:prstGeom prst="rect">
              <a:avLst/>
            </a:prstGeom>
            <a:noFill/>
          </p:spPr>
          <p:txBody>
            <a:bodyPr wrap="square" lIns="91440" tIns="45720" rIns="91440" bIns="45720" rtlCol="0" anchor="t">
              <a:spAutoFit/>
            </a:bodyPr>
            <a:lstStyle/>
            <a:p>
              <a:endParaRPr lang="en-US" sz="3200" dirty="0">
                <a:solidFill>
                  <a:schemeClr val="bg1"/>
                </a:solidFill>
                <a:latin typeface="Arial Black" panose="020B0A04020102020204" pitchFamily="34" charset="0"/>
                <a:ea typeface="Segoe UI Black" panose="020B0A02040204020203" pitchFamily="34" charset="0"/>
                <a:cs typeface="Arial" panose="020B0604020202020204" pitchFamily="34" charset="0"/>
              </a:endParaRPr>
            </a:p>
          </p:txBody>
        </p:sp>
        <p:sp>
          <p:nvSpPr>
            <p:cNvPr id="27" name="TextBox 26">
              <a:extLst>
                <a:ext uri="{FF2B5EF4-FFF2-40B4-BE49-F238E27FC236}">
                  <a16:creationId xmlns:a16="http://schemas.microsoft.com/office/drawing/2014/main" id="{CACD41FF-8229-00A5-FF89-619EED5C7564}"/>
                </a:ext>
              </a:extLst>
            </p:cNvPr>
            <p:cNvSpPr txBox="1"/>
            <p:nvPr/>
          </p:nvSpPr>
          <p:spPr>
            <a:xfrm>
              <a:off x="5442440" y="614730"/>
              <a:ext cx="3497463" cy="1015663"/>
            </a:xfrm>
            <a:prstGeom prst="rect">
              <a:avLst/>
            </a:prstGeom>
            <a:noFill/>
          </p:spPr>
          <p:txBody>
            <a:bodyPr wrap="square" lIns="91440" tIns="45720" rIns="91440" bIns="45720" rtlCol="0" anchor="t">
              <a:spAutoFit/>
            </a:bodyPr>
            <a:lstStyle/>
            <a:p>
              <a:pPr marL="342900" indent="-342900" algn="just">
                <a:buFont typeface="Arial"/>
                <a:buChar char="•"/>
              </a:pPr>
              <a:r>
                <a:rPr lang="en-ID" sz="2000" dirty="0">
                  <a:solidFill>
                    <a:schemeClr val="bg1"/>
                  </a:solidFill>
                  <a:ea typeface="Calibri"/>
                  <a:cs typeface="Calibri"/>
                </a:rPr>
                <a:t>Histogram Implementation</a:t>
              </a:r>
              <a:endParaRPr lang="en-US" dirty="0"/>
            </a:p>
            <a:p>
              <a:pPr marL="342900" indent="-342900" algn="just">
                <a:buFont typeface="Arial"/>
                <a:buChar char="•"/>
              </a:pPr>
              <a:r>
                <a:rPr lang="en-ID" sz="2000" dirty="0">
                  <a:solidFill>
                    <a:schemeClr val="bg1"/>
                  </a:solidFill>
                  <a:ea typeface="Calibri"/>
                  <a:cs typeface="Calibri"/>
                </a:rPr>
                <a:t>PMF Implementation</a:t>
              </a:r>
            </a:p>
            <a:p>
              <a:pPr marL="342900" indent="-342900" algn="just">
                <a:buFont typeface="Arial"/>
                <a:buChar char="•"/>
              </a:pPr>
              <a:r>
                <a:rPr lang="en-ID" sz="2000" dirty="0">
                  <a:solidFill>
                    <a:schemeClr val="bg1"/>
                  </a:solidFill>
                  <a:ea typeface="Calibri"/>
                  <a:cs typeface="Calibri"/>
                </a:rPr>
                <a:t>CDF Implementation</a:t>
              </a:r>
            </a:p>
          </p:txBody>
        </p:sp>
      </p:grpSp>
      <p:grpSp>
        <p:nvGrpSpPr>
          <p:cNvPr id="28" name="Group 27">
            <a:extLst>
              <a:ext uri="{FF2B5EF4-FFF2-40B4-BE49-F238E27FC236}">
                <a16:creationId xmlns:a16="http://schemas.microsoft.com/office/drawing/2014/main" id="{E38A9D42-A932-E1E0-8DC9-3C1627A4816D}"/>
              </a:ext>
            </a:extLst>
          </p:cNvPr>
          <p:cNvGrpSpPr/>
          <p:nvPr/>
        </p:nvGrpSpPr>
        <p:grpSpPr>
          <a:xfrm>
            <a:off x="6424405" y="3883012"/>
            <a:ext cx="3738555" cy="584775"/>
            <a:chOff x="4626725" y="959612"/>
            <a:chExt cx="3738555" cy="584775"/>
          </a:xfrm>
        </p:grpSpPr>
        <p:sp>
          <p:nvSpPr>
            <p:cNvPr id="29" name="Arrow: Pentagon 28">
              <a:extLst>
                <a:ext uri="{FF2B5EF4-FFF2-40B4-BE49-F238E27FC236}">
                  <a16:creationId xmlns:a16="http://schemas.microsoft.com/office/drawing/2014/main" id="{2A099DF5-1988-7169-7568-E85BF2F35DA0}"/>
                </a:ext>
              </a:extLst>
            </p:cNvPr>
            <p:cNvSpPr/>
            <p:nvPr/>
          </p:nvSpPr>
          <p:spPr>
            <a:xfrm>
              <a:off x="4626725" y="971734"/>
              <a:ext cx="767078" cy="560531"/>
            </a:xfrm>
            <a:prstGeom prst="homePlate">
              <a:avLst>
                <a:gd name="adj" fmla="val 46150"/>
              </a:avLst>
            </a:prstGeom>
            <a:solidFill>
              <a:srgbClr val="95C674"/>
            </a:solidFill>
            <a:ln>
              <a:noFill/>
            </a:ln>
            <a:effectLst>
              <a:outerShdw blurRad="381000" dist="127000" dir="5400000" sx="95000" sy="95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30" name="TextBox 29">
              <a:extLst>
                <a:ext uri="{FF2B5EF4-FFF2-40B4-BE49-F238E27FC236}">
                  <a16:creationId xmlns:a16="http://schemas.microsoft.com/office/drawing/2014/main" id="{99CB62D7-2047-4046-D415-23FD4B47285B}"/>
                </a:ext>
              </a:extLst>
            </p:cNvPr>
            <p:cNvSpPr txBox="1"/>
            <p:nvPr/>
          </p:nvSpPr>
          <p:spPr>
            <a:xfrm>
              <a:off x="4662870" y="959612"/>
              <a:ext cx="411762" cy="584775"/>
            </a:xfrm>
            <a:prstGeom prst="rect">
              <a:avLst/>
            </a:prstGeom>
            <a:noFill/>
          </p:spPr>
          <p:txBody>
            <a:bodyPr wrap="square" lIns="91440" tIns="45720" rIns="91440" bIns="45720" rtlCol="0" anchor="t">
              <a:spAutoFit/>
            </a:bodyPr>
            <a:lstStyle/>
            <a:p>
              <a:r>
                <a:rPr lang="en-US" sz="3200" dirty="0">
                  <a:solidFill>
                    <a:schemeClr val="bg1"/>
                  </a:solidFill>
                  <a:latin typeface="Arial Black"/>
                  <a:ea typeface="Segoe UI Black"/>
                  <a:cs typeface="Arial"/>
                </a:rPr>
                <a:t>4</a:t>
              </a:r>
              <a:endParaRPr lang="en-US" dirty="0"/>
            </a:p>
          </p:txBody>
        </p:sp>
        <p:sp>
          <p:nvSpPr>
            <p:cNvPr id="31" name="TextBox 30">
              <a:extLst>
                <a:ext uri="{FF2B5EF4-FFF2-40B4-BE49-F238E27FC236}">
                  <a16:creationId xmlns:a16="http://schemas.microsoft.com/office/drawing/2014/main" id="{39EE8777-E4C0-3196-7A2E-EBB09E72B18D}"/>
                </a:ext>
              </a:extLst>
            </p:cNvPr>
            <p:cNvSpPr txBox="1"/>
            <p:nvPr/>
          </p:nvSpPr>
          <p:spPr>
            <a:xfrm>
              <a:off x="5429948" y="1051944"/>
              <a:ext cx="2935332" cy="400110"/>
            </a:xfrm>
            <a:prstGeom prst="rect">
              <a:avLst/>
            </a:prstGeom>
            <a:noFill/>
          </p:spPr>
          <p:txBody>
            <a:bodyPr wrap="square" lIns="91440" tIns="45720" rIns="91440" bIns="45720" rtlCol="0" anchor="t">
              <a:spAutoFit/>
            </a:bodyPr>
            <a:lstStyle/>
            <a:p>
              <a:r>
                <a:rPr lang="en-ID" sz="2000" dirty="0">
                  <a:solidFill>
                    <a:schemeClr val="bg1"/>
                  </a:solidFill>
                  <a:ea typeface="+mn-lt"/>
                  <a:cs typeface="+mn-lt"/>
                </a:rPr>
                <a:t>Moments</a:t>
              </a:r>
              <a:endParaRPr lang="en-ID" sz="2000" dirty="0">
                <a:solidFill>
                  <a:schemeClr val="bg1"/>
                </a:solidFill>
                <a:ea typeface="Calibri"/>
                <a:cs typeface="Calibri"/>
              </a:endParaRPr>
            </a:p>
          </p:txBody>
        </p:sp>
      </p:grpSp>
      <p:grpSp>
        <p:nvGrpSpPr>
          <p:cNvPr id="32" name="Group 31">
            <a:extLst>
              <a:ext uri="{FF2B5EF4-FFF2-40B4-BE49-F238E27FC236}">
                <a16:creationId xmlns:a16="http://schemas.microsoft.com/office/drawing/2014/main" id="{A9B2811F-D091-CA22-4891-6F1E4B834B93}"/>
              </a:ext>
            </a:extLst>
          </p:cNvPr>
          <p:cNvGrpSpPr/>
          <p:nvPr/>
        </p:nvGrpSpPr>
        <p:grpSpPr>
          <a:xfrm>
            <a:off x="6424405" y="4667907"/>
            <a:ext cx="4548180" cy="584775"/>
            <a:chOff x="4626725" y="959612"/>
            <a:chExt cx="4548180" cy="584775"/>
          </a:xfrm>
        </p:grpSpPr>
        <p:sp>
          <p:nvSpPr>
            <p:cNvPr id="33" name="Arrow: Pentagon 32">
              <a:extLst>
                <a:ext uri="{FF2B5EF4-FFF2-40B4-BE49-F238E27FC236}">
                  <a16:creationId xmlns:a16="http://schemas.microsoft.com/office/drawing/2014/main" id="{80F58E97-F3A1-5B2D-2B41-C2D238DC8A21}"/>
                </a:ext>
              </a:extLst>
            </p:cNvPr>
            <p:cNvSpPr/>
            <p:nvPr/>
          </p:nvSpPr>
          <p:spPr>
            <a:xfrm>
              <a:off x="4626725" y="971734"/>
              <a:ext cx="767078" cy="560531"/>
            </a:xfrm>
            <a:prstGeom prst="homePlate">
              <a:avLst>
                <a:gd name="adj" fmla="val 46150"/>
              </a:avLst>
            </a:prstGeom>
            <a:solidFill>
              <a:srgbClr val="95C674"/>
            </a:solidFill>
            <a:ln>
              <a:noFill/>
            </a:ln>
            <a:effectLst>
              <a:outerShdw blurRad="381000" dist="127000" dir="5400000" sx="95000" sy="95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34" name="TextBox 33">
              <a:extLst>
                <a:ext uri="{FF2B5EF4-FFF2-40B4-BE49-F238E27FC236}">
                  <a16:creationId xmlns:a16="http://schemas.microsoft.com/office/drawing/2014/main" id="{71FAFE7F-667B-B95A-7CED-102A8281C793}"/>
                </a:ext>
              </a:extLst>
            </p:cNvPr>
            <p:cNvSpPr txBox="1"/>
            <p:nvPr/>
          </p:nvSpPr>
          <p:spPr>
            <a:xfrm>
              <a:off x="4662870" y="959612"/>
              <a:ext cx="411762" cy="584775"/>
            </a:xfrm>
            <a:prstGeom prst="rect">
              <a:avLst/>
            </a:prstGeom>
            <a:noFill/>
          </p:spPr>
          <p:txBody>
            <a:bodyPr wrap="square" lIns="91440" tIns="45720" rIns="91440" bIns="45720" rtlCol="0" anchor="t">
              <a:spAutoFit/>
            </a:bodyPr>
            <a:lstStyle/>
            <a:p>
              <a:r>
                <a:rPr lang="en-US" sz="3200" dirty="0">
                  <a:solidFill>
                    <a:schemeClr val="bg1"/>
                  </a:solidFill>
                  <a:latin typeface="Arial Black"/>
                  <a:ea typeface="Segoe UI Black"/>
                  <a:cs typeface="Arial"/>
                </a:rPr>
                <a:t>5</a:t>
              </a:r>
              <a:endParaRPr lang="en-US" dirty="0"/>
            </a:p>
          </p:txBody>
        </p:sp>
        <p:sp>
          <p:nvSpPr>
            <p:cNvPr id="35" name="TextBox 34">
              <a:extLst>
                <a:ext uri="{FF2B5EF4-FFF2-40B4-BE49-F238E27FC236}">
                  <a16:creationId xmlns:a16="http://schemas.microsoft.com/office/drawing/2014/main" id="{FA2BB745-B435-4108-449E-02D5667D8301}"/>
                </a:ext>
              </a:extLst>
            </p:cNvPr>
            <p:cNvSpPr txBox="1"/>
            <p:nvPr/>
          </p:nvSpPr>
          <p:spPr>
            <a:xfrm>
              <a:off x="5429948" y="1051944"/>
              <a:ext cx="3744957" cy="400110"/>
            </a:xfrm>
            <a:prstGeom prst="rect">
              <a:avLst/>
            </a:prstGeom>
            <a:noFill/>
          </p:spPr>
          <p:txBody>
            <a:bodyPr wrap="square" lIns="91440" tIns="45720" rIns="91440" bIns="45720" rtlCol="0" anchor="t">
              <a:spAutoFit/>
            </a:bodyPr>
            <a:lstStyle/>
            <a:p>
              <a:pPr algn="just"/>
              <a:r>
                <a:rPr lang="en-ID" sz="2000" dirty="0">
                  <a:solidFill>
                    <a:schemeClr val="bg1"/>
                  </a:solidFill>
                  <a:ea typeface="+mn-lt"/>
                  <a:cs typeface="+mn-lt"/>
                </a:rPr>
                <a:t>Skewness</a:t>
              </a:r>
              <a:endParaRPr lang="en-US" dirty="0"/>
            </a:p>
          </p:txBody>
        </p:sp>
      </p:grpSp>
      <p:grpSp>
        <p:nvGrpSpPr>
          <p:cNvPr id="36" name="Group 35">
            <a:extLst>
              <a:ext uri="{FF2B5EF4-FFF2-40B4-BE49-F238E27FC236}">
                <a16:creationId xmlns:a16="http://schemas.microsoft.com/office/drawing/2014/main" id="{3BEEF17C-0B24-6268-0B55-10D9BCB26D25}"/>
              </a:ext>
            </a:extLst>
          </p:cNvPr>
          <p:cNvGrpSpPr/>
          <p:nvPr/>
        </p:nvGrpSpPr>
        <p:grpSpPr>
          <a:xfrm>
            <a:off x="6424405" y="5495733"/>
            <a:ext cx="3738555" cy="584775"/>
            <a:chOff x="4626725" y="959612"/>
            <a:chExt cx="3738555" cy="584775"/>
          </a:xfrm>
        </p:grpSpPr>
        <p:sp>
          <p:nvSpPr>
            <p:cNvPr id="37" name="Arrow: Pentagon 36">
              <a:extLst>
                <a:ext uri="{FF2B5EF4-FFF2-40B4-BE49-F238E27FC236}">
                  <a16:creationId xmlns:a16="http://schemas.microsoft.com/office/drawing/2014/main" id="{4227BF13-66A1-735B-0717-574532EFC975}"/>
                </a:ext>
              </a:extLst>
            </p:cNvPr>
            <p:cNvSpPr/>
            <p:nvPr/>
          </p:nvSpPr>
          <p:spPr>
            <a:xfrm>
              <a:off x="4626725" y="971734"/>
              <a:ext cx="767078" cy="560531"/>
            </a:xfrm>
            <a:prstGeom prst="homePlate">
              <a:avLst>
                <a:gd name="adj" fmla="val 46150"/>
              </a:avLst>
            </a:prstGeom>
            <a:solidFill>
              <a:srgbClr val="95C674"/>
            </a:solidFill>
            <a:ln>
              <a:noFill/>
            </a:ln>
            <a:effectLst>
              <a:outerShdw blurRad="381000" dist="127000" dir="5400000" sx="95000" sy="95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38" name="TextBox 37">
              <a:extLst>
                <a:ext uri="{FF2B5EF4-FFF2-40B4-BE49-F238E27FC236}">
                  <a16:creationId xmlns:a16="http://schemas.microsoft.com/office/drawing/2014/main" id="{73726451-33C5-83CA-9FD3-E5031750FA3F}"/>
                </a:ext>
              </a:extLst>
            </p:cNvPr>
            <p:cNvSpPr txBox="1"/>
            <p:nvPr/>
          </p:nvSpPr>
          <p:spPr>
            <a:xfrm>
              <a:off x="4662870" y="959612"/>
              <a:ext cx="411762" cy="584775"/>
            </a:xfrm>
            <a:prstGeom prst="rect">
              <a:avLst/>
            </a:prstGeom>
            <a:noFill/>
          </p:spPr>
          <p:txBody>
            <a:bodyPr wrap="square" lIns="91440" tIns="45720" rIns="91440" bIns="45720" rtlCol="0" anchor="t">
              <a:spAutoFit/>
            </a:bodyPr>
            <a:lstStyle/>
            <a:p>
              <a:r>
                <a:rPr lang="en-US" sz="3200" dirty="0">
                  <a:solidFill>
                    <a:schemeClr val="bg1"/>
                  </a:solidFill>
                  <a:latin typeface="Arial Black"/>
                  <a:ea typeface="Segoe UI Black"/>
                  <a:cs typeface="Arial"/>
                </a:rPr>
                <a:t>6</a:t>
              </a:r>
              <a:endParaRPr lang="en-US" dirty="0"/>
            </a:p>
          </p:txBody>
        </p:sp>
        <p:sp>
          <p:nvSpPr>
            <p:cNvPr id="39" name="TextBox 38">
              <a:extLst>
                <a:ext uri="{FF2B5EF4-FFF2-40B4-BE49-F238E27FC236}">
                  <a16:creationId xmlns:a16="http://schemas.microsoft.com/office/drawing/2014/main" id="{A891368E-00E6-AEF9-54E1-40045A173E26}"/>
                </a:ext>
              </a:extLst>
            </p:cNvPr>
            <p:cNvSpPr txBox="1"/>
            <p:nvPr/>
          </p:nvSpPr>
          <p:spPr>
            <a:xfrm>
              <a:off x="5429948" y="1051944"/>
              <a:ext cx="2935332" cy="400110"/>
            </a:xfrm>
            <a:prstGeom prst="rect">
              <a:avLst/>
            </a:prstGeom>
            <a:noFill/>
          </p:spPr>
          <p:txBody>
            <a:bodyPr wrap="square" lIns="91440" tIns="45720" rIns="91440" bIns="45720" rtlCol="0" anchor="t">
              <a:spAutoFit/>
            </a:bodyPr>
            <a:lstStyle/>
            <a:p>
              <a:pPr algn="just"/>
              <a:r>
                <a:rPr lang="en-ID" sz="2000">
                  <a:solidFill>
                    <a:schemeClr val="bg1"/>
                  </a:solidFill>
                  <a:ea typeface="+mn-lt"/>
                  <a:cs typeface="+mn-lt"/>
                </a:rPr>
                <a:t>Summary </a:t>
              </a:r>
              <a:endParaRPr lang="en-US"/>
            </a:p>
          </p:txBody>
        </p:sp>
      </p:grpSp>
      <p:sp>
        <p:nvSpPr>
          <p:cNvPr id="7" name="TextBox 6">
            <a:extLst>
              <a:ext uri="{FF2B5EF4-FFF2-40B4-BE49-F238E27FC236}">
                <a16:creationId xmlns:a16="http://schemas.microsoft.com/office/drawing/2014/main" id="{89564017-4E56-AF6A-3CC5-725D6FD7A875}"/>
              </a:ext>
            </a:extLst>
          </p:cNvPr>
          <p:cNvSpPr txBox="1"/>
          <p:nvPr/>
        </p:nvSpPr>
        <p:spPr>
          <a:xfrm>
            <a:off x="282301" y="3513679"/>
            <a:ext cx="6103088" cy="1323439"/>
          </a:xfrm>
          <a:prstGeom prst="rect">
            <a:avLst/>
          </a:prstGeom>
          <a:noFill/>
        </p:spPr>
        <p:txBody>
          <a:bodyPr wrap="square" lIns="91440" tIns="45720" rIns="91440" bIns="45720" anchor="t">
            <a:spAutoFit/>
          </a:bodyPr>
          <a:lstStyle/>
          <a:p>
            <a:pPr algn="ctr"/>
            <a:r>
              <a:rPr lang="en-US" sz="4000" b="1" dirty="0">
                <a:solidFill>
                  <a:schemeClr val="bg1"/>
                </a:solidFill>
                <a:ea typeface="+mn-lt"/>
                <a:cs typeface="+mn-lt"/>
              </a:rPr>
              <a:t>Probability Density</a:t>
            </a:r>
          </a:p>
          <a:p>
            <a:pPr algn="ctr"/>
            <a:r>
              <a:rPr lang="en-US" sz="4000" b="1" dirty="0">
                <a:solidFill>
                  <a:schemeClr val="bg1"/>
                </a:solidFill>
                <a:ea typeface="Calibri"/>
                <a:cs typeface="Calibri"/>
              </a:rPr>
              <a:t>Functions</a:t>
            </a:r>
          </a:p>
        </p:txBody>
      </p:sp>
      <p:sp>
        <p:nvSpPr>
          <p:cNvPr id="8" name="TextBox 7">
            <a:extLst>
              <a:ext uri="{FF2B5EF4-FFF2-40B4-BE49-F238E27FC236}">
                <a16:creationId xmlns:a16="http://schemas.microsoft.com/office/drawing/2014/main" id="{7BB412D0-79E9-95E7-2DC0-089044D68159}"/>
              </a:ext>
            </a:extLst>
          </p:cNvPr>
          <p:cNvSpPr txBox="1"/>
          <p:nvPr/>
        </p:nvSpPr>
        <p:spPr>
          <a:xfrm>
            <a:off x="2826241" y="2548557"/>
            <a:ext cx="985283" cy="1015663"/>
          </a:xfrm>
          <a:prstGeom prst="rect">
            <a:avLst/>
          </a:prstGeom>
          <a:noFill/>
        </p:spPr>
        <p:txBody>
          <a:bodyPr wrap="square">
            <a:spAutoFit/>
          </a:bodyPr>
          <a:lstStyle/>
          <a:p>
            <a:r>
              <a:rPr lang="en-US" sz="6000" b="1">
                <a:solidFill>
                  <a:schemeClr val="bg1"/>
                </a:solidFill>
                <a:latin typeface="Arial" panose="020B0604020202020204" pitchFamily="34" charset="0"/>
                <a:ea typeface="Segoe UI Black" panose="020B0A02040204020203" pitchFamily="34" charset="0"/>
                <a:cs typeface="Arial" panose="020B0604020202020204" pitchFamily="34" charset="0"/>
              </a:rPr>
              <a:t>of</a:t>
            </a:r>
          </a:p>
        </p:txBody>
      </p:sp>
      <p:cxnSp>
        <p:nvCxnSpPr>
          <p:cNvPr id="10" name="Straight Connector 9">
            <a:extLst>
              <a:ext uri="{FF2B5EF4-FFF2-40B4-BE49-F238E27FC236}">
                <a16:creationId xmlns:a16="http://schemas.microsoft.com/office/drawing/2014/main" id="{2B374B79-9F4E-AEB8-E67F-B3F5B35B0749}"/>
              </a:ext>
            </a:extLst>
          </p:cNvPr>
          <p:cNvCxnSpPr/>
          <p:nvPr/>
        </p:nvCxnSpPr>
        <p:spPr>
          <a:xfrm>
            <a:off x="595423" y="3130236"/>
            <a:ext cx="2060698"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19" name="Straight Connector 18">
            <a:extLst>
              <a:ext uri="{FF2B5EF4-FFF2-40B4-BE49-F238E27FC236}">
                <a16:creationId xmlns:a16="http://schemas.microsoft.com/office/drawing/2014/main" id="{64C77BB6-EB6A-6569-D36E-11EB872D5EAF}"/>
              </a:ext>
            </a:extLst>
          </p:cNvPr>
          <p:cNvCxnSpPr/>
          <p:nvPr/>
        </p:nvCxnSpPr>
        <p:spPr>
          <a:xfrm>
            <a:off x="3872268" y="3167916"/>
            <a:ext cx="2060698" cy="0"/>
          </a:xfrm>
          <a:prstGeom prst="line">
            <a:avLst/>
          </a:prstGeom>
          <a:ln>
            <a:solidFill>
              <a:schemeClr val="bg1"/>
            </a:soli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262125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67FB078-1AD4-DF19-6F31-D5A233B54621}"/>
              </a:ext>
            </a:extLst>
          </p:cNvPr>
          <p:cNvGrpSpPr>
            <a:grpSpLocks noGrp="1" noUngrp="1" noRot="1" noMove="1" noResize="1"/>
          </p:cNvGrpSpPr>
          <p:nvPr/>
        </p:nvGrpSpPr>
        <p:grpSpPr>
          <a:xfrm>
            <a:off x="-10268" y="-80013"/>
            <a:ext cx="12202268" cy="6938013"/>
            <a:chOff x="0" y="-80013"/>
            <a:chExt cx="12192000" cy="6938013"/>
          </a:xfrm>
        </p:grpSpPr>
        <p:pic>
          <p:nvPicPr>
            <p:cNvPr id="4" name="Picture 3">
              <a:extLst>
                <a:ext uri="{FF2B5EF4-FFF2-40B4-BE49-F238E27FC236}">
                  <a16:creationId xmlns:a16="http://schemas.microsoft.com/office/drawing/2014/main" id="{7A555A97-5AA1-182D-BCED-4B1F5BE36713}"/>
                </a:ext>
              </a:extLst>
            </p:cNvPr>
            <p:cNvPicPr>
              <a:picLocks noGrp="1" noRot="1" noChangeAspect="1" noMove="1" noResize="1" noEditPoints="1" noAdjustHandles="1" noChangeArrowheads="1" noChangeShapeType="1" noCrop="1"/>
            </p:cNvPicPr>
            <p:nvPr/>
          </p:nvPicPr>
          <p:blipFill rotWithShape="1">
            <a:blip r:embed="rId3"/>
            <a:srcRect l="23510" t="29751" r="13318" b="17317"/>
            <a:stretch/>
          </p:blipFill>
          <p:spPr>
            <a:xfrm>
              <a:off x="10268" y="-80013"/>
              <a:ext cx="12181732" cy="6858000"/>
            </a:xfrm>
            <a:prstGeom prst="rect">
              <a:avLst/>
            </a:prstGeom>
          </p:spPr>
        </p:pic>
        <p:sp>
          <p:nvSpPr>
            <p:cNvPr id="5" name="Rectangle 4">
              <a:extLst>
                <a:ext uri="{FF2B5EF4-FFF2-40B4-BE49-F238E27FC236}">
                  <a16:creationId xmlns:a16="http://schemas.microsoft.com/office/drawing/2014/main" id="{FCAFDB1B-5D66-5E35-A807-05DDBCF1B3ED}"/>
                </a:ext>
              </a:extLst>
            </p:cNvPr>
            <p:cNvSpPr>
              <a:spLocks noGrp="1" noRot="1" noMove="1" noResize="1" noEditPoints="1" noAdjustHandles="1" noChangeArrowheads="1" noChangeShapeType="1"/>
            </p:cNvSpPr>
            <p:nvPr/>
          </p:nvSpPr>
          <p:spPr>
            <a:xfrm>
              <a:off x="0" y="0"/>
              <a:ext cx="12181732" cy="6858000"/>
            </a:xfrm>
            <a:prstGeom prst="rect">
              <a:avLst/>
            </a:prstGeom>
            <a:gradFill>
              <a:gsLst>
                <a:gs pos="100000">
                  <a:schemeClr val="bg1">
                    <a:lumMod val="100000"/>
                    <a:alpha val="75000"/>
                  </a:schemeClr>
                </a:gs>
                <a:gs pos="0">
                  <a:schemeClr val="bg1">
                    <a:lumMod val="96000"/>
                    <a:lumOff val="4000"/>
                    <a:alpha val="90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3F831C"/>
                </a:solidFill>
              </a:endParaRPr>
            </a:p>
          </p:txBody>
        </p:sp>
      </p:grpSp>
      <p:sp>
        <p:nvSpPr>
          <p:cNvPr id="6" name="TextBox 5">
            <a:extLst>
              <a:ext uri="{FF2B5EF4-FFF2-40B4-BE49-F238E27FC236}">
                <a16:creationId xmlns:a16="http://schemas.microsoft.com/office/drawing/2014/main" id="{F101F60E-8D16-BEE0-D3E5-29D10DFE94A2}"/>
              </a:ext>
            </a:extLst>
          </p:cNvPr>
          <p:cNvSpPr txBox="1"/>
          <p:nvPr/>
        </p:nvSpPr>
        <p:spPr>
          <a:xfrm>
            <a:off x="3478192" y="336271"/>
            <a:ext cx="5235615" cy="576293"/>
          </a:xfrm>
          <a:prstGeom prst="rect">
            <a:avLst/>
          </a:prstGeom>
          <a:gradFill>
            <a:gsLst>
              <a:gs pos="0">
                <a:srgbClr val="1D652A">
                  <a:lumMod val="97000"/>
                </a:srgbClr>
              </a:gs>
              <a:gs pos="100000">
                <a:srgbClr val="5B9C10">
                  <a:alpha val="65000"/>
                </a:srgbClr>
              </a:gs>
            </a:gsLst>
            <a:lin ang="16200000" scaled="0"/>
          </a:gradFill>
          <a:effectLst>
            <a:outerShdw blurRad="342900" dist="50800" dir="6900000" sx="97000" sy="97000" algn="ctr" rotWithShape="0">
              <a:srgbClr val="000000">
                <a:alpha val="26000"/>
              </a:srgbClr>
            </a:outerShdw>
          </a:effectLst>
        </p:spPr>
        <p:txBody>
          <a:bodyPr wrap="square" lIns="91440" tIns="72000" rIns="91440" bIns="72000" rtlCol="0" anchor="t">
            <a:spAutoFit/>
          </a:bodyPr>
          <a:lstStyle/>
          <a:p>
            <a:pPr algn="ctr"/>
            <a:r>
              <a:rPr lang="en-US" sz="2800" b="1" dirty="0">
                <a:solidFill>
                  <a:schemeClr val="bg1"/>
                </a:solidFill>
                <a:ea typeface="+mn-lt"/>
                <a:cs typeface="+mn-lt"/>
              </a:rPr>
              <a:t>Scatter Plot​</a:t>
            </a:r>
            <a:endParaRPr lang="en-US" b="1" dirty="0">
              <a:solidFill>
                <a:schemeClr val="bg1"/>
              </a:solidFill>
              <a:ea typeface="Calibri"/>
              <a:cs typeface="Calibri"/>
            </a:endParaRPr>
          </a:p>
        </p:txBody>
      </p:sp>
      <p:sp>
        <p:nvSpPr>
          <p:cNvPr id="7" name="Rectangle: Single Corner Rounded 6">
            <a:extLst>
              <a:ext uri="{FF2B5EF4-FFF2-40B4-BE49-F238E27FC236}">
                <a16:creationId xmlns:a16="http://schemas.microsoft.com/office/drawing/2014/main" id="{6B37E7C8-7111-53F1-829E-18A9AB82A0B4}"/>
              </a:ext>
            </a:extLst>
          </p:cNvPr>
          <p:cNvSpPr>
            <a:spLocks noGrp="1" noRot="1" noMove="1" noResize="1" noEditPoints="1" noAdjustHandles="1" noChangeArrowheads="1" noChangeShapeType="1"/>
          </p:cNvSpPr>
          <p:nvPr/>
        </p:nvSpPr>
        <p:spPr>
          <a:xfrm rot="10800000" flipH="1">
            <a:off x="-10268" y="0"/>
            <a:ext cx="2053672" cy="684614"/>
          </a:xfrm>
          <a:prstGeom prst="round1Rect">
            <a:avLst>
              <a:gd name="adj" fmla="val 33022"/>
            </a:avLst>
          </a:prstGeom>
          <a:solidFill>
            <a:schemeClr val="bg1"/>
          </a:solidFill>
          <a:ln>
            <a:noFill/>
          </a:ln>
          <a:effectLst>
            <a:outerShdw blurRad="279400" dist="25400" dir="5400000" sx="103000" sy="103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4" name="Picture 13">
            <a:extLst>
              <a:ext uri="{FF2B5EF4-FFF2-40B4-BE49-F238E27FC236}">
                <a16:creationId xmlns:a16="http://schemas.microsoft.com/office/drawing/2014/main" id="{82C259E6-904E-C459-E877-FF4BDB83C65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3052" y="71880"/>
            <a:ext cx="1695748" cy="528781"/>
          </a:xfrm>
          <a:prstGeom prst="rect">
            <a:avLst/>
          </a:prstGeom>
        </p:spPr>
      </p:pic>
      <p:sp>
        <p:nvSpPr>
          <p:cNvPr id="10" name="Google Shape;104;p4">
            <a:extLst>
              <a:ext uri="{FF2B5EF4-FFF2-40B4-BE49-F238E27FC236}">
                <a16:creationId xmlns:a16="http://schemas.microsoft.com/office/drawing/2014/main" id="{9C3C77E4-CBA9-8D4C-FE2A-59AC9BB79C0A}"/>
              </a:ext>
            </a:extLst>
          </p:cNvPr>
          <p:cNvSpPr txBox="1">
            <a:spLocks noGrp="1"/>
          </p:cNvSpPr>
          <p:nvPr/>
        </p:nvSpPr>
        <p:spPr>
          <a:xfrm>
            <a:off x="827927" y="1357703"/>
            <a:ext cx="10515600" cy="435133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lgn="l" rtl="0" fontAlgn="base">
              <a:buNone/>
            </a:pPr>
            <a:r>
              <a:rPr lang="en-ID" sz="1800" b="0" i="0" u="none" strike="noStrike" dirty="0">
                <a:solidFill>
                  <a:srgbClr val="374151"/>
                </a:solidFill>
                <a:effectLst/>
                <a:latin typeface="Arial" panose="020B0604020202020204" pitchFamily="34" charset="0"/>
              </a:rPr>
              <a:t>Scatter plots are a foundational tool in EDA to visualize and understand relationships between two quantitative variables. </a:t>
            </a:r>
            <a:r>
              <a:rPr lang="en-US" sz="1800" b="0" i="0" dirty="0">
                <a:solidFill>
                  <a:srgbClr val="374151"/>
                </a:solidFill>
                <a:effectLst/>
                <a:latin typeface="Arial" panose="020B0604020202020204" pitchFamily="34" charset="0"/>
              </a:rPr>
              <a:t>​​</a:t>
            </a:r>
            <a:endParaRPr lang="en-US" sz="1400" b="0" i="0" dirty="0">
              <a:solidFill>
                <a:srgbClr val="000000"/>
              </a:solidFill>
              <a:effectLst/>
              <a:latin typeface="Segoe UI" panose="020B0502040204020203" pitchFamily="34" charset="0"/>
            </a:endParaRPr>
          </a:p>
          <a:p>
            <a:pPr algn="l" rtl="0" fontAlgn="base"/>
            <a:r>
              <a:rPr lang="en-ID" sz="1800" b="1" i="0" u="none" strike="noStrike" dirty="0">
                <a:solidFill>
                  <a:srgbClr val="1A6229"/>
                </a:solidFill>
                <a:effectLst/>
                <a:latin typeface="Arial" panose="020B0604020202020204" pitchFamily="34" charset="0"/>
              </a:rPr>
              <a:t>Interpretation: </a:t>
            </a:r>
            <a:r>
              <a:rPr lang="en-US" sz="1800" b="0" i="0" dirty="0">
                <a:solidFill>
                  <a:srgbClr val="1A6229"/>
                </a:solidFill>
                <a:effectLst/>
                <a:latin typeface="Arial" panose="020B0604020202020204" pitchFamily="34" charset="0"/>
              </a:rPr>
              <a:t>​</a:t>
            </a:r>
            <a:endParaRPr lang="en-US" sz="1400" b="0" i="0" dirty="0">
              <a:solidFill>
                <a:srgbClr val="1A6229"/>
              </a:solidFill>
              <a:effectLst/>
              <a:latin typeface="Segoe UI" panose="020B0502040204020203" pitchFamily="34" charset="0"/>
            </a:endParaRPr>
          </a:p>
          <a:p>
            <a:pPr lvl="1" fontAlgn="base">
              <a:buFont typeface="Arial" panose="020B0604020202020204" pitchFamily="34" charset="0"/>
              <a:buChar char="•"/>
            </a:pPr>
            <a:r>
              <a:rPr lang="en-ID" sz="1400" b="0" i="0" u="none" strike="noStrike" dirty="0">
                <a:solidFill>
                  <a:srgbClr val="374151"/>
                </a:solidFill>
                <a:effectLst/>
                <a:latin typeface="Arial" panose="020B0604020202020204" pitchFamily="34" charset="0"/>
              </a:rPr>
              <a:t>Positive Relationship</a:t>
            </a:r>
            <a:r>
              <a:rPr lang="en-US" sz="1400" b="0" i="0" dirty="0">
                <a:solidFill>
                  <a:srgbClr val="374151"/>
                </a:solidFill>
                <a:effectLst/>
                <a:latin typeface="Arial" panose="020B0604020202020204" pitchFamily="34" charset="0"/>
              </a:rPr>
              <a:t>​</a:t>
            </a:r>
            <a:endParaRPr lang="en-US" sz="1400" b="0" i="0" dirty="0">
              <a:solidFill>
                <a:srgbClr val="000000"/>
              </a:solidFill>
              <a:effectLst/>
              <a:latin typeface="Arial" panose="020B0604020202020204" pitchFamily="34" charset="0"/>
            </a:endParaRPr>
          </a:p>
          <a:p>
            <a:pPr lvl="1" fontAlgn="base">
              <a:buFont typeface="Arial" panose="020B0604020202020204" pitchFamily="34" charset="0"/>
              <a:buChar char="•"/>
            </a:pPr>
            <a:r>
              <a:rPr lang="en-ID" sz="1400" b="0" i="0" u="none" strike="noStrike" dirty="0">
                <a:solidFill>
                  <a:srgbClr val="374151"/>
                </a:solidFill>
                <a:effectLst/>
                <a:latin typeface="Arial" panose="020B0604020202020204" pitchFamily="34" charset="0"/>
              </a:rPr>
              <a:t>Negative Relationship</a:t>
            </a:r>
            <a:r>
              <a:rPr lang="en-US" sz="1400" b="0" i="0" dirty="0">
                <a:solidFill>
                  <a:srgbClr val="374151"/>
                </a:solidFill>
                <a:effectLst/>
                <a:latin typeface="Arial" panose="020B0604020202020204" pitchFamily="34" charset="0"/>
              </a:rPr>
              <a:t>​</a:t>
            </a:r>
            <a:endParaRPr lang="en-US" sz="1400" b="0" i="0" dirty="0">
              <a:solidFill>
                <a:srgbClr val="000000"/>
              </a:solidFill>
              <a:effectLst/>
              <a:latin typeface="Arial" panose="020B0604020202020204" pitchFamily="34" charset="0"/>
            </a:endParaRPr>
          </a:p>
          <a:p>
            <a:pPr lvl="1" fontAlgn="base">
              <a:buFont typeface="Arial" panose="020B0604020202020204" pitchFamily="34" charset="0"/>
              <a:buChar char="•"/>
            </a:pPr>
            <a:r>
              <a:rPr lang="en-ID" sz="1400" b="0" i="0" u="none" strike="noStrike" dirty="0">
                <a:solidFill>
                  <a:srgbClr val="374151"/>
                </a:solidFill>
                <a:effectLst/>
                <a:latin typeface="Arial" panose="020B0604020202020204" pitchFamily="34" charset="0"/>
              </a:rPr>
              <a:t>No Relationship</a:t>
            </a:r>
            <a:r>
              <a:rPr lang="en-US" sz="1400" b="0" i="0" dirty="0">
                <a:solidFill>
                  <a:srgbClr val="374151"/>
                </a:solidFill>
                <a:effectLst/>
                <a:latin typeface="Arial" panose="020B0604020202020204" pitchFamily="34" charset="0"/>
              </a:rPr>
              <a:t>​</a:t>
            </a:r>
            <a:endParaRPr lang="en-US" sz="1400" b="0" i="0" dirty="0">
              <a:solidFill>
                <a:srgbClr val="000000"/>
              </a:solidFill>
              <a:effectLst/>
              <a:latin typeface="Arial" panose="020B0604020202020204" pitchFamily="34" charset="0"/>
            </a:endParaRPr>
          </a:p>
          <a:p>
            <a:pPr lvl="1" fontAlgn="base">
              <a:buFont typeface="Arial" panose="020B0604020202020204" pitchFamily="34" charset="0"/>
              <a:buChar char="•"/>
            </a:pPr>
            <a:r>
              <a:rPr lang="en-ID" sz="1400" b="0" i="0" u="none" strike="noStrike" dirty="0">
                <a:solidFill>
                  <a:srgbClr val="374151"/>
                </a:solidFill>
                <a:effectLst/>
                <a:latin typeface="Arial" panose="020B0604020202020204" pitchFamily="34" charset="0"/>
              </a:rPr>
              <a:t>Strength of Relationship</a:t>
            </a:r>
            <a:r>
              <a:rPr lang="en-US" sz="1400" b="0" i="0" dirty="0">
                <a:solidFill>
                  <a:srgbClr val="374151"/>
                </a:solidFill>
                <a:effectLst/>
                <a:latin typeface="Arial" panose="020B0604020202020204" pitchFamily="34" charset="0"/>
              </a:rPr>
              <a:t>​</a:t>
            </a:r>
            <a:endParaRPr lang="en-US" sz="1400" b="0" i="0" dirty="0">
              <a:solidFill>
                <a:srgbClr val="000000"/>
              </a:solidFill>
              <a:effectLst/>
              <a:latin typeface="Segoe UI" panose="020B0502040204020203" pitchFamily="34" charset="0"/>
            </a:endParaRPr>
          </a:p>
          <a:p>
            <a:pPr algn="l" rtl="0" fontAlgn="base"/>
            <a:r>
              <a:rPr lang="en-ID" sz="1800" b="1" i="0" u="none" strike="noStrike" dirty="0">
                <a:solidFill>
                  <a:srgbClr val="1A6229"/>
                </a:solidFill>
                <a:effectLst/>
                <a:latin typeface="Arial" panose="020B0604020202020204" pitchFamily="34" charset="0"/>
              </a:rPr>
              <a:t>Variations and Enhancements: </a:t>
            </a:r>
            <a:r>
              <a:rPr lang="en-US" sz="1800" b="0" i="0" dirty="0">
                <a:solidFill>
                  <a:srgbClr val="1A6229"/>
                </a:solidFill>
                <a:effectLst/>
                <a:latin typeface="Arial" panose="020B0604020202020204" pitchFamily="34" charset="0"/>
              </a:rPr>
              <a:t>​</a:t>
            </a:r>
            <a:endParaRPr lang="en-US" sz="1400" b="0" i="0" dirty="0">
              <a:solidFill>
                <a:srgbClr val="1A6229"/>
              </a:solidFill>
              <a:effectLst/>
              <a:latin typeface="Segoe UI" panose="020B0502040204020203" pitchFamily="34" charset="0"/>
            </a:endParaRPr>
          </a:p>
          <a:p>
            <a:pPr lvl="1" fontAlgn="base">
              <a:buFont typeface="Arial" panose="020B0604020202020204" pitchFamily="34" charset="0"/>
              <a:buChar char="•"/>
            </a:pPr>
            <a:r>
              <a:rPr lang="en-ID" sz="1400" b="0" i="0" u="none" strike="noStrike" dirty="0" err="1">
                <a:solidFill>
                  <a:srgbClr val="374151"/>
                </a:solidFill>
                <a:effectLst/>
                <a:latin typeface="Arial" panose="020B0604020202020204" pitchFamily="34" charset="0"/>
              </a:rPr>
              <a:t>Color</a:t>
            </a:r>
            <a:r>
              <a:rPr lang="en-ID" sz="1400" b="0" i="0" u="none" strike="noStrike" dirty="0">
                <a:solidFill>
                  <a:srgbClr val="374151"/>
                </a:solidFill>
                <a:effectLst/>
                <a:latin typeface="Arial" panose="020B0604020202020204" pitchFamily="34" charset="0"/>
              </a:rPr>
              <a:t> Coding, Size Variations, and Fit Lines</a:t>
            </a:r>
            <a:r>
              <a:rPr lang="en-US" sz="1400" b="0" i="0" dirty="0">
                <a:solidFill>
                  <a:srgbClr val="374151"/>
                </a:solidFill>
                <a:effectLst/>
                <a:latin typeface="Arial" panose="020B0604020202020204" pitchFamily="34" charset="0"/>
              </a:rPr>
              <a:t>​</a:t>
            </a:r>
            <a:endParaRPr lang="en-US" sz="1400" b="0" i="0" dirty="0">
              <a:solidFill>
                <a:srgbClr val="000000"/>
              </a:solidFill>
              <a:effectLst/>
              <a:latin typeface="Segoe UI" panose="020B0502040204020203" pitchFamily="34" charset="0"/>
            </a:endParaRPr>
          </a:p>
          <a:p>
            <a:pPr algn="l" rtl="0" fontAlgn="base"/>
            <a:r>
              <a:rPr lang="en-ID" sz="1800" b="1" i="0" u="none" strike="noStrike" dirty="0">
                <a:solidFill>
                  <a:srgbClr val="1A6229"/>
                </a:solidFill>
                <a:effectLst/>
                <a:latin typeface="Arial" panose="020B0604020202020204" pitchFamily="34" charset="0"/>
              </a:rPr>
              <a:t>Limitation:</a:t>
            </a:r>
            <a:r>
              <a:rPr lang="en-US" sz="1800" b="0" i="0" dirty="0">
                <a:solidFill>
                  <a:srgbClr val="1A6229"/>
                </a:solidFill>
                <a:effectLst/>
                <a:latin typeface="Arial" panose="020B0604020202020204" pitchFamily="34" charset="0"/>
              </a:rPr>
              <a:t>​</a:t>
            </a:r>
            <a:endParaRPr lang="en-US" sz="1400" b="0" i="0" dirty="0">
              <a:solidFill>
                <a:srgbClr val="1A6229"/>
              </a:solidFill>
              <a:effectLst/>
              <a:latin typeface="Segoe UI" panose="020B0502040204020203" pitchFamily="34" charset="0"/>
            </a:endParaRPr>
          </a:p>
          <a:p>
            <a:pPr lvl="1" fontAlgn="base">
              <a:buFont typeface="Arial" panose="020B0604020202020204" pitchFamily="34" charset="0"/>
              <a:buChar char="•"/>
            </a:pPr>
            <a:r>
              <a:rPr lang="en-ID" sz="1400" b="0" i="0" u="none" strike="noStrike" dirty="0">
                <a:solidFill>
                  <a:srgbClr val="374151"/>
                </a:solidFill>
                <a:effectLst/>
                <a:latin typeface="Arial" panose="020B0604020202020204" pitchFamily="34" charset="0"/>
              </a:rPr>
              <a:t>Overplotting and Linear Focus</a:t>
            </a:r>
            <a:r>
              <a:rPr lang="en-US" sz="1400" b="0" i="0" dirty="0">
                <a:solidFill>
                  <a:srgbClr val="374151"/>
                </a:solidFill>
                <a:effectLst/>
                <a:latin typeface="Arial" panose="020B0604020202020204" pitchFamily="34" charset="0"/>
              </a:rPr>
              <a:t>​</a:t>
            </a:r>
            <a:endParaRPr lang="en-US" sz="1400" b="0" i="0" dirty="0">
              <a:solidFill>
                <a:srgbClr val="000000"/>
              </a:solidFill>
              <a:effectLst/>
              <a:latin typeface="Arial" panose="020B0604020202020204" pitchFamily="34" charset="0"/>
            </a:endParaRPr>
          </a:p>
        </p:txBody>
      </p:sp>
      <p:pic>
        <p:nvPicPr>
          <p:cNvPr id="1026" name="Picture 2" descr="A diagram of a scatter plot&#10;&#10;Description automatically generated">
            <a:extLst>
              <a:ext uri="{FF2B5EF4-FFF2-40B4-BE49-F238E27FC236}">
                <a16:creationId xmlns:a16="http://schemas.microsoft.com/office/drawing/2014/main" id="{91492E81-7298-A7DD-252B-DA308E8CF5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00125" y="3289900"/>
            <a:ext cx="4762500" cy="30725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C8750A4-39A6-2F6E-B574-20938BED04BC}"/>
              </a:ext>
            </a:extLst>
          </p:cNvPr>
          <p:cNvSpPr txBox="1"/>
          <p:nvPr/>
        </p:nvSpPr>
        <p:spPr>
          <a:xfrm>
            <a:off x="6752475" y="2202311"/>
            <a:ext cx="5275724" cy="923330"/>
          </a:xfrm>
          <a:prstGeom prst="rect">
            <a:avLst/>
          </a:prstGeom>
          <a:solidFill>
            <a:schemeClr val="accent6">
              <a:lumMod val="60000"/>
              <a:lumOff val="40000"/>
            </a:schemeClr>
          </a:solidFill>
          <a:ln>
            <a:solidFill>
              <a:schemeClr val="tx1"/>
            </a:solidFill>
          </a:ln>
        </p:spPr>
        <p:txBody>
          <a:bodyPr wrap="square">
            <a:spAutoFit/>
          </a:bodyPr>
          <a:lstStyle/>
          <a:p>
            <a:pPr algn="just"/>
            <a:r>
              <a:rPr lang="en-ID" sz="1800" b="1" i="0" u="none" strike="noStrike" dirty="0" err="1">
                <a:solidFill>
                  <a:srgbClr val="1A6229"/>
                </a:solidFill>
                <a:effectLst/>
                <a:latin typeface="Calibri" panose="020F0502020204030204" pitchFamily="34" charset="0"/>
              </a:rPr>
              <a:t>ChatGPT</a:t>
            </a:r>
            <a:r>
              <a:rPr lang="en-ID" sz="1800" b="1" i="0" u="none" strike="noStrike" dirty="0">
                <a:solidFill>
                  <a:srgbClr val="1A6229"/>
                </a:solidFill>
                <a:effectLst/>
                <a:latin typeface="Calibri" panose="020F0502020204030204" pitchFamily="34" charset="0"/>
              </a:rPr>
              <a:t> Prompt: </a:t>
            </a:r>
            <a:r>
              <a:rPr lang="en-ID" sz="1800" b="0" i="0" u="none" strike="noStrike" dirty="0">
                <a:solidFill>
                  <a:srgbClr val="343541"/>
                </a:solidFill>
                <a:effectLst/>
                <a:latin typeface="Arial" panose="020B0604020202020204" pitchFamily="34" charset="0"/>
              </a:rPr>
              <a:t>Use Irish dataset, write sample code for scatter plot and </a:t>
            </a:r>
            <a:r>
              <a:rPr lang="en-ID" sz="1800" b="0" i="0" u="none" strike="noStrike" dirty="0" err="1">
                <a:solidFill>
                  <a:srgbClr val="343541"/>
                </a:solidFill>
                <a:effectLst/>
                <a:latin typeface="Arial" panose="020B0604020202020204" pitchFamily="34" charset="0"/>
              </a:rPr>
              <a:t>analyze</a:t>
            </a:r>
            <a:r>
              <a:rPr lang="en-ID" sz="1800" b="0" i="0" u="none" strike="noStrike" dirty="0">
                <a:solidFill>
                  <a:srgbClr val="343541"/>
                </a:solidFill>
                <a:effectLst/>
                <a:latin typeface="Arial" panose="020B0604020202020204" pitchFamily="34" charset="0"/>
              </a:rPr>
              <a:t> the result using Pandas and Seaborn. </a:t>
            </a:r>
            <a:r>
              <a:rPr lang="en-ID" sz="1800" b="0" i="0" dirty="0">
                <a:solidFill>
                  <a:srgbClr val="343541"/>
                </a:solidFill>
                <a:effectLst/>
                <a:latin typeface="Arial" panose="020B0604020202020204" pitchFamily="34" charset="0"/>
              </a:rPr>
              <a:t>​</a:t>
            </a:r>
            <a:endParaRPr lang="en-US" dirty="0"/>
          </a:p>
        </p:txBody>
      </p:sp>
    </p:spTree>
    <p:extLst>
      <p:ext uri="{BB962C8B-B14F-4D97-AF65-F5344CB8AC3E}">
        <p14:creationId xmlns:p14="http://schemas.microsoft.com/office/powerpoint/2010/main" val="7378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67FB078-1AD4-DF19-6F31-D5A233B54621}"/>
              </a:ext>
            </a:extLst>
          </p:cNvPr>
          <p:cNvGrpSpPr>
            <a:grpSpLocks noGrp="1" noUngrp="1" noRot="1" noMove="1" noResize="1"/>
          </p:cNvGrpSpPr>
          <p:nvPr/>
        </p:nvGrpSpPr>
        <p:grpSpPr>
          <a:xfrm>
            <a:off x="-10268" y="-80013"/>
            <a:ext cx="12202268" cy="6938013"/>
            <a:chOff x="0" y="-80013"/>
            <a:chExt cx="12192000" cy="6938013"/>
          </a:xfrm>
        </p:grpSpPr>
        <p:pic>
          <p:nvPicPr>
            <p:cNvPr id="4" name="Picture 3">
              <a:extLst>
                <a:ext uri="{FF2B5EF4-FFF2-40B4-BE49-F238E27FC236}">
                  <a16:creationId xmlns:a16="http://schemas.microsoft.com/office/drawing/2014/main" id="{7A555A97-5AA1-182D-BCED-4B1F5BE36713}"/>
                </a:ext>
              </a:extLst>
            </p:cNvPr>
            <p:cNvPicPr>
              <a:picLocks noGrp="1" noRot="1" noChangeAspect="1" noMove="1" noResize="1" noEditPoints="1" noAdjustHandles="1" noChangeArrowheads="1" noChangeShapeType="1" noCrop="1"/>
            </p:cNvPicPr>
            <p:nvPr/>
          </p:nvPicPr>
          <p:blipFill rotWithShape="1">
            <a:blip r:embed="rId3"/>
            <a:srcRect l="23510" t="29751" r="13318" b="17317"/>
            <a:stretch/>
          </p:blipFill>
          <p:spPr>
            <a:xfrm>
              <a:off x="10268" y="-80013"/>
              <a:ext cx="12181732" cy="6858000"/>
            </a:xfrm>
            <a:prstGeom prst="rect">
              <a:avLst/>
            </a:prstGeom>
          </p:spPr>
        </p:pic>
        <p:sp>
          <p:nvSpPr>
            <p:cNvPr id="5" name="Rectangle 4">
              <a:extLst>
                <a:ext uri="{FF2B5EF4-FFF2-40B4-BE49-F238E27FC236}">
                  <a16:creationId xmlns:a16="http://schemas.microsoft.com/office/drawing/2014/main" id="{FCAFDB1B-5D66-5E35-A807-05DDBCF1B3ED}"/>
                </a:ext>
              </a:extLst>
            </p:cNvPr>
            <p:cNvSpPr>
              <a:spLocks noGrp="1" noRot="1" noMove="1" noResize="1" noEditPoints="1" noAdjustHandles="1" noChangeArrowheads="1" noChangeShapeType="1"/>
            </p:cNvSpPr>
            <p:nvPr/>
          </p:nvSpPr>
          <p:spPr>
            <a:xfrm>
              <a:off x="0" y="0"/>
              <a:ext cx="12181732" cy="6858000"/>
            </a:xfrm>
            <a:prstGeom prst="rect">
              <a:avLst/>
            </a:prstGeom>
            <a:gradFill>
              <a:gsLst>
                <a:gs pos="100000">
                  <a:schemeClr val="bg1">
                    <a:lumMod val="100000"/>
                    <a:alpha val="75000"/>
                  </a:schemeClr>
                </a:gs>
                <a:gs pos="0">
                  <a:schemeClr val="bg1">
                    <a:lumMod val="96000"/>
                    <a:lumOff val="4000"/>
                    <a:alpha val="90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3F831C"/>
                </a:solidFill>
              </a:endParaRPr>
            </a:p>
          </p:txBody>
        </p:sp>
      </p:grpSp>
      <p:sp>
        <p:nvSpPr>
          <p:cNvPr id="6" name="TextBox 5">
            <a:extLst>
              <a:ext uri="{FF2B5EF4-FFF2-40B4-BE49-F238E27FC236}">
                <a16:creationId xmlns:a16="http://schemas.microsoft.com/office/drawing/2014/main" id="{F101F60E-8D16-BEE0-D3E5-29D10DFE94A2}"/>
              </a:ext>
            </a:extLst>
          </p:cNvPr>
          <p:cNvSpPr txBox="1"/>
          <p:nvPr/>
        </p:nvSpPr>
        <p:spPr>
          <a:xfrm>
            <a:off x="3478192" y="336271"/>
            <a:ext cx="5235615" cy="576293"/>
          </a:xfrm>
          <a:prstGeom prst="rect">
            <a:avLst/>
          </a:prstGeom>
          <a:gradFill>
            <a:gsLst>
              <a:gs pos="0">
                <a:srgbClr val="1D652A">
                  <a:lumMod val="97000"/>
                </a:srgbClr>
              </a:gs>
              <a:gs pos="100000">
                <a:srgbClr val="5B9C10">
                  <a:alpha val="65000"/>
                </a:srgbClr>
              </a:gs>
            </a:gsLst>
            <a:lin ang="16200000" scaled="0"/>
          </a:gradFill>
          <a:effectLst>
            <a:outerShdw blurRad="342900" dist="50800" dir="6900000" sx="97000" sy="97000" algn="ctr" rotWithShape="0">
              <a:srgbClr val="000000">
                <a:alpha val="26000"/>
              </a:srgbClr>
            </a:outerShdw>
          </a:effectLst>
        </p:spPr>
        <p:txBody>
          <a:bodyPr wrap="square" lIns="91440" tIns="72000" rIns="91440" bIns="72000" rtlCol="0" anchor="t">
            <a:spAutoFit/>
          </a:bodyPr>
          <a:lstStyle/>
          <a:p>
            <a:pPr algn="ctr"/>
            <a:r>
              <a:rPr lang="en-US" sz="2800" b="1" dirty="0">
                <a:solidFill>
                  <a:schemeClr val="bg1"/>
                </a:solidFill>
                <a:ea typeface="+mn-lt"/>
                <a:cs typeface="+mn-lt"/>
              </a:rPr>
              <a:t>Scatter Plot Interpretation​</a:t>
            </a:r>
            <a:endParaRPr lang="en-US" b="1" dirty="0">
              <a:solidFill>
                <a:schemeClr val="bg1"/>
              </a:solidFill>
              <a:ea typeface="Calibri"/>
              <a:cs typeface="Calibri"/>
            </a:endParaRPr>
          </a:p>
        </p:txBody>
      </p:sp>
      <p:sp>
        <p:nvSpPr>
          <p:cNvPr id="7" name="Rectangle: Single Corner Rounded 6">
            <a:extLst>
              <a:ext uri="{FF2B5EF4-FFF2-40B4-BE49-F238E27FC236}">
                <a16:creationId xmlns:a16="http://schemas.microsoft.com/office/drawing/2014/main" id="{6B37E7C8-7111-53F1-829E-18A9AB82A0B4}"/>
              </a:ext>
            </a:extLst>
          </p:cNvPr>
          <p:cNvSpPr>
            <a:spLocks noGrp="1" noRot="1" noMove="1" noResize="1" noEditPoints="1" noAdjustHandles="1" noChangeArrowheads="1" noChangeShapeType="1"/>
          </p:cNvSpPr>
          <p:nvPr/>
        </p:nvSpPr>
        <p:spPr>
          <a:xfrm rot="10800000" flipH="1">
            <a:off x="-10268" y="0"/>
            <a:ext cx="2053672" cy="684614"/>
          </a:xfrm>
          <a:prstGeom prst="round1Rect">
            <a:avLst>
              <a:gd name="adj" fmla="val 33022"/>
            </a:avLst>
          </a:prstGeom>
          <a:solidFill>
            <a:schemeClr val="bg1"/>
          </a:solidFill>
          <a:ln>
            <a:noFill/>
          </a:ln>
          <a:effectLst>
            <a:outerShdw blurRad="279400" dist="25400" dir="5400000" sx="103000" sy="103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4" name="Picture 13">
            <a:extLst>
              <a:ext uri="{FF2B5EF4-FFF2-40B4-BE49-F238E27FC236}">
                <a16:creationId xmlns:a16="http://schemas.microsoft.com/office/drawing/2014/main" id="{82C259E6-904E-C459-E877-FF4BDB83C65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3052" y="71880"/>
            <a:ext cx="1695748" cy="528781"/>
          </a:xfrm>
          <a:prstGeom prst="rect">
            <a:avLst/>
          </a:prstGeom>
        </p:spPr>
      </p:pic>
      <p:pic>
        <p:nvPicPr>
          <p:cNvPr id="2050" name="Picture 2" descr="A screen shot of a computer program&#10;&#10;Description automatically generated">
            <a:extLst>
              <a:ext uri="{FF2B5EF4-FFF2-40B4-BE49-F238E27FC236}">
                <a16:creationId xmlns:a16="http://schemas.microsoft.com/office/drawing/2014/main" id="{C77B1171-F39F-1FF4-875F-C5C8E20861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290" y="1332036"/>
            <a:ext cx="5187756" cy="430847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A screen shot of a graph&#10;&#10;Description automatically generated">
            <a:extLst>
              <a:ext uri="{FF2B5EF4-FFF2-40B4-BE49-F238E27FC236}">
                <a16:creationId xmlns:a16="http://schemas.microsoft.com/office/drawing/2014/main" id="{705F6AD7-9173-E98B-F50E-3E614126314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68006" y="1306695"/>
            <a:ext cx="6286857" cy="4326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384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67FB078-1AD4-DF19-6F31-D5A233B54621}"/>
              </a:ext>
            </a:extLst>
          </p:cNvPr>
          <p:cNvGrpSpPr>
            <a:grpSpLocks noGrp="1" noUngrp="1" noRot="1" noMove="1" noResize="1"/>
          </p:cNvGrpSpPr>
          <p:nvPr/>
        </p:nvGrpSpPr>
        <p:grpSpPr>
          <a:xfrm>
            <a:off x="-10268" y="-80013"/>
            <a:ext cx="12202268" cy="6938013"/>
            <a:chOff x="0" y="-80013"/>
            <a:chExt cx="12192000" cy="6938013"/>
          </a:xfrm>
        </p:grpSpPr>
        <p:pic>
          <p:nvPicPr>
            <p:cNvPr id="4" name="Picture 3">
              <a:extLst>
                <a:ext uri="{FF2B5EF4-FFF2-40B4-BE49-F238E27FC236}">
                  <a16:creationId xmlns:a16="http://schemas.microsoft.com/office/drawing/2014/main" id="{7A555A97-5AA1-182D-BCED-4B1F5BE36713}"/>
                </a:ext>
              </a:extLst>
            </p:cNvPr>
            <p:cNvPicPr>
              <a:picLocks noGrp="1" noRot="1" noChangeAspect="1" noMove="1" noResize="1" noEditPoints="1" noAdjustHandles="1" noChangeArrowheads="1" noChangeShapeType="1" noCrop="1"/>
            </p:cNvPicPr>
            <p:nvPr/>
          </p:nvPicPr>
          <p:blipFill rotWithShape="1">
            <a:blip r:embed="rId3"/>
            <a:srcRect l="23510" t="29751" r="13318" b="17317"/>
            <a:stretch/>
          </p:blipFill>
          <p:spPr>
            <a:xfrm>
              <a:off x="10268" y="-80013"/>
              <a:ext cx="12181732" cy="6858000"/>
            </a:xfrm>
            <a:prstGeom prst="rect">
              <a:avLst/>
            </a:prstGeom>
          </p:spPr>
        </p:pic>
        <p:sp>
          <p:nvSpPr>
            <p:cNvPr id="5" name="Rectangle 4">
              <a:extLst>
                <a:ext uri="{FF2B5EF4-FFF2-40B4-BE49-F238E27FC236}">
                  <a16:creationId xmlns:a16="http://schemas.microsoft.com/office/drawing/2014/main" id="{FCAFDB1B-5D66-5E35-A807-05DDBCF1B3ED}"/>
                </a:ext>
              </a:extLst>
            </p:cNvPr>
            <p:cNvSpPr>
              <a:spLocks noGrp="1" noRot="1" noMove="1" noResize="1" noEditPoints="1" noAdjustHandles="1" noChangeArrowheads="1" noChangeShapeType="1"/>
            </p:cNvSpPr>
            <p:nvPr/>
          </p:nvSpPr>
          <p:spPr>
            <a:xfrm>
              <a:off x="0" y="0"/>
              <a:ext cx="12181732" cy="6858000"/>
            </a:xfrm>
            <a:prstGeom prst="rect">
              <a:avLst/>
            </a:prstGeom>
            <a:gradFill>
              <a:gsLst>
                <a:gs pos="100000">
                  <a:schemeClr val="bg1">
                    <a:lumMod val="100000"/>
                    <a:alpha val="75000"/>
                  </a:schemeClr>
                </a:gs>
                <a:gs pos="0">
                  <a:schemeClr val="bg1">
                    <a:lumMod val="96000"/>
                    <a:lumOff val="4000"/>
                    <a:alpha val="90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3F831C"/>
                </a:solidFill>
              </a:endParaRPr>
            </a:p>
          </p:txBody>
        </p:sp>
      </p:grpSp>
      <p:sp>
        <p:nvSpPr>
          <p:cNvPr id="6" name="TextBox 5">
            <a:extLst>
              <a:ext uri="{FF2B5EF4-FFF2-40B4-BE49-F238E27FC236}">
                <a16:creationId xmlns:a16="http://schemas.microsoft.com/office/drawing/2014/main" id="{F101F60E-8D16-BEE0-D3E5-29D10DFE94A2}"/>
              </a:ext>
            </a:extLst>
          </p:cNvPr>
          <p:cNvSpPr txBox="1"/>
          <p:nvPr/>
        </p:nvSpPr>
        <p:spPr>
          <a:xfrm>
            <a:off x="3478192" y="336271"/>
            <a:ext cx="5235615" cy="576293"/>
          </a:xfrm>
          <a:prstGeom prst="rect">
            <a:avLst/>
          </a:prstGeom>
          <a:gradFill>
            <a:gsLst>
              <a:gs pos="0">
                <a:srgbClr val="1D652A">
                  <a:lumMod val="97000"/>
                </a:srgbClr>
              </a:gs>
              <a:gs pos="100000">
                <a:srgbClr val="5B9C10">
                  <a:alpha val="65000"/>
                </a:srgbClr>
              </a:gs>
            </a:gsLst>
            <a:lin ang="16200000" scaled="0"/>
          </a:gradFill>
          <a:effectLst>
            <a:outerShdw blurRad="342900" dist="50800" dir="6900000" sx="97000" sy="97000" algn="ctr" rotWithShape="0">
              <a:srgbClr val="000000">
                <a:alpha val="26000"/>
              </a:srgbClr>
            </a:outerShdw>
          </a:effectLst>
        </p:spPr>
        <p:txBody>
          <a:bodyPr wrap="square" lIns="91440" tIns="72000" rIns="91440" bIns="72000" rtlCol="0" anchor="t">
            <a:spAutoFit/>
          </a:bodyPr>
          <a:lstStyle/>
          <a:p>
            <a:pPr algn="ctr"/>
            <a:r>
              <a:rPr lang="en-US" sz="2800" b="1" dirty="0">
                <a:solidFill>
                  <a:schemeClr val="bg1"/>
                </a:solidFill>
                <a:ea typeface="+mn-lt"/>
                <a:cs typeface="+mn-lt"/>
              </a:rPr>
              <a:t>Characterizing Relationship​</a:t>
            </a:r>
            <a:endParaRPr lang="en-US" b="1" dirty="0">
              <a:solidFill>
                <a:schemeClr val="bg1"/>
              </a:solidFill>
              <a:ea typeface="Calibri"/>
              <a:cs typeface="Calibri"/>
            </a:endParaRPr>
          </a:p>
        </p:txBody>
      </p:sp>
      <p:sp>
        <p:nvSpPr>
          <p:cNvPr id="7" name="Rectangle: Single Corner Rounded 6">
            <a:extLst>
              <a:ext uri="{FF2B5EF4-FFF2-40B4-BE49-F238E27FC236}">
                <a16:creationId xmlns:a16="http://schemas.microsoft.com/office/drawing/2014/main" id="{6B37E7C8-7111-53F1-829E-18A9AB82A0B4}"/>
              </a:ext>
            </a:extLst>
          </p:cNvPr>
          <p:cNvSpPr>
            <a:spLocks noGrp="1" noRot="1" noMove="1" noResize="1" noEditPoints="1" noAdjustHandles="1" noChangeArrowheads="1" noChangeShapeType="1"/>
          </p:cNvSpPr>
          <p:nvPr/>
        </p:nvSpPr>
        <p:spPr>
          <a:xfrm rot="10800000" flipH="1">
            <a:off x="-10268" y="0"/>
            <a:ext cx="2053672" cy="684614"/>
          </a:xfrm>
          <a:prstGeom prst="round1Rect">
            <a:avLst>
              <a:gd name="adj" fmla="val 33022"/>
            </a:avLst>
          </a:prstGeom>
          <a:solidFill>
            <a:schemeClr val="bg1"/>
          </a:solidFill>
          <a:ln>
            <a:noFill/>
          </a:ln>
          <a:effectLst>
            <a:outerShdw blurRad="279400" dist="25400" dir="5400000" sx="103000" sy="103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4" name="Picture 13">
            <a:extLst>
              <a:ext uri="{FF2B5EF4-FFF2-40B4-BE49-F238E27FC236}">
                <a16:creationId xmlns:a16="http://schemas.microsoft.com/office/drawing/2014/main" id="{82C259E6-904E-C459-E877-FF4BDB83C65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3052" y="71880"/>
            <a:ext cx="1695748" cy="528781"/>
          </a:xfrm>
          <a:prstGeom prst="rect">
            <a:avLst/>
          </a:prstGeom>
        </p:spPr>
      </p:pic>
      <p:sp>
        <p:nvSpPr>
          <p:cNvPr id="9" name="TextBox 8">
            <a:extLst>
              <a:ext uri="{FF2B5EF4-FFF2-40B4-BE49-F238E27FC236}">
                <a16:creationId xmlns:a16="http://schemas.microsoft.com/office/drawing/2014/main" id="{C96301F6-7B76-2F07-88DC-C3393B11D866}"/>
              </a:ext>
            </a:extLst>
          </p:cNvPr>
          <p:cNvSpPr txBox="1"/>
          <p:nvPr/>
        </p:nvSpPr>
        <p:spPr>
          <a:xfrm>
            <a:off x="980926" y="1248835"/>
            <a:ext cx="6257924" cy="5170646"/>
          </a:xfrm>
          <a:prstGeom prst="rect">
            <a:avLst/>
          </a:prstGeom>
          <a:noFill/>
        </p:spPr>
        <p:txBody>
          <a:bodyPr wrap="square">
            <a:spAutoFit/>
          </a:bodyPr>
          <a:lstStyle/>
          <a:p>
            <a:pPr marL="342900" indent="-342900" algn="l" rtl="0" fontAlgn="base">
              <a:buFont typeface="Arial" panose="020B0604020202020204" pitchFamily="34" charset="0"/>
              <a:buChar char="•"/>
            </a:pPr>
            <a:r>
              <a:rPr lang="en-ID" sz="2400" b="1" i="0" u="none" strike="noStrike" dirty="0">
                <a:solidFill>
                  <a:srgbClr val="1A6229"/>
                </a:solidFill>
                <a:effectLst/>
                <a:latin typeface="Calibri" panose="020F0502020204030204" pitchFamily="34" charset="0"/>
              </a:rPr>
              <a:t>Visual Methods:</a:t>
            </a:r>
            <a:r>
              <a:rPr lang="en-US" sz="2400" b="0" i="0" dirty="0">
                <a:solidFill>
                  <a:srgbClr val="1A6229"/>
                </a:solidFill>
                <a:effectLst/>
                <a:latin typeface="Calibri" panose="020F0502020204030204" pitchFamily="34" charset="0"/>
              </a:rPr>
              <a:t>​</a:t>
            </a:r>
            <a:endParaRPr lang="en-US" sz="900" b="0" i="0" dirty="0">
              <a:solidFill>
                <a:srgbClr val="1A6229"/>
              </a:solidFill>
              <a:effectLst/>
              <a:latin typeface="Arial" panose="020B0604020202020204" pitchFamily="34" charset="0"/>
            </a:endParaRPr>
          </a:p>
          <a:p>
            <a:pPr marL="742950" lvl="1" indent="-285750" fontAlgn="base">
              <a:buFont typeface="Arial" panose="020B0604020202020204" pitchFamily="34" charset="0"/>
              <a:buChar char="•"/>
            </a:pPr>
            <a:r>
              <a:rPr lang="en-ID" b="0" i="0" u="none" strike="noStrike" dirty="0">
                <a:solidFill>
                  <a:srgbClr val="000000"/>
                </a:solidFill>
                <a:effectLst/>
                <a:latin typeface="Calibri" panose="020F0502020204030204" pitchFamily="34" charset="0"/>
              </a:rPr>
              <a:t>Scatter Plots</a:t>
            </a:r>
            <a:r>
              <a:rPr lang="en-US" b="0" i="0" dirty="0">
                <a:solidFill>
                  <a:srgbClr val="000000"/>
                </a:solidFill>
                <a:effectLst/>
                <a:latin typeface="Calibri" panose="020F0502020204030204" pitchFamily="34" charset="0"/>
              </a:rPr>
              <a:t>​</a:t>
            </a:r>
            <a:endParaRPr lang="en-US" sz="900" b="0" i="0" dirty="0">
              <a:solidFill>
                <a:srgbClr val="000000"/>
              </a:solidFill>
              <a:effectLst/>
              <a:latin typeface="Arial" panose="020B0604020202020204" pitchFamily="34" charset="0"/>
            </a:endParaRPr>
          </a:p>
          <a:p>
            <a:pPr marL="742950" lvl="1" indent="-285750" fontAlgn="base">
              <a:buFont typeface="Arial" panose="020B0604020202020204" pitchFamily="34" charset="0"/>
              <a:buChar char="•"/>
            </a:pPr>
            <a:r>
              <a:rPr lang="en-ID" b="0" i="0" u="none" strike="noStrike" dirty="0">
                <a:solidFill>
                  <a:srgbClr val="000000"/>
                </a:solidFill>
                <a:effectLst/>
                <a:latin typeface="Calibri" panose="020F0502020204030204" pitchFamily="34" charset="0"/>
              </a:rPr>
              <a:t>Box Plots</a:t>
            </a:r>
            <a:r>
              <a:rPr lang="en-US" b="0" i="0" dirty="0">
                <a:solidFill>
                  <a:srgbClr val="000000"/>
                </a:solidFill>
                <a:effectLst/>
                <a:latin typeface="Calibri" panose="020F0502020204030204" pitchFamily="34" charset="0"/>
              </a:rPr>
              <a:t>​</a:t>
            </a:r>
            <a:endParaRPr lang="en-US" sz="900" b="0" i="0" dirty="0">
              <a:solidFill>
                <a:srgbClr val="000000"/>
              </a:solidFill>
              <a:effectLst/>
              <a:latin typeface="Arial" panose="020B0604020202020204" pitchFamily="34" charset="0"/>
            </a:endParaRPr>
          </a:p>
          <a:p>
            <a:pPr marL="742950" lvl="1" indent="-285750" fontAlgn="base">
              <a:buFont typeface="Arial" panose="020B0604020202020204" pitchFamily="34" charset="0"/>
              <a:buChar char="•"/>
            </a:pPr>
            <a:r>
              <a:rPr lang="en-ID" b="0" i="0" u="none" strike="noStrike" dirty="0">
                <a:solidFill>
                  <a:srgbClr val="000000"/>
                </a:solidFill>
                <a:effectLst/>
                <a:latin typeface="Calibri" panose="020F0502020204030204" pitchFamily="34" charset="0"/>
              </a:rPr>
              <a:t>Pair Plots</a:t>
            </a:r>
            <a:r>
              <a:rPr lang="en-US" b="0" i="0" dirty="0">
                <a:solidFill>
                  <a:srgbClr val="000000"/>
                </a:solidFill>
                <a:effectLst/>
                <a:latin typeface="Calibri" panose="020F0502020204030204" pitchFamily="34" charset="0"/>
              </a:rPr>
              <a:t>​</a:t>
            </a:r>
            <a:endParaRPr lang="en-US" sz="900" b="0" i="0" dirty="0">
              <a:solidFill>
                <a:srgbClr val="000000"/>
              </a:solidFill>
              <a:effectLst/>
              <a:latin typeface="Arial" panose="020B0604020202020204" pitchFamily="34" charset="0"/>
            </a:endParaRPr>
          </a:p>
          <a:p>
            <a:pPr marL="742950" lvl="1" indent="-285750" fontAlgn="base">
              <a:buFont typeface="Arial" panose="020B0604020202020204" pitchFamily="34" charset="0"/>
              <a:buChar char="•"/>
            </a:pPr>
            <a:r>
              <a:rPr lang="en-ID" b="0" i="0" u="none" strike="noStrike" dirty="0">
                <a:solidFill>
                  <a:srgbClr val="000000"/>
                </a:solidFill>
                <a:effectLst/>
                <a:latin typeface="Calibri" panose="020F0502020204030204" pitchFamily="34" charset="0"/>
              </a:rPr>
              <a:t>Heatmaps</a:t>
            </a:r>
            <a:r>
              <a:rPr lang="en-US" b="0" i="0" dirty="0">
                <a:solidFill>
                  <a:srgbClr val="000000"/>
                </a:solidFill>
                <a:effectLst/>
                <a:latin typeface="Calibri" panose="020F0502020204030204" pitchFamily="34" charset="0"/>
              </a:rPr>
              <a:t>​</a:t>
            </a:r>
            <a:endParaRPr lang="en-US" sz="900" b="0" i="0" dirty="0">
              <a:solidFill>
                <a:srgbClr val="000000"/>
              </a:solidFill>
              <a:effectLst/>
              <a:latin typeface="Arial" panose="020B0604020202020204" pitchFamily="34" charset="0"/>
            </a:endParaRPr>
          </a:p>
          <a:p>
            <a:pPr marL="342900" indent="-342900" algn="l" rtl="0" fontAlgn="base">
              <a:buFont typeface="Arial" panose="020B0604020202020204" pitchFamily="34" charset="0"/>
              <a:buChar char="•"/>
            </a:pPr>
            <a:r>
              <a:rPr lang="en-ID" sz="2400" b="1" i="0" u="none" strike="noStrike" dirty="0">
                <a:solidFill>
                  <a:srgbClr val="1A6229"/>
                </a:solidFill>
                <a:effectLst/>
                <a:latin typeface="Calibri" panose="020F0502020204030204" pitchFamily="34" charset="0"/>
              </a:rPr>
              <a:t>Correlation Techniques: </a:t>
            </a:r>
            <a:r>
              <a:rPr lang="en-US" sz="2400" b="0" i="0" dirty="0">
                <a:solidFill>
                  <a:srgbClr val="1A6229"/>
                </a:solidFill>
                <a:effectLst/>
                <a:latin typeface="Calibri" panose="020F0502020204030204" pitchFamily="34" charset="0"/>
              </a:rPr>
              <a:t>​</a:t>
            </a:r>
            <a:endParaRPr lang="en-US" sz="900" b="0" i="0" dirty="0">
              <a:solidFill>
                <a:srgbClr val="1A6229"/>
              </a:solidFill>
              <a:effectLst/>
              <a:latin typeface="Arial" panose="020B0604020202020204" pitchFamily="34" charset="0"/>
            </a:endParaRPr>
          </a:p>
          <a:p>
            <a:pPr marL="742950" lvl="1" indent="-285750" fontAlgn="base">
              <a:buFont typeface="Arial" panose="020B0604020202020204" pitchFamily="34" charset="0"/>
              <a:buChar char="•"/>
            </a:pPr>
            <a:r>
              <a:rPr lang="en-ID" b="0" i="0" u="none" strike="noStrike" dirty="0">
                <a:solidFill>
                  <a:srgbClr val="000000"/>
                </a:solidFill>
                <a:effectLst/>
                <a:latin typeface="Calibri" panose="020F0502020204030204" pitchFamily="34" charset="0"/>
              </a:rPr>
              <a:t>Pearson</a:t>
            </a:r>
            <a:r>
              <a:rPr lang="en-US" b="0" i="0" dirty="0">
                <a:solidFill>
                  <a:srgbClr val="000000"/>
                </a:solidFill>
                <a:effectLst/>
                <a:latin typeface="Calibri" panose="020F0502020204030204" pitchFamily="34" charset="0"/>
              </a:rPr>
              <a:t>​</a:t>
            </a:r>
            <a:endParaRPr lang="en-US" sz="900" b="0" i="0" dirty="0">
              <a:solidFill>
                <a:srgbClr val="000000"/>
              </a:solidFill>
              <a:effectLst/>
              <a:latin typeface="Arial" panose="020B0604020202020204" pitchFamily="34" charset="0"/>
            </a:endParaRPr>
          </a:p>
          <a:p>
            <a:pPr marL="742950" lvl="1" indent="-285750" fontAlgn="base">
              <a:buFont typeface="Arial" panose="020B0604020202020204" pitchFamily="34" charset="0"/>
              <a:buChar char="•"/>
            </a:pPr>
            <a:r>
              <a:rPr lang="en-ID" b="0" i="0" u="none" strike="noStrike" dirty="0">
                <a:solidFill>
                  <a:srgbClr val="000000"/>
                </a:solidFill>
                <a:effectLst/>
                <a:latin typeface="Calibri" panose="020F0502020204030204" pitchFamily="34" charset="0"/>
              </a:rPr>
              <a:t>Spearman</a:t>
            </a:r>
            <a:r>
              <a:rPr lang="en-US" b="0" i="0" dirty="0">
                <a:solidFill>
                  <a:srgbClr val="000000"/>
                </a:solidFill>
                <a:effectLst/>
                <a:latin typeface="Calibri" panose="020F0502020204030204" pitchFamily="34" charset="0"/>
              </a:rPr>
              <a:t>​</a:t>
            </a:r>
            <a:endParaRPr lang="en-US" sz="900" b="0" i="0" dirty="0">
              <a:solidFill>
                <a:srgbClr val="000000"/>
              </a:solidFill>
              <a:effectLst/>
              <a:latin typeface="Arial" panose="020B0604020202020204" pitchFamily="34" charset="0"/>
            </a:endParaRPr>
          </a:p>
          <a:p>
            <a:pPr marL="742950" lvl="1" indent="-285750" fontAlgn="base">
              <a:buFont typeface="Arial" panose="020B0604020202020204" pitchFamily="34" charset="0"/>
              <a:buChar char="•"/>
            </a:pPr>
            <a:r>
              <a:rPr lang="en-ID" b="0" i="0" u="none" strike="noStrike" dirty="0">
                <a:solidFill>
                  <a:srgbClr val="000000"/>
                </a:solidFill>
                <a:effectLst/>
                <a:latin typeface="Calibri" panose="020F0502020204030204" pitchFamily="34" charset="0"/>
              </a:rPr>
              <a:t>Kendall</a:t>
            </a:r>
            <a:r>
              <a:rPr lang="en-US" b="0" i="0" dirty="0">
                <a:solidFill>
                  <a:srgbClr val="000000"/>
                </a:solidFill>
                <a:effectLst/>
                <a:latin typeface="Calibri" panose="020F0502020204030204" pitchFamily="34" charset="0"/>
              </a:rPr>
              <a:t>​</a:t>
            </a:r>
            <a:endParaRPr lang="en-US" sz="900" b="0" i="0" dirty="0">
              <a:solidFill>
                <a:srgbClr val="000000"/>
              </a:solidFill>
              <a:effectLst/>
              <a:latin typeface="Arial" panose="020B0604020202020204" pitchFamily="34" charset="0"/>
            </a:endParaRPr>
          </a:p>
          <a:p>
            <a:pPr marL="342900" indent="-342900" algn="l" rtl="0" fontAlgn="base">
              <a:buFont typeface="Arial" panose="020B0604020202020204" pitchFamily="34" charset="0"/>
              <a:buChar char="•"/>
            </a:pPr>
            <a:r>
              <a:rPr lang="en-ID" sz="2400" b="1" i="0" u="none" strike="noStrike" dirty="0">
                <a:solidFill>
                  <a:srgbClr val="1A6229"/>
                </a:solidFill>
                <a:effectLst/>
                <a:latin typeface="Calibri" panose="020F0502020204030204" pitchFamily="34" charset="0"/>
              </a:rPr>
              <a:t>Categorical Relationships: </a:t>
            </a:r>
            <a:r>
              <a:rPr lang="en-US" sz="2400" b="0" i="0" dirty="0">
                <a:solidFill>
                  <a:srgbClr val="1A6229"/>
                </a:solidFill>
                <a:effectLst/>
                <a:latin typeface="Calibri" panose="020F0502020204030204" pitchFamily="34" charset="0"/>
              </a:rPr>
              <a:t>​</a:t>
            </a:r>
            <a:endParaRPr lang="en-US" sz="900" b="0" i="0" dirty="0">
              <a:solidFill>
                <a:srgbClr val="1A6229"/>
              </a:solidFill>
              <a:effectLst/>
              <a:latin typeface="Arial" panose="020B0604020202020204" pitchFamily="34" charset="0"/>
            </a:endParaRPr>
          </a:p>
          <a:p>
            <a:pPr marL="742950" lvl="1" indent="-285750" fontAlgn="base">
              <a:buFont typeface="Arial" panose="020B0604020202020204" pitchFamily="34" charset="0"/>
              <a:buChar char="•"/>
            </a:pPr>
            <a:r>
              <a:rPr lang="en-ID" b="0" i="0" u="none" strike="noStrike" dirty="0">
                <a:solidFill>
                  <a:srgbClr val="000000"/>
                </a:solidFill>
                <a:effectLst/>
                <a:latin typeface="Calibri" panose="020F0502020204030204" pitchFamily="34" charset="0"/>
              </a:rPr>
              <a:t>Contingency Tables</a:t>
            </a:r>
            <a:r>
              <a:rPr lang="en-US" b="0" i="0" dirty="0">
                <a:solidFill>
                  <a:srgbClr val="000000"/>
                </a:solidFill>
                <a:effectLst/>
                <a:latin typeface="Calibri" panose="020F0502020204030204" pitchFamily="34" charset="0"/>
              </a:rPr>
              <a:t>​</a:t>
            </a:r>
            <a:endParaRPr lang="en-US" sz="900" b="0" i="0" dirty="0">
              <a:solidFill>
                <a:srgbClr val="000000"/>
              </a:solidFill>
              <a:effectLst/>
              <a:latin typeface="Arial" panose="020B0604020202020204" pitchFamily="34" charset="0"/>
            </a:endParaRPr>
          </a:p>
          <a:p>
            <a:pPr marL="742950" lvl="1" indent="-285750" fontAlgn="base">
              <a:buFont typeface="Arial" panose="020B0604020202020204" pitchFamily="34" charset="0"/>
              <a:buChar char="•"/>
            </a:pPr>
            <a:r>
              <a:rPr lang="en-ID" b="0" i="0" u="none" strike="noStrike" dirty="0">
                <a:solidFill>
                  <a:srgbClr val="000000"/>
                </a:solidFill>
                <a:effectLst/>
                <a:latin typeface="Calibri" panose="020F0502020204030204" pitchFamily="34" charset="0"/>
              </a:rPr>
              <a:t>Staked Bar Charts</a:t>
            </a:r>
            <a:r>
              <a:rPr lang="en-US" b="0" i="0" dirty="0">
                <a:solidFill>
                  <a:srgbClr val="000000"/>
                </a:solidFill>
                <a:effectLst/>
                <a:latin typeface="Calibri" panose="020F0502020204030204" pitchFamily="34" charset="0"/>
              </a:rPr>
              <a:t>​</a:t>
            </a:r>
            <a:endParaRPr lang="en-US" sz="900" b="0" i="0" dirty="0">
              <a:solidFill>
                <a:srgbClr val="000000"/>
              </a:solidFill>
              <a:effectLst/>
              <a:latin typeface="Arial" panose="020B0604020202020204" pitchFamily="34" charset="0"/>
            </a:endParaRPr>
          </a:p>
          <a:p>
            <a:pPr marL="342900" indent="-342900" algn="l" rtl="0" fontAlgn="base">
              <a:buFont typeface="Arial" panose="020B0604020202020204" pitchFamily="34" charset="0"/>
              <a:buChar char="•"/>
            </a:pPr>
            <a:r>
              <a:rPr lang="en-ID" sz="2400" b="1" i="0" u="none" strike="noStrike" dirty="0">
                <a:solidFill>
                  <a:srgbClr val="1A6229"/>
                </a:solidFill>
                <a:effectLst/>
                <a:latin typeface="Calibri" panose="020F0502020204030204" pitchFamily="34" charset="0"/>
              </a:rPr>
              <a:t>Statistical Tests: </a:t>
            </a:r>
            <a:r>
              <a:rPr lang="en-US" sz="2400" b="0" i="0" dirty="0">
                <a:solidFill>
                  <a:srgbClr val="1A6229"/>
                </a:solidFill>
                <a:effectLst/>
                <a:latin typeface="Calibri" panose="020F0502020204030204" pitchFamily="34" charset="0"/>
              </a:rPr>
              <a:t>​</a:t>
            </a:r>
            <a:endParaRPr lang="en-US" sz="900" b="0" i="0" dirty="0">
              <a:solidFill>
                <a:srgbClr val="1A6229"/>
              </a:solidFill>
              <a:effectLst/>
              <a:latin typeface="Arial" panose="020B0604020202020204" pitchFamily="34" charset="0"/>
            </a:endParaRPr>
          </a:p>
          <a:p>
            <a:pPr marL="742950" lvl="1" indent="-285750" fontAlgn="base">
              <a:buFont typeface="Arial" panose="020B0604020202020204" pitchFamily="34" charset="0"/>
              <a:buChar char="•"/>
            </a:pPr>
            <a:r>
              <a:rPr lang="en-ID" b="0" i="0" u="none" strike="noStrike" dirty="0">
                <a:solidFill>
                  <a:srgbClr val="000000"/>
                </a:solidFill>
                <a:effectLst/>
                <a:latin typeface="Calibri" panose="020F0502020204030204" pitchFamily="34" charset="0"/>
              </a:rPr>
              <a:t>T-Test and ANOVA</a:t>
            </a:r>
            <a:r>
              <a:rPr lang="en-US" b="0" i="0" dirty="0">
                <a:solidFill>
                  <a:srgbClr val="000000"/>
                </a:solidFill>
                <a:effectLst/>
                <a:latin typeface="Calibri" panose="020F0502020204030204" pitchFamily="34" charset="0"/>
              </a:rPr>
              <a:t>​</a:t>
            </a:r>
            <a:endParaRPr lang="en-US" sz="900" b="0" i="0" dirty="0">
              <a:solidFill>
                <a:srgbClr val="000000"/>
              </a:solidFill>
              <a:effectLst/>
              <a:latin typeface="Arial" panose="020B0604020202020204" pitchFamily="34" charset="0"/>
            </a:endParaRPr>
          </a:p>
          <a:p>
            <a:pPr marL="742950" lvl="1" indent="-285750" fontAlgn="base">
              <a:buFont typeface="Arial" panose="020B0604020202020204" pitchFamily="34" charset="0"/>
              <a:buChar char="•"/>
            </a:pPr>
            <a:r>
              <a:rPr lang="en-ID" b="0" i="0" u="none" strike="noStrike" dirty="0">
                <a:solidFill>
                  <a:srgbClr val="000000"/>
                </a:solidFill>
                <a:effectLst/>
                <a:latin typeface="Calibri" panose="020F0502020204030204" pitchFamily="34" charset="0"/>
              </a:rPr>
              <a:t>Chi-Square Test</a:t>
            </a:r>
            <a:r>
              <a:rPr lang="en-US" b="0" i="0" dirty="0">
                <a:solidFill>
                  <a:srgbClr val="000000"/>
                </a:solidFill>
                <a:effectLst/>
                <a:latin typeface="Calibri" panose="020F0502020204030204" pitchFamily="34" charset="0"/>
              </a:rPr>
              <a:t>​</a:t>
            </a:r>
            <a:endParaRPr lang="en-US" sz="900" b="0" i="0" dirty="0">
              <a:solidFill>
                <a:srgbClr val="000000"/>
              </a:solidFill>
              <a:effectLst/>
              <a:latin typeface="Arial" panose="020B0604020202020204" pitchFamily="34" charset="0"/>
            </a:endParaRPr>
          </a:p>
          <a:p>
            <a:pPr marL="742950" lvl="1" indent="-285750" fontAlgn="base">
              <a:buFont typeface="Arial" panose="020B0604020202020204" pitchFamily="34" charset="0"/>
              <a:buChar char="•"/>
            </a:pPr>
            <a:r>
              <a:rPr lang="en-ID" b="0" i="0" u="none" strike="noStrike" dirty="0">
                <a:solidFill>
                  <a:srgbClr val="000000"/>
                </a:solidFill>
                <a:effectLst/>
                <a:latin typeface="Calibri" panose="020F0502020204030204" pitchFamily="34" charset="0"/>
              </a:rPr>
              <a:t>Regression Analysis</a:t>
            </a:r>
            <a:r>
              <a:rPr lang="en-US" b="0" i="0" dirty="0">
                <a:solidFill>
                  <a:srgbClr val="000000"/>
                </a:solidFill>
                <a:effectLst/>
                <a:latin typeface="Calibri" panose="020F0502020204030204" pitchFamily="34" charset="0"/>
              </a:rPr>
              <a:t>​</a:t>
            </a:r>
            <a:endParaRPr lang="en-US" sz="900" b="0" i="0" dirty="0">
              <a:solidFill>
                <a:srgbClr val="000000"/>
              </a:solidFill>
              <a:effectLst/>
              <a:latin typeface="Arial" panose="020B0604020202020204" pitchFamily="34" charset="0"/>
            </a:endParaRPr>
          </a:p>
          <a:p>
            <a:pPr marL="742950" lvl="1" indent="-285750" fontAlgn="base">
              <a:buFont typeface="Arial" panose="020B0604020202020204" pitchFamily="34" charset="0"/>
              <a:buChar char="•"/>
            </a:pPr>
            <a:r>
              <a:rPr lang="en-ID" b="0" i="0" u="none" strike="noStrike" dirty="0">
                <a:solidFill>
                  <a:srgbClr val="000000"/>
                </a:solidFill>
                <a:effectLst/>
                <a:latin typeface="Calibri" panose="020F0502020204030204" pitchFamily="34" charset="0"/>
              </a:rPr>
              <a:t>Staked Bar Charts</a:t>
            </a:r>
            <a:r>
              <a:rPr lang="en-US" b="0" i="0" dirty="0">
                <a:solidFill>
                  <a:srgbClr val="000000"/>
                </a:solidFill>
                <a:effectLst/>
                <a:latin typeface="Calibri" panose="020F0502020204030204" pitchFamily="34" charset="0"/>
              </a:rPr>
              <a:t>​</a:t>
            </a:r>
            <a:endParaRPr lang="en-US" sz="900" b="0" i="0" dirty="0">
              <a:solidFill>
                <a:srgbClr val="000000"/>
              </a:solidFill>
              <a:effectLst/>
              <a:latin typeface="Arial" panose="020B0604020202020204" pitchFamily="34" charset="0"/>
            </a:endParaRPr>
          </a:p>
        </p:txBody>
      </p:sp>
      <p:sp>
        <p:nvSpPr>
          <p:cNvPr id="12" name="TextBox 11">
            <a:extLst>
              <a:ext uri="{FF2B5EF4-FFF2-40B4-BE49-F238E27FC236}">
                <a16:creationId xmlns:a16="http://schemas.microsoft.com/office/drawing/2014/main" id="{67D711A6-2FB5-179E-B99B-1D17CE3FDDCA}"/>
              </a:ext>
            </a:extLst>
          </p:cNvPr>
          <p:cNvSpPr txBox="1"/>
          <p:nvPr/>
        </p:nvSpPr>
        <p:spPr>
          <a:xfrm>
            <a:off x="5588646" y="1748977"/>
            <a:ext cx="6257924" cy="923330"/>
          </a:xfrm>
          <a:prstGeom prst="rect">
            <a:avLst/>
          </a:prstGeom>
          <a:solidFill>
            <a:schemeClr val="accent6">
              <a:lumMod val="60000"/>
              <a:lumOff val="40000"/>
            </a:schemeClr>
          </a:solidFill>
          <a:ln>
            <a:solidFill>
              <a:schemeClr val="tx1"/>
            </a:solidFill>
          </a:ln>
        </p:spPr>
        <p:txBody>
          <a:bodyPr wrap="square">
            <a:spAutoFit/>
          </a:bodyPr>
          <a:lstStyle/>
          <a:p>
            <a:r>
              <a:rPr lang="en-ID" sz="1800" b="1" i="0" u="none" strike="noStrike" dirty="0" err="1">
                <a:solidFill>
                  <a:srgbClr val="1A6229"/>
                </a:solidFill>
                <a:effectLst/>
                <a:latin typeface="Calibri" panose="020F0502020204030204" pitchFamily="34" charset="0"/>
              </a:rPr>
              <a:t>ChatGPT</a:t>
            </a:r>
            <a:r>
              <a:rPr lang="en-ID" sz="1800" b="1" i="0" u="none" strike="noStrike" dirty="0">
                <a:solidFill>
                  <a:srgbClr val="1A6229"/>
                </a:solidFill>
                <a:effectLst/>
                <a:latin typeface="Calibri" panose="020F0502020204030204" pitchFamily="34" charset="0"/>
              </a:rPr>
              <a:t> Prompt: </a:t>
            </a:r>
            <a:r>
              <a:rPr lang="en-ID" sz="1800" b="0" i="0" u="none" strike="noStrike" dirty="0">
                <a:solidFill>
                  <a:srgbClr val="343541"/>
                </a:solidFill>
                <a:effectLst/>
                <a:latin typeface="Arial" panose="020B0604020202020204" pitchFamily="34" charset="0"/>
              </a:rPr>
              <a:t>Use Irish dataset, write sample code for </a:t>
            </a:r>
            <a:r>
              <a:rPr lang="en-ID" sz="1800" b="1" i="0" u="none" strike="noStrike" dirty="0">
                <a:solidFill>
                  <a:srgbClr val="1A6229"/>
                </a:solidFill>
                <a:effectLst/>
                <a:latin typeface="Arial" panose="020B0604020202020204" pitchFamily="34" charset="0"/>
              </a:rPr>
              <a:t>Scatter plot </a:t>
            </a:r>
            <a:r>
              <a:rPr lang="en-ID" sz="1800" b="0" i="0" u="none" strike="noStrike" dirty="0">
                <a:solidFill>
                  <a:srgbClr val="343541"/>
                </a:solidFill>
                <a:effectLst/>
                <a:latin typeface="Arial" panose="020B0604020202020204" pitchFamily="34" charset="0"/>
              </a:rPr>
              <a:t>and </a:t>
            </a:r>
            <a:r>
              <a:rPr lang="en-ID" sz="1800" b="0" i="0" u="none" strike="noStrike" dirty="0" err="1">
                <a:solidFill>
                  <a:srgbClr val="343541"/>
                </a:solidFill>
                <a:effectLst/>
                <a:latin typeface="Arial" panose="020B0604020202020204" pitchFamily="34" charset="0"/>
              </a:rPr>
              <a:t>analyze</a:t>
            </a:r>
            <a:r>
              <a:rPr lang="en-ID" sz="1800" b="0" i="0" u="none" strike="noStrike" dirty="0">
                <a:solidFill>
                  <a:srgbClr val="343541"/>
                </a:solidFill>
                <a:effectLst/>
                <a:latin typeface="Arial" panose="020B0604020202020204" pitchFamily="34" charset="0"/>
              </a:rPr>
              <a:t> the result using Pandas and Seaborn. </a:t>
            </a:r>
            <a:r>
              <a:rPr lang="en-ID" sz="1800" b="0" i="0" dirty="0">
                <a:solidFill>
                  <a:srgbClr val="343541"/>
                </a:solidFill>
                <a:effectLst/>
                <a:latin typeface="Arial" panose="020B0604020202020204" pitchFamily="34" charset="0"/>
              </a:rPr>
              <a:t>​</a:t>
            </a:r>
            <a:endParaRPr lang="en-US" dirty="0"/>
          </a:p>
        </p:txBody>
      </p:sp>
      <p:sp>
        <p:nvSpPr>
          <p:cNvPr id="16" name="TextBox 15">
            <a:extLst>
              <a:ext uri="{FF2B5EF4-FFF2-40B4-BE49-F238E27FC236}">
                <a16:creationId xmlns:a16="http://schemas.microsoft.com/office/drawing/2014/main" id="{F121DFDB-C475-9A00-D143-BDE8746507D6}"/>
              </a:ext>
            </a:extLst>
          </p:cNvPr>
          <p:cNvSpPr txBox="1"/>
          <p:nvPr/>
        </p:nvSpPr>
        <p:spPr>
          <a:xfrm>
            <a:off x="5581586" y="2723799"/>
            <a:ext cx="6267450" cy="923330"/>
          </a:xfrm>
          <a:prstGeom prst="rect">
            <a:avLst/>
          </a:prstGeom>
          <a:solidFill>
            <a:schemeClr val="accent6">
              <a:lumMod val="60000"/>
              <a:lumOff val="40000"/>
            </a:schemeClr>
          </a:solidFill>
          <a:ln>
            <a:solidFill>
              <a:schemeClr val="tx1"/>
            </a:solidFill>
          </a:ln>
        </p:spPr>
        <p:txBody>
          <a:bodyPr wrap="square">
            <a:spAutoFit/>
          </a:bodyPr>
          <a:lstStyle/>
          <a:p>
            <a:r>
              <a:rPr lang="en-ID" sz="1800" b="1" i="0" u="none" strike="noStrike" dirty="0" err="1">
                <a:solidFill>
                  <a:srgbClr val="1A6229"/>
                </a:solidFill>
                <a:effectLst/>
                <a:latin typeface="Calibri" panose="020F0502020204030204" pitchFamily="34" charset="0"/>
              </a:rPr>
              <a:t>ChatGPT</a:t>
            </a:r>
            <a:r>
              <a:rPr lang="en-ID" sz="1800" b="1" i="0" u="none" strike="noStrike" dirty="0">
                <a:solidFill>
                  <a:srgbClr val="1A6229"/>
                </a:solidFill>
                <a:effectLst/>
                <a:latin typeface="Calibri" panose="020F0502020204030204" pitchFamily="34" charset="0"/>
              </a:rPr>
              <a:t> Prompt: </a:t>
            </a:r>
            <a:r>
              <a:rPr lang="en-ID" sz="1800" b="0" i="0" u="none" strike="noStrike" dirty="0">
                <a:solidFill>
                  <a:srgbClr val="343541"/>
                </a:solidFill>
                <a:effectLst/>
                <a:latin typeface="Arial" panose="020B0604020202020204" pitchFamily="34" charset="0"/>
              </a:rPr>
              <a:t>Use Irish dataset, write sample code for </a:t>
            </a:r>
            <a:r>
              <a:rPr lang="en-ID" sz="1800" b="1" i="0" u="none" strike="noStrike" dirty="0">
                <a:solidFill>
                  <a:srgbClr val="1A6229"/>
                </a:solidFill>
                <a:effectLst/>
                <a:latin typeface="Arial" panose="020B0604020202020204" pitchFamily="34" charset="0"/>
              </a:rPr>
              <a:t>Pearson correlation </a:t>
            </a:r>
            <a:r>
              <a:rPr lang="en-ID" sz="1800" b="0" i="0" u="none" strike="noStrike" dirty="0">
                <a:solidFill>
                  <a:srgbClr val="343541"/>
                </a:solidFill>
                <a:effectLst/>
                <a:latin typeface="Arial" panose="020B0604020202020204" pitchFamily="34" charset="0"/>
              </a:rPr>
              <a:t>analysis and interpret the result using Pandas and Seaborn. </a:t>
            </a:r>
            <a:r>
              <a:rPr lang="en-ID" sz="1800" b="0" i="0" dirty="0">
                <a:solidFill>
                  <a:srgbClr val="343541"/>
                </a:solidFill>
                <a:effectLst/>
                <a:latin typeface="Arial" panose="020B0604020202020204" pitchFamily="34" charset="0"/>
              </a:rPr>
              <a:t>​</a:t>
            </a:r>
            <a:endParaRPr lang="en-US" dirty="0"/>
          </a:p>
        </p:txBody>
      </p:sp>
      <p:sp>
        <p:nvSpPr>
          <p:cNvPr id="18" name="TextBox 17">
            <a:extLst>
              <a:ext uri="{FF2B5EF4-FFF2-40B4-BE49-F238E27FC236}">
                <a16:creationId xmlns:a16="http://schemas.microsoft.com/office/drawing/2014/main" id="{7B3C455E-1799-03F9-96D0-0ABB2107E8FD}"/>
              </a:ext>
            </a:extLst>
          </p:cNvPr>
          <p:cNvSpPr txBox="1"/>
          <p:nvPr/>
        </p:nvSpPr>
        <p:spPr>
          <a:xfrm>
            <a:off x="5580082" y="3708965"/>
            <a:ext cx="6267450" cy="923330"/>
          </a:xfrm>
          <a:prstGeom prst="rect">
            <a:avLst/>
          </a:prstGeom>
          <a:solidFill>
            <a:schemeClr val="accent6">
              <a:lumMod val="60000"/>
              <a:lumOff val="40000"/>
            </a:schemeClr>
          </a:solidFill>
          <a:ln>
            <a:solidFill>
              <a:schemeClr val="tx1"/>
            </a:solidFill>
          </a:ln>
        </p:spPr>
        <p:txBody>
          <a:bodyPr wrap="square">
            <a:spAutoFit/>
          </a:bodyPr>
          <a:lstStyle/>
          <a:p>
            <a:r>
              <a:rPr lang="en-ID" sz="1800" b="1" i="0" u="none" strike="noStrike" dirty="0" err="1">
                <a:solidFill>
                  <a:srgbClr val="1A6229"/>
                </a:solidFill>
                <a:effectLst/>
                <a:latin typeface="Calibri" panose="020F0502020204030204" pitchFamily="34" charset="0"/>
              </a:rPr>
              <a:t>ChatGPT</a:t>
            </a:r>
            <a:r>
              <a:rPr lang="en-ID" sz="1800" b="1" i="0" u="none" strike="noStrike" dirty="0">
                <a:solidFill>
                  <a:srgbClr val="1A6229"/>
                </a:solidFill>
                <a:effectLst/>
                <a:latin typeface="Calibri" panose="020F0502020204030204" pitchFamily="34" charset="0"/>
              </a:rPr>
              <a:t> Prompt: </a:t>
            </a:r>
            <a:r>
              <a:rPr lang="en-ID" sz="1800" b="0" i="0" u="none" strike="noStrike" dirty="0">
                <a:solidFill>
                  <a:srgbClr val="343541"/>
                </a:solidFill>
                <a:effectLst/>
                <a:latin typeface="Arial" panose="020B0604020202020204" pitchFamily="34" charset="0"/>
              </a:rPr>
              <a:t>Use Irish dataset, write sample code for </a:t>
            </a:r>
            <a:r>
              <a:rPr lang="en-ID" sz="1800" b="1" i="0" u="none" strike="noStrike" dirty="0">
                <a:solidFill>
                  <a:srgbClr val="1A6229"/>
                </a:solidFill>
                <a:effectLst/>
                <a:latin typeface="Arial" panose="020B0604020202020204" pitchFamily="34" charset="0"/>
              </a:rPr>
              <a:t>Categorical Relationship with Contingency tables </a:t>
            </a:r>
            <a:r>
              <a:rPr lang="en-ID" sz="1800" b="0" i="0" u="none" strike="noStrike" dirty="0">
                <a:solidFill>
                  <a:srgbClr val="343541"/>
                </a:solidFill>
                <a:effectLst/>
                <a:latin typeface="Arial" panose="020B0604020202020204" pitchFamily="34" charset="0"/>
              </a:rPr>
              <a:t>and interpret the result using Pandas and Seaborn. </a:t>
            </a:r>
            <a:r>
              <a:rPr lang="en-ID" sz="1800" b="0" i="0" dirty="0">
                <a:solidFill>
                  <a:srgbClr val="343541"/>
                </a:solidFill>
                <a:effectLst/>
                <a:latin typeface="Arial" panose="020B0604020202020204" pitchFamily="34" charset="0"/>
              </a:rPr>
              <a:t>​</a:t>
            </a:r>
            <a:endParaRPr lang="en-US" dirty="0"/>
          </a:p>
        </p:txBody>
      </p:sp>
      <p:sp>
        <p:nvSpPr>
          <p:cNvPr id="20" name="TextBox 19">
            <a:extLst>
              <a:ext uri="{FF2B5EF4-FFF2-40B4-BE49-F238E27FC236}">
                <a16:creationId xmlns:a16="http://schemas.microsoft.com/office/drawing/2014/main" id="{9DFF9714-C255-B33B-B6ED-A3FE001626BC}"/>
              </a:ext>
            </a:extLst>
          </p:cNvPr>
          <p:cNvSpPr txBox="1"/>
          <p:nvPr/>
        </p:nvSpPr>
        <p:spPr>
          <a:xfrm>
            <a:off x="5580082" y="4685835"/>
            <a:ext cx="6267450" cy="923330"/>
          </a:xfrm>
          <a:prstGeom prst="rect">
            <a:avLst/>
          </a:prstGeom>
          <a:solidFill>
            <a:schemeClr val="accent6">
              <a:lumMod val="60000"/>
              <a:lumOff val="40000"/>
            </a:schemeClr>
          </a:solidFill>
          <a:ln>
            <a:solidFill>
              <a:schemeClr val="tx1"/>
            </a:solidFill>
          </a:ln>
        </p:spPr>
        <p:txBody>
          <a:bodyPr wrap="square">
            <a:spAutoFit/>
          </a:bodyPr>
          <a:lstStyle/>
          <a:p>
            <a:r>
              <a:rPr lang="en-ID" sz="1800" b="1" i="0" u="none" strike="noStrike" dirty="0" err="1">
                <a:solidFill>
                  <a:srgbClr val="1A6229"/>
                </a:solidFill>
                <a:effectLst/>
                <a:latin typeface="Calibri" panose="020F0502020204030204" pitchFamily="34" charset="0"/>
              </a:rPr>
              <a:t>ChatGPT</a:t>
            </a:r>
            <a:r>
              <a:rPr lang="en-ID" sz="1800" b="1" i="0" u="none" strike="noStrike" dirty="0">
                <a:solidFill>
                  <a:srgbClr val="1A6229"/>
                </a:solidFill>
                <a:effectLst/>
                <a:latin typeface="Calibri" panose="020F0502020204030204" pitchFamily="34" charset="0"/>
              </a:rPr>
              <a:t> Prompt: </a:t>
            </a:r>
            <a:r>
              <a:rPr lang="en-ID" sz="1800" b="0" i="0" u="none" strike="noStrike" dirty="0">
                <a:solidFill>
                  <a:srgbClr val="343541"/>
                </a:solidFill>
                <a:effectLst/>
                <a:latin typeface="Arial" panose="020B0604020202020204" pitchFamily="34" charset="0"/>
              </a:rPr>
              <a:t>Use Irish dataset, write sample code to implement </a:t>
            </a:r>
            <a:r>
              <a:rPr lang="en-ID" sz="1800" b="1" i="0" u="none" strike="noStrike" dirty="0">
                <a:solidFill>
                  <a:srgbClr val="1A6229"/>
                </a:solidFill>
                <a:effectLst/>
                <a:latin typeface="Arial" panose="020B0604020202020204" pitchFamily="34" charset="0"/>
              </a:rPr>
              <a:t>T-Test and ANOVA </a:t>
            </a:r>
            <a:r>
              <a:rPr lang="en-ID" sz="1800" b="0" i="0" u="none" strike="noStrike" dirty="0">
                <a:solidFill>
                  <a:srgbClr val="343541"/>
                </a:solidFill>
                <a:effectLst/>
                <a:latin typeface="Arial" panose="020B0604020202020204" pitchFamily="34" charset="0"/>
              </a:rPr>
              <a:t>then </a:t>
            </a:r>
            <a:r>
              <a:rPr lang="en-ID" sz="1800" b="0" i="0" u="none" strike="noStrike" dirty="0" err="1">
                <a:solidFill>
                  <a:srgbClr val="343541"/>
                </a:solidFill>
                <a:effectLst/>
                <a:latin typeface="Arial" panose="020B0604020202020204" pitchFamily="34" charset="0"/>
              </a:rPr>
              <a:t>analyze</a:t>
            </a:r>
            <a:r>
              <a:rPr lang="en-ID" sz="1800" b="0" i="0" u="none" strike="noStrike" dirty="0">
                <a:solidFill>
                  <a:srgbClr val="343541"/>
                </a:solidFill>
                <a:effectLst/>
                <a:latin typeface="Arial" panose="020B0604020202020204" pitchFamily="34" charset="0"/>
              </a:rPr>
              <a:t> the result using Pandas, </a:t>
            </a:r>
            <a:r>
              <a:rPr lang="en-ID" sz="1800" b="0" i="0" u="none" strike="noStrike" dirty="0" err="1">
                <a:solidFill>
                  <a:srgbClr val="343541"/>
                </a:solidFill>
                <a:effectLst/>
                <a:latin typeface="Arial" panose="020B0604020202020204" pitchFamily="34" charset="0"/>
              </a:rPr>
              <a:t>Scipy</a:t>
            </a:r>
            <a:r>
              <a:rPr lang="en-ID" sz="1800" b="0" i="0" u="none" strike="noStrike" dirty="0">
                <a:solidFill>
                  <a:srgbClr val="343541"/>
                </a:solidFill>
                <a:effectLst/>
                <a:latin typeface="Arial" panose="020B0604020202020204" pitchFamily="34" charset="0"/>
              </a:rPr>
              <a:t> and Seaborn. </a:t>
            </a:r>
            <a:r>
              <a:rPr lang="en-ID" sz="1800" b="0" i="0" dirty="0">
                <a:solidFill>
                  <a:srgbClr val="343541"/>
                </a:solidFill>
                <a:effectLst/>
                <a:latin typeface="Arial" panose="020B0604020202020204" pitchFamily="34" charset="0"/>
              </a:rPr>
              <a:t>​</a:t>
            </a:r>
            <a:endParaRPr lang="en-US" dirty="0"/>
          </a:p>
        </p:txBody>
      </p:sp>
    </p:spTree>
    <p:extLst>
      <p:ext uri="{BB962C8B-B14F-4D97-AF65-F5344CB8AC3E}">
        <p14:creationId xmlns:p14="http://schemas.microsoft.com/office/powerpoint/2010/main" val="552388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67FB078-1AD4-DF19-6F31-D5A233B54621}"/>
              </a:ext>
            </a:extLst>
          </p:cNvPr>
          <p:cNvGrpSpPr>
            <a:grpSpLocks noGrp="1" noUngrp="1" noRot="1" noMove="1" noResize="1"/>
          </p:cNvGrpSpPr>
          <p:nvPr/>
        </p:nvGrpSpPr>
        <p:grpSpPr>
          <a:xfrm>
            <a:off x="-10268" y="-80013"/>
            <a:ext cx="12202268" cy="6938013"/>
            <a:chOff x="0" y="-80013"/>
            <a:chExt cx="12192000" cy="6938013"/>
          </a:xfrm>
        </p:grpSpPr>
        <p:pic>
          <p:nvPicPr>
            <p:cNvPr id="4" name="Picture 3">
              <a:extLst>
                <a:ext uri="{FF2B5EF4-FFF2-40B4-BE49-F238E27FC236}">
                  <a16:creationId xmlns:a16="http://schemas.microsoft.com/office/drawing/2014/main" id="{7A555A97-5AA1-182D-BCED-4B1F5BE36713}"/>
                </a:ext>
              </a:extLst>
            </p:cNvPr>
            <p:cNvPicPr>
              <a:picLocks noGrp="1" noRot="1" noChangeAspect="1" noMove="1" noResize="1" noEditPoints="1" noAdjustHandles="1" noChangeArrowheads="1" noChangeShapeType="1" noCrop="1"/>
            </p:cNvPicPr>
            <p:nvPr/>
          </p:nvPicPr>
          <p:blipFill rotWithShape="1">
            <a:blip r:embed="rId3"/>
            <a:srcRect l="23510" t="29751" r="13318" b="17317"/>
            <a:stretch/>
          </p:blipFill>
          <p:spPr>
            <a:xfrm>
              <a:off x="10268" y="-80013"/>
              <a:ext cx="12181732" cy="6858000"/>
            </a:xfrm>
            <a:prstGeom prst="rect">
              <a:avLst/>
            </a:prstGeom>
          </p:spPr>
        </p:pic>
        <p:sp>
          <p:nvSpPr>
            <p:cNvPr id="5" name="Rectangle 4">
              <a:extLst>
                <a:ext uri="{FF2B5EF4-FFF2-40B4-BE49-F238E27FC236}">
                  <a16:creationId xmlns:a16="http://schemas.microsoft.com/office/drawing/2014/main" id="{FCAFDB1B-5D66-5E35-A807-05DDBCF1B3ED}"/>
                </a:ext>
              </a:extLst>
            </p:cNvPr>
            <p:cNvSpPr>
              <a:spLocks noGrp="1" noRot="1" noMove="1" noResize="1" noEditPoints="1" noAdjustHandles="1" noChangeArrowheads="1" noChangeShapeType="1"/>
            </p:cNvSpPr>
            <p:nvPr/>
          </p:nvSpPr>
          <p:spPr>
            <a:xfrm>
              <a:off x="0" y="0"/>
              <a:ext cx="12181732" cy="6858000"/>
            </a:xfrm>
            <a:prstGeom prst="rect">
              <a:avLst/>
            </a:prstGeom>
            <a:gradFill>
              <a:gsLst>
                <a:gs pos="100000">
                  <a:schemeClr val="bg1">
                    <a:lumMod val="100000"/>
                    <a:alpha val="75000"/>
                  </a:schemeClr>
                </a:gs>
                <a:gs pos="0">
                  <a:schemeClr val="bg1">
                    <a:lumMod val="96000"/>
                    <a:lumOff val="4000"/>
                    <a:alpha val="90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3F831C"/>
                </a:solidFill>
              </a:endParaRPr>
            </a:p>
          </p:txBody>
        </p:sp>
      </p:grpSp>
      <p:sp>
        <p:nvSpPr>
          <p:cNvPr id="6" name="TextBox 5">
            <a:extLst>
              <a:ext uri="{FF2B5EF4-FFF2-40B4-BE49-F238E27FC236}">
                <a16:creationId xmlns:a16="http://schemas.microsoft.com/office/drawing/2014/main" id="{F101F60E-8D16-BEE0-D3E5-29D10DFE94A2}"/>
              </a:ext>
            </a:extLst>
          </p:cNvPr>
          <p:cNvSpPr txBox="1"/>
          <p:nvPr/>
        </p:nvSpPr>
        <p:spPr>
          <a:xfrm>
            <a:off x="3478192" y="336271"/>
            <a:ext cx="5235615" cy="576293"/>
          </a:xfrm>
          <a:prstGeom prst="rect">
            <a:avLst/>
          </a:prstGeom>
          <a:gradFill>
            <a:gsLst>
              <a:gs pos="0">
                <a:srgbClr val="1D652A">
                  <a:lumMod val="97000"/>
                </a:srgbClr>
              </a:gs>
              <a:gs pos="100000">
                <a:srgbClr val="5B9C10">
                  <a:alpha val="65000"/>
                </a:srgbClr>
              </a:gs>
            </a:gsLst>
            <a:lin ang="16200000" scaled="0"/>
          </a:gradFill>
          <a:effectLst>
            <a:outerShdw blurRad="342900" dist="50800" dir="6900000" sx="97000" sy="97000" algn="ctr" rotWithShape="0">
              <a:srgbClr val="000000">
                <a:alpha val="26000"/>
              </a:srgbClr>
            </a:outerShdw>
          </a:effectLst>
        </p:spPr>
        <p:txBody>
          <a:bodyPr wrap="square" lIns="91440" tIns="72000" rIns="91440" bIns="72000" rtlCol="0" anchor="t">
            <a:spAutoFit/>
          </a:bodyPr>
          <a:lstStyle/>
          <a:p>
            <a:pPr algn="ctr"/>
            <a:r>
              <a:rPr lang="en-US" sz="2800" b="1" dirty="0">
                <a:solidFill>
                  <a:schemeClr val="bg1"/>
                </a:solidFill>
                <a:ea typeface="+mn-lt"/>
                <a:cs typeface="+mn-lt"/>
              </a:rPr>
              <a:t>Correlation Analysis​</a:t>
            </a:r>
            <a:endParaRPr lang="en-US" b="1" dirty="0">
              <a:solidFill>
                <a:schemeClr val="bg1"/>
              </a:solidFill>
              <a:ea typeface="Calibri"/>
              <a:cs typeface="Calibri"/>
            </a:endParaRPr>
          </a:p>
        </p:txBody>
      </p:sp>
      <p:sp>
        <p:nvSpPr>
          <p:cNvPr id="7" name="Rectangle: Single Corner Rounded 6">
            <a:extLst>
              <a:ext uri="{FF2B5EF4-FFF2-40B4-BE49-F238E27FC236}">
                <a16:creationId xmlns:a16="http://schemas.microsoft.com/office/drawing/2014/main" id="{6B37E7C8-7111-53F1-829E-18A9AB82A0B4}"/>
              </a:ext>
            </a:extLst>
          </p:cNvPr>
          <p:cNvSpPr>
            <a:spLocks noGrp="1" noRot="1" noMove="1" noResize="1" noEditPoints="1" noAdjustHandles="1" noChangeArrowheads="1" noChangeShapeType="1"/>
          </p:cNvSpPr>
          <p:nvPr/>
        </p:nvSpPr>
        <p:spPr>
          <a:xfrm rot="10800000" flipH="1">
            <a:off x="-10268" y="0"/>
            <a:ext cx="2053672" cy="684614"/>
          </a:xfrm>
          <a:prstGeom prst="round1Rect">
            <a:avLst>
              <a:gd name="adj" fmla="val 33022"/>
            </a:avLst>
          </a:prstGeom>
          <a:solidFill>
            <a:schemeClr val="bg1"/>
          </a:solidFill>
          <a:ln>
            <a:noFill/>
          </a:ln>
          <a:effectLst>
            <a:outerShdw blurRad="279400" dist="25400" dir="5400000" sx="103000" sy="103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4" name="Picture 13">
            <a:extLst>
              <a:ext uri="{FF2B5EF4-FFF2-40B4-BE49-F238E27FC236}">
                <a16:creationId xmlns:a16="http://schemas.microsoft.com/office/drawing/2014/main" id="{82C259E6-904E-C459-E877-FF4BDB83C65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3052" y="71880"/>
            <a:ext cx="1695748" cy="528781"/>
          </a:xfrm>
          <a:prstGeom prst="rect">
            <a:avLst/>
          </a:prstGeom>
        </p:spPr>
      </p:pic>
      <p:sp>
        <p:nvSpPr>
          <p:cNvPr id="3" name="TextBox 2">
            <a:extLst>
              <a:ext uri="{FF2B5EF4-FFF2-40B4-BE49-F238E27FC236}">
                <a16:creationId xmlns:a16="http://schemas.microsoft.com/office/drawing/2014/main" id="{F4066EF7-1825-B848-808E-49F31D5ADEE6}"/>
              </a:ext>
            </a:extLst>
          </p:cNvPr>
          <p:cNvSpPr txBox="1"/>
          <p:nvPr/>
        </p:nvSpPr>
        <p:spPr>
          <a:xfrm>
            <a:off x="790955" y="1592254"/>
            <a:ext cx="11059667" cy="5016758"/>
          </a:xfrm>
          <a:prstGeom prst="rect">
            <a:avLst/>
          </a:prstGeom>
          <a:noFill/>
        </p:spPr>
        <p:txBody>
          <a:bodyPr wrap="square">
            <a:spAutoFit/>
          </a:bodyPr>
          <a:lstStyle/>
          <a:p>
            <a:pPr algn="l" rtl="0" fontAlgn="base"/>
            <a:r>
              <a:rPr lang="en-ID" sz="1800" b="0" i="0" u="none" strike="noStrike" dirty="0">
                <a:solidFill>
                  <a:srgbClr val="374151"/>
                </a:solidFill>
                <a:effectLst/>
                <a:latin typeface="Arial" panose="020B0604020202020204" pitchFamily="34" charset="0"/>
              </a:rPr>
              <a:t>The correlation analysis is pivotal for understanding the relationship between two or more variables in a dataset. </a:t>
            </a:r>
            <a:r>
              <a:rPr lang="en-US" sz="1800" b="0" i="0" dirty="0">
                <a:solidFill>
                  <a:srgbClr val="374151"/>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algn="l" rtl="0" fontAlgn="base"/>
            <a:r>
              <a:rPr lang="en-US" sz="1800" b="0" i="0" dirty="0">
                <a:solidFill>
                  <a:srgbClr val="374151"/>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algn="l" rtl="0" fontAlgn="base"/>
            <a:r>
              <a:rPr lang="en-ID" sz="1800" b="1" i="0" u="none" strike="noStrike" dirty="0">
                <a:solidFill>
                  <a:srgbClr val="1A6229"/>
                </a:solidFill>
                <a:effectLst/>
                <a:latin typeface="Arial" panose="020B0604020202020204" pitchFamily="34" charset="0"/>
              </a:rPr>
              <a:t>Common Methods and Techniques: </a:t>
            </a:r>
            <a:r>
              <a:rPr lang="en-US" sz="1800" b="0" i="0" dirty="0">
                <a:solidFill>
                  <a:srgbClr val="1A6229"/>
                </a:solidFill>
                <a:effectLst/>
                <a:latin typeface="Arial" panose="020B0604020202020204" pitchFamily="34" charset="0"/>
              </a:rPr>
              <a:t>​</a:t>
            </a:r>
            <a:endParaRPr lang="en-US" b="0" i="0" dirty="0">
              <a:solidFill>
                <a:srgbClr val="1A6229"/>
              </a:solidFill>
              <a:effectLst/>
              <a:latin typeface="Segoe UI" panose="020B0502040204020203" pitchFamily="34" charset="0"/>
            </a:endParaRPr>
          </a:p>
          <a:p>
            <a:pPr marL="285750" indent="-285750" algn="l" rtl="0" fontAlgn="base">
              <a:buFont typeface="Arial" panose="020B0604020202020204" pitchFamily="34" charset="0"/>
              <a:buChar char="•"/>
            </a:pPr>
            <a:r>
              <a:rPr lang="en-ID" b="0" i="0" u="none" strike="noStrike" dirty="0">
                <a:solidFill>
                  <a:srgbClr val="374151"/>
                </a:solidFill>
                <a:effectLst/>
                <a:latin typeface="Arial" panose="020B0604020202020204" pitchFamily="34" charset="0"/>
              </a:rPr>
              <a:t>Pearson’s Correlation Coefficient</a:t>
            </a:r>
            <a:r>
              <a:rPr lang="en-US" b="0" i="0" dirty="0">
                <a:solidFill>
                  <a:srgbClr val="374151"/>
                </a:solidFill>
                <a:effectLst/>
                <a:latin typeface="Arial" panose="020B0604020202020204" pitchFamily="34" charset="0"/>
              </a:rPr>
              <a:t>​</a:t>
            </a:r>
            <a:endParaRPr lang="en-US" b="0" i="0" dirty="0">
              <a:solidFill>
                <a:srgbClr val="000000"/>
              </a:solidFill>
              <a:effectLst/>
              <a:latin typeface="Arial" panose="020B0604020202020204" pitchFamily="34" charset="0"/>
            </a:endParaRPr>
          </a:p>
          <a:p>
            <a:pPr marL="285750" indent="-285750" algn="l" rtl="0" fontAlgn="base">
              <a:buFont typeface="Arial" panose="020B0604020202020204" pitchFamily="34" charset="0"/>
              <a:buChar char="•"/>
            </a:pPr>
            <a:r>
              <a:rPr lang="en-ID" b="0" i="0" u="none" strike="noStrike" dirty="0">
                <a:solidFill>
                  <a:srgbClr val="374151"/>
                </a:solidFill>
                <a:effectLst/>
                <a:latin typeface="Arial" panose="020B0604020202020204" pitchFamily="34" charset="0"/>
              </a:rPr>
              <a:t>Spearman’s Rank Correlation</a:t>
            </a:r>
            <a:r>
              <a:rPr lang="en-US" b="0" i="0" dirty="0">
                <a:solidFill>
                  <a:srgbClr val="374151"/>
                </a:solidFill>
                <a:effectLst/>
                <a:latin typeface="Arial" panose="020B0604020202020204" pitchFamily="34" charset="0"/>
              </a:rPr>
              <a:t>​</a:t>
            </a:r>
            <a:endParaRPr lang="en-US" b="0" i="0" dirty="0">
              <a:solidFill>
                <a:srgbClr val="000000"/>
              </a:solidFill>
              <a:effectLst/>
              <a:latin typeface="Arial" panose="020B0604020202020204" pitchFamily="34" charset="0"/>
            </a:endParaRPr>
          </a:p>
          <a:p>
            <a:pPr marL="285750" indent="-285750" algn="l" rtl="0" fontAlgn="base">
              <a:buFont typeface="Arial" panose="020B0604020202020204" pitchFamily="34" charset="0"/>
              <a:buChar char="•"/>
            </a:pPr>
            <a:r>
              <a:rPr lang="en-ID" b="0" i="0" u="none" strike="noStrike" dirty="0">
                <a:solidFill>
                  <a:srgbClr val="374151"/>
                </a:solidFill>
                <a:effectLst/>
                <a:latin typeface="Arial" panose="020B0604020202020204" pitchFamily="34" charset="0"/>
              </a:rPr>
              <a:t>Kendal Tau</a:t>
            </a:r>
            <a:r>
              <a:rPr lang="en-US" b="0" i="0" dirty="0">
                <a:solidFill>
                  <a:srgbClr val="374151"/>
                </a:solidFill>
                <a:effectLst/>
                <a:latin typeface="Arial" panose="020B0604020202020204" pitchFamily="34" charset="0"/>
              </a:rPr>
              <a:t>​</a:t>
            </a:r>
            <a:endParaRPr lang="en-US" b="0" i="0" dirty="0">
              <a:solidFill>
                <a:srgbClr val="000000"/>
              </a:solidFill>
              <a:effectLst/>
              <a:latin typeface="Arial" panose="020B0604020202020204" pitchFamily="34" charset="0"/>
            </a:endParaRPr>
          </a:p>
          <a:p>
            <a:pPr algn="l" rtl="0" fontAlgn="base"/>
            <a:r>
              <a:rPr lang="en-ID" sz="1800" b="1" i="0" u="none" strike="noStrike" dirty="0">
                <a:solidFill>
                  <a:srgbClr val="374151"/>
                </a:solidFill>
                <a:effectLst/>
                <a:latin typeface="Arial" panose="020B0604020202020204" pitchFamily="34" charset="0"/>
              </a:rPr>
              <a:t>C</a:t>
            </a:r>
            <a:r>
              <a:rPr lang="en-ID" sz="1800" b="1" i="0" u="none" strike="noStrike" dirty="0">
                <a:solidFill>
                  <a:srgbClr val="1A6229"/>
                </a:solidFill>
                <a:effectLst/>
                <a:latin typeface="Arial" panose="020B0604020202020204" pitchFamily="34" charset="0"/>
              </a:rPr>
              <a:t>ommon Methods and Techniques: </a:t>
            </a:r>
            <a:r>
              <a:rPr lang="en-US" sz="1800" b="0" i="0" dirty="0">
                <a:solidFill>
                  <a:srgbClr val="1A6229"/>
                </a:solidFill>
                <a:effectLst/>
                <a:latin typeface="Arial" panose="020B0604020202020204" pitchFamily="34" charset="0"/>
              </a:rPr>
              <a:t>​</a:t>
            </a:r>
            <a:endParaRPr lang="en-US" b="0" i="0" dirty="0">
              <a:solidFill>
                <a:srgbClr val="1A6229"/>
              </a:solidFill>
              <a:effectLst/>
              <a:latin typeface="Segoe UI" panose="020B0502040204020203" pitchFamily="34" charset="0"/>
            </a:endParaRPr>
          </a:p>
          <a:p>
            <a:pPr marL="285750" indent="-285750" algn="l" rtl="0" fontAlgn="base">
              <a:buFont typeface="Arial" panose="020B0604020202020204" pitchFamily="34" charset="0"/>
              <a:buChar char="•"/>
            </a:pPr>
            <a:r>
              <a:rPr lang="en-ID" b="0" i="0" u="none" strike="noStrike" dirty="0">
                <a:solidFill>
                  <a:srgbClr val="374151"/>
                </a:solidFill>
                <a:effectLst/>
                <a:latin typeface="Arial" panose="020B0604020202020204" pitchFamily="34" charset="0"/>
              </a:rPr>
              <a:t>Point-Biserial Correlation</a:t>
            </a:r>
            <a:r>
              <a:rPr lang="en-US" b="0" i="0" dirty="0">
                <a:solidFill>
                  <a:srgbClr val="374151"/>
                </a:solidFill>
                <a:effectLst/>
                <a:latin typeface="Arial" panose="020B0604020202020204" pitchFamily="34" charset="0"/>
              </a:rPr>
              <a:t>​</a:t>
            </a:r>
            <a:endParaRPr lang="en-US" b="0" i="0" dirty="0">
              <a:solidFill>
                <a:srgbClr val="000000"/>
              </a:solidFill>
              <a:effectLst/>
              <a:latin typeface="Arial" panose="020B0604020202020204" pitchFamily="34" charset="0"/>
            </a:endParaRPr>
          </a:p>
          <a:p>
            <a:pPr marL="285750" indent="-285750" algn="l" rtl="0" fontAlgn="base">
              <a:buFont typeface="Arial" panose="020B0604020202020204" pitchFamily="34" charset="0"/>
              <a:buChar char="•"/>
            </a:pPr>
            <a:r>
              <a:rPr lang="en-ID" b="0" i="0" u="none" strike="noStrike" dirty="0">
                <a:solidFill>
                  <a:srgbClr val="374151"/>
                </a:solidFill>
                <a:effectLst/>
                <a:latin typeface="Arial" panose="020B0604020202020204" pitchFamily="34" charset="0"/>
              </a:rPr>
              <a:t>Phi Coefficient *</a:t>
            </a:r>
            <a:r>
              <a:rPr lang="en-US" b="0" i="0" dirty="0">
                <a:solidFill>
                  <a:srgbClr val="374151"/>
                </a:solidFill>
                <a:effectLst/>
                <a:latin typeface="Arial" panose="020B0604020202020204" pitchFamily="34" charset="0"/>
              </a:rPr>
              <a:t>​</a:t>
            </a:r>
            <a:endParaRPr lang="en-US" b="0" i="0" dirty="0">
              <a:solidFill>
                <a:srgbClr val="000000"/>
              </a:solidFill>
              <a:effectLst/>
              <a:latin typeface="Arial" panose="020B0604020202020204" pitchFamily="34" charset="0"/>
            </a:endParaRPr>
          </a:p>
          <a:p>
            <a:pPr marL="285750" indent="-285750" algn="l" rtl="0" fontAlgn="base">
              <a:buFont typeface="Arial" panose="020B0604020202020204" pitchFamily="34" charset="0"/>
              <a:buChar char="•"/>
            </a:pPr>
            <a:r>
              <a:rPr lang="en-ID" b="0" i="0" u="none" strike="noStrike" dirty="0">
                <a:solidFill>
                  <a:srgbClr val="374151"/>
                </a:solidFill>
                <a:effectLst/>
                <a:latin typeface="Arial" panose="020B0604020202020204" pitchFamily="34" charset="0"/>
              </a:rPr>
              <a:t>Categorical Correlation</a:t>
            </a:r>
            <a:r>
              <a:rPr lang="en-US" b="0" i="0" dirty="0">
                <a:solidFill>
                  <a:srgbClr val="374151"/>
                </a:solidFill>
                <a:effectLst/>
                <a:latin typeface="Arial" panose="020B0604020202020204" pitchFamily="34" charset="0"/>
              </a:rPr>
              <a:t>​</a:t>
            </a:r>
            <a:endParaRPr lang="en-US" b="0" i="0" dirty="0">
              <a:solidFill>
                <a:srgbClr val="000000"/>
              </a:solidFill>
              <a:effectLst/>
              <a:latin typeface="Arial" panose="020B0604020202020204" pitchFamily="34" charset="0"/>
            </a:endParaRPr>
          </a:p>
          <a:p>
            <a:pPr marL="285750" indent="-285750" algn="l" rtl="0" fontAlgn="base">
              <a:buFont typeface="Arial" panose="020B0604020202020204" pitchFamily="34" charset="0"/>
              <a:buChar char="•"/>
            </a:pPr>
            <a:r>
              <a:rPr lang="en-ID" b="0" i="0" u="none" strike="noStrike" dirty="0">
                <a:solidFill>
                  <a:srgbClr val="374151"/>
                </a:solidFill>
                <a:effectLst/>
                <a:latin typeface="Arial" panose="020B0604020202020204" pitchFamily="34" charset="0"/>
              </a:rPr>
              <a:t>Correlation Heatmaps</a:t>
            </a:r>
            <a:r>
              <a:rPr lang="en-US" b="0" i="0" dirty="0">
                <a:solidFill>
                  <a:srgbClr val="374151"/>
                </a:solidFill>
                <a:effectLst/>
                <a:latin typeface="Arial" panose="020B0604020202020204" pitchFamily="34" charset="0"/>
              </a:rPr>
              <a:t>​</a:t>
            </a:r>
            <a:endParaRPr lang="en-US" b="0" i="0" dirty="0">
              <a:solidFill>
                <a:srgbClr val="000000"/>
              </a:solidFill>
              <a:effectLst/>
              <a:latin typeface="Arial" panose="020B0604020202020204" pitchFamily="34" charset="0"/>
            </a:endParaRPr>
          </a:p>
          <a:p>
            <a:pPr marL="285750" indent="-285750" algn="l" rtl="0" fontAlgn="base">
              <a:buFont typeface="Arial" panose="020B0604020202020204" pitchFamily="34" charset="0"/>
              <a:buChar char="•"/>
            </a:pPr>
            <a:r>
              <a:rPr lang="en-ID" b="0" i="0" u="none" strike="noStrike" dirty="0">
                <a:solidFill>
                  <a:srgbClr val="374151"/>
                </a:solidFill>
                <a:effectLst/>
                <a:latin typeface="Arial" panose="020B0604020202020204" pitchFamily="34" charset="0"/>
              </a:rPr>
              <a:t>Regression Analysis</a:t>
            </a:r>
            <a:r>
              <a:rPr lang="en-US" b="0" i="0" dirty="0">
                <a:solidFill>
                  <a:srgbClr val="374151"/>
                </a:solidFill>
                <a:effectLst/>
                <a:latin typeface="Arial" panose="020B0604020202020204" pitchFamily="34" charset="0"/>
              </a:rPr>
              <a:t>​</a:t>
            </a:r>
            <a:endParaRPr lang="en-US" b="0" i="0" dirty="0">
              <a:solidFill>
                <a:srgbClr val="000000"/>
              </a:solidFill>
              <a:effectLst/>
              <a:latin typeface="Arial" panose="020B0604020202020204" pitchFamily="34" charset="0"/>
            </a:endParaRPr>
          </a:p>
          <a:p>
            <a:pPr marL="285750" indent="-285750" algn="l" rtl="0" fontAlgn="base">
              <a:buFont typeface="Arial" panose="020B0604020202020204" pitchFamily="34" charset="0"/>
              <a:buChar char="•"/>
            </a:pPr>
            <a:r>
              <a:rPr lang="en-ID" b="0" i="0" u="none" strike="noStrike" dirty="0">
                <a:solidFill>
                  <a:srgbClr val="374151"/>
                </a:solidFill>
                <a:effectLst/>
                <a:latin typeface="Arial" panose="020B0604020202020204" pitchFamily="34" charset="0"/>
              </a:rPr>
              <a:t>Partial Correlation</a:t>
            </a:r>
            <a:r>
              <a:rPr lang="en-US" b="0" i="0" dirty="0">
                <a:solidFill>
                  <a:srgbClr val="374151"/>
                </a:solidFill>
                <a:effectLst/>
                <a:latin typeface="Arial" panose="020B0604020202020204" pitchFamily="34" charset="0"/>
              </a:rPr>
              <a:t>​</a:t>
            </a:r>
            <a:endParaRPr lang="en-US" b="0" i="0" dirty="0">
              <a:solidFill>
                <a:srgbClr val="000000"/>
              </a:solidFill>
              <a:effectLst/>
              <a:latin typeface="Arial" panose="020B0604020202020204" pitchFamily="34" charset="0"/>
            </a:endParaRPr>
          </a:p>
          <a:p>
            <a:pPr marL="285750" indent="-285750" algn="l" rtl="0" fontAlgn="base">
              <a:buFont typeface="Arial" panose="020B0604020202020204" pitchFamily="34" charset="0"/>
              <a:buChar char="•"/>
            </a:pPr>
            <a:r>
              <a:rPr lang="en-ID" b="0" i="0" u="none" strike="noStrike" dirty="0">
                <a:solidFill>
                  <a:srgbClr val="374151"/>
                </a:solidFill>
                <a:effectLst/>
                <a:latin typeface="Arial" panose="020B0604020202020204" pitchFamily="34" charset="0"/>
              </a:rPr>
              <a:t>Cross Correlation</a:t>
            </a:r>
            <a:r>
              <a:rPr lang="en-US" b="0" i="0" dirty="0">
                <a:solidFill>
                  <a:srgbClr val="374151"/>
                </a:solidFill>
                <a:effectLst/>
                <a:latin typeface="Arial" panose="020B0604020202020204" pitchFamily="34" charset="0"/>
              </a:rPr>
              <a:t>​</a:t>
            </a:r>
            <a:endParaRPr lang="en-US" b="0" i="0" dirty="0">
              <a:solidFill>
                <a:srgbClr val="000000"/>
              </a:solidFill>
              <a:effectLst/>
              <a:latin typeface="Arial" panose="020B0604020202020204" pitchFamily="34" charset="0"/>
            </a:endParaRPr>
          </a:p>
          <a:p>
            <a:pPr marL="285750" indent="-285750" algn="l" rtl="0" fontAlgn="base">
              <a:buFont typeface="Arial" panose="020B0604020202020204" pitchFamily="34" charset="0"/>
              <a:buChar char="•"/>
            </a:pPr>
            <a:r>
              <a:rPr lang="en-ID" b="0" i="0" u="none" strike="noStrike" dirty="0">
                <a:solidFill>
                  <a:srgbClr val="374151"/>
                </a:solidFill>
                <a:effectLst/>
                <a:latin typeface="Arial" panose="020B0604020202020204" pitchFamily="34" charset="0"/>
              </a:rPr>
              <a:t>Spearman’s Rank Correlation</a:t>
            </a:r>
            <a:r>
              <a:rPr lang="en-US" b="0" i="0" dirty="0">
                <a:solidFill>
                  <a:srgbClr val="374151"/>
                </a:solidFill>
                <a:effectLst/>
                <a:latin typeface="Arial" panose="020B0604020202020204" pitchFamily="34" charset="0"/>
              </a:rPr>
              <a:t>​</a:t>
            </a:r>
            <a:endParaRPr lang="en-US" b="0" i="0" dirty="0">
              <a:solidFill>
                <a:srgbClr val="000000"/>
              </a:solidFill>
              <a:effectLst/>
              <a:latin typeface="Arial" panose="020B0604020202020204" pitchFamily="34" charset="0"/>
            </a:endParaRPr>
          </a:p>
          <a:p>
            <a:pPr marL="285750" indent="-285750" algn="l" rtl="0" fontAlgn="base">
              <a:buFont typeface="Arial" panose="020B0604020202020204" pitchFamily="34" charset="0"/>
              <a:buChar char="•"/>
            </a:pPr>
            <a:r>
              <a:rPr lang="en-ID" b="0" i="0" u="none" strike="noStrike" dirty="0">
                <a:solidFill>
                  <a:srgbClr val="374151"/>
                </a:solidFill>
                <a:effectLst/>
                <a:latin typeface="Arial" panose="020B0604020202020204" pitchFamily="34" charset="0"/>
              </a:rPr>
              <a:t>Kendal Tau</a:t>
            </a:r>
            <a:r>
              <a:rPr lang="en-US" b="0" i="0" dirty="0">
                <a:solidFill>
                  <a:srgbClr val="374151"/>
                </a:solidFill>
                <a:effectLst/>
                <a:latin typeface="Arial" panose="020B0604020202020204" pitchFamily="34" charset="0"/>
              </a:rPr>
              <a:t>​</a:t>
            </a:r>
            <a:endParaRPr lang="en-US" b="0" i="0" dirty="0">
              <a:solidFill>
                <a:srgbClr val="000000"/>
              </a:solidFill>
              <a:effectLst/>
              <a:latin typeface="Arial" panose="020B0604020202020204" pitchFamily="34" charset="0"/>
            </a:endParaRPr>
          </a:p>
          <a:p>
            <a:pPr algn="l" rtl="0" fontAlgn="base"/>
            <a:r>
              <a:rPr lang="en-US" sz="1400" b="0" i="0" dirty="0">
                <a:solidFill>
                  <a:srgbClr val="000000"/>
                </a:solidFill>
                <a:effectLst/>
                <a:latin typeface="Calibri" panose="020F0502020204030204" pitchFamily="34" charset="0"/>
              </a:rPr>
              <a:t>​</a:t>
            </a:r>
            <a:endParaRPr lang="en-US" b="0" i="0" dirty="0">
              <a:solidFill>
                <a:srgbClr val="000000"/>
              </a:solidFill>
              <a:effectLst/>
              <a:latin typeface="Segoe UI" panose="020B0502040204020203" pitchFamily="34" charset="0"/>
            </a:endParaRPr>
          </a:p>
        </p:txBody>
      </p:sp>
      <p:sp>
        <p:nvSpPr>
          <p:cNvPr id="9" name="TextBox 8">
            <a:extLst>
              <a:ext uri="{FF2B5EF4-FFF2-40B4-BE49-F238E27FC236}">
                <a16:creationId xmlns:a16="http://schemas.microsoft.com/office/drawing/2014/main" id="{DD6A3B59-9F07-15F8-0E96-FE7A823A297F}"/>
              </a:ext>
            </a:extLst>
          </p:cNvPr>
          <p:cNvSpPr txBox="1"/>
          <p:nvPr/>
        </p:nvSpPr>
        <p:spPr>
          <a:xfrm>
            <a:off x="6946108" y="2710624"/>
            <a:ext cx="4904516" cy="1477328"/>
          </a:xfrm>
          <a:prstGeom prst="rect">
            <a:avLst/>
          </a:prstGeom>
          <a:solidFill>
            <a:schemeClr val="accent6">
              <a:lumMod val="60000"/>
              <a:lumOff val="40000"/>
            </a:schemeClr>
          </a:solidFill>
          <a:ln>
            <a:solidFill>
              <a:schemeClr val="tx1"/>
            </a:solidFill>
          </a:ln>
        </p:spPr>
        <p:txBody>
          <a:bodyPr wrap="square">
            <a:spAutoFit/>
          </a:bodyPr>
          <a:lstStyle/>
          <a:p>
            <a:pPr algn="l" rtl="0" fontAlgn="base"/>
            <a:r>
              <a:rPr lang="en-ID" sz="1800" b="1" i="0" u="none" strike="noStrike" dirty="0">
                <a:solidFill>
                  <a:srgbClr val="1A6229"/>
                </a:solidFill>
                <a:effectLst/>
                <a:latin typeface="Calibri" panose="020F0502020204030204" pitchFamily="34" charset="0"/>
              </a:rPr>
              <a:t>Key Considerations: </a:t>
            </a:r>
            <a:r>
              <a:rPr lang="en-US" sz="1800" b="0" i="0" dirty="0">
                <a:solidFill>
                  <a:srgbClr val="1A6229"/>
                </a:solidFill>
                <a:effectLst/>
                <a:latin typeface="Calibri" panose="020F0502020204030204" pitchFamily="34" charset="0"/>
              </a:rPr>
              <a:t>​</a:t>
            </a:r>
            <a:endParaRPr lang="en-US" b="0" i="0" dirty="0">
              <a:solidFill>
                <a:srgbClr val="1A6229"/>
              </a:solidFill>
              <a:effectLst/>
              <a:latin typeface="Arial" panose="020B0604020202020204" pitchFamily="34" charset="0"/>
            </a:endParaRPr>
          </a:p>
          <a:p>
            <a:pPr marL="285750" indent="-285750" algn="l" rtl="0" fontAlgn="base">
              <a:buFont typeface="Arial" panose="020B0604020202020204" pitchFamily="34" charset="0"/>
              <a:buChar char="•"/>
            </a:pPr>
            <a:r>
              <a:rPr lang="en-ID" sz="1800" b="0" i="0" u="none" strike="noStrike" dirty="0">
                <a:solidFill>
                  <a:srgbClr val="0C0C0C"/>
                </a:solidFill>
                <a:effectLst/>
                <a:latin typeface="Calibri" panose="020F0502020204030204" pitchFamily="34" charset="0"/>
              </a:rPr>
              <a:t>Correlation does not imply causation</a:t>
            </a:r>
            <a:r>
              <a:rPr lang="en-US" sz="1800" b="0" i="0" dirty="0">
                <a:solidFill>
                  <a:srgbClr val="0C0C0C"/>
                </a:solidFill>
                <a:effectLst/>
                <a:latin typeface="Calibri" panose="020F0502020204030204" pitchFamily="34" charset="0"/>
              </a:rPr>
              <a:t>​</a:t>
            </a:r>
            <a:endParaRPr lang="en-US" sz="800" b="0" i="0" dirty="0">
              <a:solidFill>
                <a:srgbClr val="000000"/>
              </a:solidFill>
              <a:effectLst/>
              <a:latin typeface="Arial" panose="020B0604020202020204" pitchFamily="34" charset="0"/>
            </a:endParaRPr>
          </a:p>
          <a:p>
            <a:pPr marL="285750" indent="-285750" algn="l" rtl="0" fontAlgn="base">
              <a:buFont typeface="Arial" panose="020B0604020202020204" pitchFamily="34" charset="0"/>
              <a:buChar char="•"/>
            </a:pPr>
            <a:r>
              <a:rPr lang="en-ID" sz="1800" b="0" i="0" u="none" strike="noStrike" dirty="0">
                <a:solidFill>
                  <a:srgbClr val="0C0C0C"/>
                </a:solidFill>
                <a:effectLst/>
                <a:latin typeface="Calibri" panose="020F0502020204030204" pitchFamily="34" charset="0"/>
              </a:rPr>
              <a:t>Statistical Significance</a:t>
            </a:r>
            <a:r>
              <a:rPr lang="en-US" sz="1800" b="0" i="0" dirty="0">
                <a:solidFill>
                  <a:srgbClr val="0C0C0C"/>
                </a:solidFill>
                <a:effectLst/>
                <a:latin typeface="Calibri" panose="020F0502020204030204" pitchFamily="34" charset="0"/>
              </a:rPr>
              <a:t>​</a:t>
            </a:r>
            <a:endParaRPr lang="en-US" sz="800" b="0" i="0" dirty="0">
              <a:solidFill>
                <a:srgbClr val="000000"/>
              </a:solidFill>
              <a:effectLst/>
              <a:latin typeface="Arial" panose="020B0604020202020204" pitchFamily="34" charset="0"/>
            </a:endParaRPr>
          </a:p>
          <a:p>
            <a:pPr marL="285750" indent="-285750" algn="l" rtl="0" fontAlgn="base">
              <a:buFont typeface="Arial" panose="020B0604020202020204" pitchFamily="34" charset="0"/>
              <a:buChar char="•"/>
            </a:pPr>
            <a:r>
              <a:rPr lang="en-ID" sz="1800" b="0" i="0" u="none" strike="noStrike" dirty="0">
                <a:solidFill>
                  <a:srgbClr val="0C0C0C"/>
                </a:solidFill>
                <a:effectLst/>
                <a:latin typeface="Calibri" panose="020F0502020204030204" pitchFamily="34" charset="0"/>
              </a:rPr>
              <a:t>Outlier Identification</a:t>
            </a:r>
            <a:r>
              <a:rPr lang="en-US" sz="1800" b="0" i="0" dirty="0">
                <a:solidFill>
                  <a:srgbClr val="0C0C0C"/>
                </a:solidFill>
                <a:effectLst/>
                <a:latin typeface="Calibri" panose="020F0502020204030204" pitchFamily="34" charset="0"/>
              </a:rPr>
              <a:t>​</a:t>
            </a:r>
            <a:endParaRPr lang="en-US" sz="800" b="0" i="0" dirty="0">
              <a:solidFill>
                <a:srgbClr val="000000"/>
              </a:solidFill>
              <a:effectLst/>
              <a:latin typeface="Arial" panose="020B0604020202020204" pitchFamily="34" charset="0"/>
            </a:endParaRPr>
          </a:p>
          <a:p>
            <a:pPr marL="285750" indent="-285750" algn="l" rtl="0" fontAlgn="base">
              <a:buFont typeface="Arial" panose="020B0604020202020204" pitchFamily="34" charset="0"/>
              <a:buChar char="•"/>
            </a:pPr>
            <a:r>
              <a:rPr lang="en-ID" sz="1800" b="0" i="0" u="none" strike="noStrike" dirty="0">
                <a:solidFill>
                  <a:srgbClr val="0C0C0C"/>
                </a:solidFill>
                <a:effectLst/>
                <a:latin typeface="Calibri" panose="020F0502020204030204" pitchFamily="34" charset="0"/>
              </a:rPr>
              <a:t>Distribution </a:t>
            </a:r>
            <a:r>
              <a:rPr lang="en-US" sz="1800" b="0" i="0" dirty="0">
                <a:solidFill>
                  <a:srgbClr val="0C0C0C"/>
                </a:solidFill>
                <a:effectLst/>
                <a:latin typeface="Calibri" panose="020F0502020204030204" pitchFamily="34" charset="0"/>
              </a:rPr>
              <a:t>​</a:t>
            </a:r>
            <a:endParaRPr lang="en-US" sz="800" b="0" i="0" dirty="0">
              <a:solidFill>
                <a:srgbClr val="000000"/>
              </a:solidFill>
              <a:effectLst/>
              <a:latin typeface="Arial" panose="020B0604020202020204" pitchFamily="34" charset="0"/>
            </a:endParaRPr>
          </a:p>
        </p:txBody>
      </p:sp>
      <p:sp>
        <p:nvSpPr>
          <p:cNvPr id="12" name="TextBox 11">
            <a:extLst>
              <a:ext uri="{FF2B5EF4-FFF2-40B4-BE49-F238E27FC236}">
                <a16:creationId xmlns:a16="http://schemas.microsoft.com/office/drawing/2014/main" id="{71013F87-94A0-1A96-EB11-DE70FBFB1118}"/>
              </a:ext>
            </a:extLst>
          </p:cNvPr>
          <p:cNvSpPr txBox="1"/>
          <p:nvPr/>
        </p:nvSpPr>
        <p:spPr>
          <a:xfrm>
            <a:off x="6946107" y="4377894"/>
            <a:ext cx="4904516" cy="1200329"/>
          </a:xfrm>
          <a:prstGeom prst="rect">
            <a:avLst/>
          </a:prstGeom>
          <a:solidFill>
            <a:schemeClr val="accent6">
              <a:lumMod val="60000"/>
              <a:lumOff val="40000"/>
            </a:schemeClr>
          </a:solidFill>
          <a:ln>
            <a:solidFill>
              <a:schemeClr val="tx1"/>
            </a:solidFill>
          </a:ln>
        </p:spPr>
        <p:txBody>
          <a:bodyPr wrap="square">
            <a:spAutoFit/>
          </a:bodyPr>
          <a:lstStyle/>
          <a:p>
            <a:r>
              <a:rPr lang="en-ID" sz="1800" b="1" i="0" u="none" strike="noStrike" dirty="0" err="1">
                <a:solidFill>
                  <a:srgbClr val="1A6229"/>
                </a:solidFill>
                <a:effectLst/>
                <a:latin typeface="Calibri" panose="020F0502020204030204" pitchFamily="34" charset="0"/>
              </a:rPr>
              <a:t>ChatGPT</a:t>
            </a:r>
            <a:r>
              <a:rPr lang="en-ID" sz="1800" b="1" i="0" u="none" strike="noStrike" dirty="0">
                <a:solidFill>
                  <a:srgbClr val="1A6229"/>
                </a:solidFill>
                <a:effectLst/>
                <a:latin typeface="Calibri" panose="020F0502020204030204" pitchFamily="34" charset="0"/>
              </a:rPr>
              <a:t> Prompt: </a:t>
            </a:r>
            <a:r>
              <a:rPr lang="en-ID" sz="1800" b="0" i="0" u="none" strike="noStrike" dirty="0">
                <a:solidFill>
                  <a:srgbClr val="343541"/>
                </a:solidFill>
                <a:effectLst/>
                <a:latin typeface="Arial" panose="020B0604020202020204" pitchFamily="34" charset="0"/>
              </a:rPr>
              <a:t>Use publicly available dataset, write sample code for </a:t>
            </a:r>
            <a:r>
              <a:rPr lang="en-ID" sz="1800" b="1" i="0" u="none" strike="noStrike" dirty="0">
                <a:solidFill>
                  <a:srgbClr val="1A6229"/>
                </a:solidFill>
                <a:effectLst/>
                <a:latin typeface="Arial" panose="020B0604020202020204" pitchFamily="34" charset="0"/>
              </a:rPr>
              <a:t>Phi Coefficient </a:t>
            </a:r>
            <a:r>
              <a:rPr lang="en-ID" sz="1800" b="0" i="0" u="none" strike="noStrike" dirty="0">
                <a:solidFill>
                  <a:srgbClr val="343541"/>
                </a:solidFill>
                <a:effectLst/>
                <a:latin typeface="Arial" panose="020B0604020202020204" pitchFamily="34" charset="0"/>
              </a:rPr>
              <a:t>and interpret the result using Pandas, SciPy and Seaborn. </a:t>
            </a:r>
            <a:r>
              <a:rPr lang="en-ID" sz="1800" b="0" i="0" dirty="0">
                <a:solidFill>
                  <a:srgbClr val="343541"/>
                </a:solidFill>
                <a:effectLst/>
                <a:latin typeface="Arial" panose="020B0604020202020204" pitchFamily="34" charset="0"/>
              </a:rPr>
              <a:t>​</a:t>
            </a:r>
            <a:endParaRPr lang="en-US" dirty="0"/>
          </a:p>
        </p:txBody>
      </p:sp>
    </p:spTree>
    <p:extLst>
      <p:ext uri="{BB962C8B-B14F-4D97-AF65-F5344CB8AC3E}">
        <p14:creationId xmlns:p14="http://schemas.microsoft.com/office/powerpoint/2010/main" val="4279194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67FB078-1AD4-DF19-6F31-D5A233B54621}"/>
              </a:ext>
            </a:extLst>
          </p:cNvPr>
          <p:cNvGrpSpPr>
            <a:grpSpLocks noGrp="1" noUngrp="1" noRot="1" noMove="1" noResize="1"/>
          </p:cNvGrpSpPr>
          <p:nvPr/>
        </p:nvGrpSpPr>
        <p:grpSpPr>
          <a:xfrm>
            <a:off x="-10268" y="-80013"/>
            <a:ext cx="12202268" cy="6938013"/>
            <a:chOff x="0" y="-80013"/>
            <a:chExt cx="12192000" cy="6938013"/>
          </a:xfrm>
        </p:grpSpPr>
        <p:pic>
          <p:nvPicPr>
            <p:cNvPr id="4" name="Picture 3">
              <a:extLst>
                <a:ext uri="{FF2B5EF4-FFF2-40B4-BE49-F238E27FC236}">
                  <a16:creationId xmlns:a16="http://schemas.microsoft.com/office/drawing/2014/main" id="{7A555A97-5AA1-182D-BCED-4B1F5BE36713}"/>
                </a:ext>
              </a:extLst>
            </p:cNvPr>
            <p:cNvPicPr>
              <a:picLocks noGrp="1" noRot="1" noChangeAspect="1" noMove="1" noResize="1" noEditPoints="1" noAdjustHandles="1" noChangeArrowheads="1" noChangeShapeType="1" noCrop="1"/>
            </p:cNvPicPr>
            <p:nvPr/>
          </p:nvPicPr>
          <p:blipFill rotWithShape="1">
            <a:blip r:embed="rId3"/>
            <a:srcRect l="23510" t="29751" r="13318" b="17317"/>
            <a:stretch/>
          </p:blipFill>
          <p:spPr>
            <a:xfrm>
              <a:off x="10268" y="-80013"/>
              <a:ext cx="12181732" cy="6858000"/>
            </a:xfrm>
            <a:prstGeom prst="rect">
              <a:avLst/>
            </a:prstGeom>
          </p:spPr>
        </p:pic>
        <p:sp>
          <p:nvSpPr>
            <p:cNvPr id="5" name="Rectangle 4">
              <a:extLst>
                <a:ext uri="{FF2B5EF4-FFF2-40B4-BE49-F238E27FC236}">
                  <a16:creationId xmlns:a16="http://schemas.microsoft.com/office/drawing/2014/main" id="{FCAFDB1B-5D66-5E35-A807-05DDBCF1B3ED}"/>
                </a:ext>
              </a:extLst>
            </p:cNvPr>
            <p:cNvSpPr>
              <a:spLocks noGrp="1" noRot="1" noMove="1" noResize="1" noEditPoints="1" noAdjustHandles="1" noChangeArrowheads="1" noChangeShapeType="1"/>
            </p:cNvSpPr>
            <p:nvPr/>
          </p:nvSpPr>
          <p:spPr>
            <a:xfrm>
              <a:off x="0" y="0"/>
              <a:ext cx="12181732" cy="6858000"/>
            </a:xfrm>
            <a:prstGeom prst="rect">
              <a:avLst/>
            </a:prstGeom>
            <a:gradFill>
              <a:gsLst>
                <a:gs pos="100000">
                  <a:schemeClr val="bg1">
                    <a:lumMod val="100000"/>
                    <a:alpha val="75000"/>
                  </a:schemeClr>
                </a:gs>
                <a:gs pos="0">
                  <a:schemeClr val="bg1">
                    <a:lumMod val="96000"/>
                    <a:lumOff val="4000"/>
                    <a:alpha val="90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3F831C"/>
                </a:solidFill>
              </a:endParaRPr>
            </a:p>
          </p:txBody>
        </p:sp>
      </p:grpSp>
      <p:sp>
        <p:nvSpPr>
          <p:cNvPr id="6" name="TextBox 5">
            <a:extLst>
              <a:ext uri="{FF2B5EF4-FFF2-40B4-BE49-F238E27FC236}">
                <a16:creationId xmlns:a16="http://schemas.microsoft.com/office/drawing/2014/main" id="{F101F60E-8D16-BEE0-D3E5-29D10DFE94A2}"/>
              </a:ext>
            </a:extLst>
          </p:cNvPr>
          <p:cNvSpPr txBox="1"/>
          <p:nvPr/>
        </p:nvSpPr>
        <p:spPr>
          <a:xfrm>
            <a:off x="3478192" y="336271"/>
            <a:ext cx="5235615" cy="576293"/>
          </a:xfrm>
          <a:prstGeom prst="rect">
            <a:avLst/>
          </a:prstGeom>
          <a:gradFill>
            <a:gsLst>
              <a:gs pos="0">
                <a:srgbClr val="1D652A">
                  <a:lumMod val="97000"/>
                </a:srgbClr>
              </a:gs>
              <a:gs pos="100000">
                <a:srgbClr val="5B9C10">
                  <a:alpha val="65000"/>
                </a:srgbClr>
              </a:gs>
            </a:gsLst>
            <a:lin ang="16200000" scaled="0"/>
          </a:gradFill>
          <a:effectLst>
            <a:outerShdw blurRad="342900" dist="50800" dir="6900000" sx="97000" sy="97000" algn="ctr" rotWithShape="0">
              <a:srgbClr val="000000">
                <a:alpha val="26000"/>
              </a:srgbClr>
            </a:outerShdw>
          </a:effectLst>
        </p:spPr>
        <p:txBody>
          <a:bodyPr wrap="square" lIns="91440" tIns="72000" rIns="91440" bIns="72000" rtlCol="0" anchor="t">
            <a:spAutoFit/>
          </a:bodyPr>
          <a:lstStyle/>
          <a:p>
            <a:pPr algn="ctr"/>
            <a:r>
              <a:rPr lang="en-US" sz="2800" b="1" dirty="0">
                <a:solidFill>
                  <a:schemeClr val="bg1"/>
                </a:solidFill>
                <a:ea typeface="+mn-lt"/>
                <a:cs typeface="+mn-lt"/>
              </a:rPr>
              <a:t>Covariance Analysis​</a:t>
            </a:r>
            <a:endParaRPr lang="en-US" b="1" dirty="0">
              <a:solidFill>
                <a:schemeClr val="bg1"/>
              </a:solidFill>
              <a:ea typeface="Calibri"/>
              <a:cs typeface="Calibri"/>
            </a:endParaRPr>
          </a:p>
        </p:txBody>
      </p:sp>
      <p:sp>
        <p:nvSpPr>
          <p:cNvPr id="7" name="Rectangle: Single Corner Rounded 6">
            <a:extLst>
              <a:ext uri="{FF2B5EF4-FFF2-40B4-BE49-F238E27FC236}">
                <a16:creationId xmlns:a16="http://schemas.microsoft.com/office/drawing/2014/main" id="{6B37E7C8-7111-53F1-829E-18A9AB82A0B4}"/>
              </a:ext>
            </a:extLst>
          </p:cNvPr>
          <p:cNvSpPr>
            <a:spLocks noGrp="1" noRot="1" noMove="1" noResize="1" noEditPoints="1" noAdjustHandles="1" noChangeArrowheads="1" noChangeShapeType="1"/>
          </p:cNvSpPr>
          <p:nvPr/>
        </p:nvSpPr>
        <p:spPr>
          <a:xfrm rot="10800000" flipH="1">
            <a:off x="-10268" y="0"/>
            <a:ext cx="2053672" cy="684614"/>
          </a:xfrm>
          <a:prstGeom prst="round1Rect">
            <a:avLst>
              <a:gd name="adj" fmla="val 33022"/>
            </a:avLst>
          </a:prstGeom>
          <a:solidFill>
            <a:schemeClr val="bg1"/>
          </a:solidFill>
          <a:ln>
            <a:noFill/>
          </a:ln>
          <a:effectLst>
            <a:outerShdw blurRad="279400" dist="25400" dir="5400000" sx="103000" sy="103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4" name="Picture 13">
            <a:extLst>
              <a:ext uri="{FF2B5EF4-FFF2-40B4-BE49-F238E27FC236}">
                <a16:creationId xmlns:a16="http://schemas.microsoft.com/office/drawing/2014/main" id="{82C259E6-904E-C459-E877-FF4BDB83C65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3052" y="71880"/>
            <a:ext cx="1695748" cy="528781"/>
          </a:xfrm>
          <a:prstGeom prst="rect">
            <a:avLst/>
          </a:prstGeom>
        </p:spPr>
      </p:pic>
      <p:sp>
        <p:nvSpPr>
          <p:cNvPr id="3" name="TextBox 2">
            <a:extLst>
              <a:ext uri="{FF2B5EF4-FFF2-40B4-BE49-F238E27FC236}">
                <a16:creationId xmlns:a16="http://schemas.microsoft.com/office/drawing/2014/main" id="{2643827B-1DD4-8408-9F07-77F1F17806CD}"/>
              </a:ext>
            </a:extLst>
          </p:cNvPr>
          <p:cNvSpPr txBox="1"/>
          <p:nvPr/>
        </p:nvSpPr>
        <p:spPr>
          <a:xfrm>
            <a:off x="753280" y="1760899"/>
            <a:ext cx="10091504" cy="2862322"/>
          </a:xfrm>
          <a:prstGeom prst="rect">
            <a:avLst/>
          </a:prstGeom>
          <a:noFill/>
        </p:spPr>
        <p:txBody>
          <a:bodyPr wrap="square">
            <a:spAutoFit/>
          </a:bodyPr>
          <a:lstStyle/>
          <a:p>
            <a:pPr algn="just" rtl="0" fontAlgn="base"/>
            <a:r>
              <a:rPr lang="en-ID" sz="1800" b="0" i="0" u="none" strike="noStrike" dirty="0">
                <a:solidFill>
                  <a:srgbClr val="374151"/>
                </a:solidFill>
                <a:effectLst/>
                <a:latin typeface="Arial" panose="020B0604020202020204" pitchFamily="34" charset="0"/>
              </a:rPr>
              <a:t>The </a:t>
            </a:r>
            <a:r>
              <a:rPr lang="en-ID" sz="1800" b="0" i="0" u="none" strike="noStrike" dirty="0" err="1">
                <a:solidFill>
                  <a:srgbClr val="374151"/>
                </a:solidFill>
                <a:effectLst/>
                <a:latin typeface="Arial" panose="020B0604020202020204" pitchFamily="34" charset="0"/>
              </a:rPr>
              <a:t>coveriance</a:t>
            </a:r>
            <a:r>
              <a:rPr lang="en-ID" sz="1800" b="0" i="0" u="none" strike="noStrike" dirty="0">
                <a:solidFill>
                  <a:srgbClr val="374151"/>
                </a:solidFill>
                <a:effectLst/>
                <a:latin typeface="Arial" panose="020B0604020202020204" pitchFamily="34" charset="0"/>
              </a:rPr>
              <a:t> analysis is pivotal for understanding how two variables change together. </a:t>
            </a:r>
            <a:r>
              <a:rPr lang="en-ID" sz="1800" b="0" i="0" u="none" strike="noStrike" dirty="0">
                <a:solidFill>
                  <a:srgbClr val="000000"/>
                </a:solidFill>
                <a:effectLst/>
                <a:latin typeface="Arial" panose="020B0604020202020204" pitchFamily="34" charset="0"/>
              </a:rPr>
              <a:t>If one variable tends to go up when the other goes up, there's a positive covariance. If one variable tends to go down when the other goes up, there's a negative covariance.</a:t>
            </a:r>
            <a:r>
              <a:rPr lang="en-US" sz="1800" b="0" i="0" dirty="0">
                <a:solidFill>
                  <a:srgbClr val="000000"/>
                </a:solidFill>
                <a:effectLst/>
                <a:latin typeface="Arial" panose="020B0604020202020204" pitchFamily="34" charset="0"/>
              </a:rPr>
              <a:t>​</a:t>
            </a:r>
            <a:endParaRPr lang="en-US" b="0" i="0" dirty="0">
              <a:solidFill>
                <a:srgbClr val="000000"/>
              </a:solidFill>
              <a:effectLst/>
              <a:latin typeface="Arial" panose="020B0604020202020204" pitchFamily="34" charset="0"/>
            </a:endParaRPr>
          </a:p>
          <a:p>
            <a:pPr algn="just" rtl="0" fontAlgn="base"/>
            <a:r>
              <a:rPr lang="en-ID" sz="1800" b="0" i="0" u="none" strike="noStrike" dirty="0">
                <a:solidFill>
                  <a:srgbClr val="374151"/>
                </a:solidFill>
                <a:effectLst/>
                <a:latin typeface="Arial" panose="020B0604020202020204" pitchFamily="34" charset="0"/>
              </a:rPr>
              <a:t> </a:t>
            </a:r>
            <a:r>
              <a:rPr lang="en-US" sz="1800" b="0" i="0" dirty="0">
                <a:solidFill>
                  <a:srgbClr val="374151"/>
                </a:solidFill>
                <a:effectLst/>
                <a:latin typeface="Arial" panose="020B0604020202020204" pitchFamily="34" charset="0"/>
              </a:rPr>
              <a:t>​</a:t>
            </a:r>
            <a:endParaRPr lang="en-US" b="0" i="0" dirty="0">
              <a:solidFill>
                <a:srgbClr val="000000"/>
              </a:solidFill>
              <a:effectLst/>
              <a:latin typeface="Arial" panose="020B0604020202020204" pitchFamily="34" charset="0"/>
            </a:endParaRPr>
          </a:p>
          <a:p>
            <a:pPr algn="just" rtl="0" fontAlgn="base"/>
            <a:r>
              <a:rPr lang="en-ID" sz="1800" b="1" i="0" u="none" strike="noStrike" dirty="0">
                <a:solidFill>
                  <a:srgbClr val="1A6229"/>
                </a:solidFill>
                <a:effectLst/>
                <a:latin typeface="Arial" panose="020B0604020202020204" pitchFamily="34" charset="0"/>
              </a:rPr>
              <a:t>Common Methods and Techniques: </a:t>
            </a:r>
            <a:r>
              <a:rPr lang="en-US" sz="1800" b="0" i="0" dirty="0">
                <a:solidFill>
                  <a:srgbClr val="1A6229"/>
                </a:solidFill>
                <a:effectLst/>
                <a:latin typeface="Arial" panose="020B0604020202020204" pitchFamily="34" charset="0"/>
              </a:rPr>
              <a:t>​</a:t>
            </a:r>
            <a:endParaRPr lang="en-US" b="0" i="0" dirty="0">
              <a:solidFill>
                <a:srgbClr val="1A6229"/>
              </a:solidFill>
              <a:effectLst/>
              <a:latin typeface="Arial" panose="020B0604020202020204" pitchFamily="34" charset="0"/>
            </a:endParaRPr>
          </a:p>
          <a:p>
            <a:pPr marL="285750" indent="-285750" algn="just" rtl="0" fontAlgn="base">
              <a:buFont typeface="Arial" panose="020B0604020202020204" pitchFamily="34" charset="0"/>
              <a:buChar char="•"/>
            </a:pPr>
            <a:r>
              <a:rPr lang="en-ID" sz="1800" b="0" i="0" u="none" strike="noStrike" dirty="0">
                <a:solidFill>
                  <a:srgbClr val="374151"/>
                </a:solidFill>
                <a:effectLst/>
                <a:latin typeface="Arial" panose="020B0604020202020204" pitchFamily="34" charset="0"/>
              </a:rPr>
              <a:t>Covariance Matrix</a:t>
            </a:r>
            <a:r>
              <a:rPr lang="en-US" sz="1800" b="0" i="0" dirty="0">
                <a:solidFill>
                  <a:srgbClr val="374151"/>
                </a:solidFill>
                <a:effectLst/>
                <a:latin typeface="Arial" panose="020B0604020202020204" pitchFamily="34" charset="0"/>
              </a:rPr>
              <a:t>​</a:t>
            </a:r>
            <a:endParaRPr lang="en-US" sz="700" b="0" i="0" dirty="0">
              <a:solidFill>
                <a:srgbClr val="000000"/>
              </a:solidFill>
              <a:effectLst/>
              <a:latin typeface="Arial" panose="020B0604020202020204" pitchFamily="34" charset="0"/>
            </a:endParaRPr>
          </a:p>
          <a:p>
            <a:pPr marL="285750" indent="-285750" algn="just" rtl="0" fontAlgn="base">
              <a:buFont typeface="Arial" panose="020B0604020202020204" pitchFamily="34" charset="0"/>
              <a:buChar char="•"/>
            </a:pPr>
            <a:r>
              <a:rPr lang="en-ID" sz="1800" b="0" i="0" u="none" strike="noStrike" dirty="0">
                <a:solidFill>
                  <a:srgbClr val="374151"/>
                </a:solidFill>
                <a:effectLst/>
                <a:latin typeface="Arial" panose="020B0604020202020204" pitchFamily="34" charset="0"/>
              </a:rPr>
              <a:t>Pearson’s Correlation Coefficient</a:t>
            </a:r>
            <a:r>
              <a:rPr lang="en-US" sz="1800" b="0" i="0" dirty="0">
                <a:solidFill>
                  <a:srgbClr val="374151"/>
                </a:solidFill>
                <a:effectLst/>
                <a:latin typeface="Arial" panose="020B0604020202020204" pitchFamily="34" charset="0"/>
              </a:rPr>
              <a:t>​</a:t>
            </a:r>
            <a:endParaRPr lang="en-US" sz="700" b="0" i="0" dirty="0">
              <a:solidFill>
                <a:srgbClr val="000000"/>
              </a:solidFill>
              <a:effectLst/>
              <a:latin typeface="Arial" panose="020B0604020202020204" pitchFamily="34" charset="0"/>
            </a:endParaRPr>
          </a:p>
          <a:p>
            <a:pPr marL="285750" indent="-285750" algn="just" rtl="0" fontAlgn="base">
              <a:buFont typeface="Arial" panose="020B0604020202020204" pitchFamily="34" charset="0"/>
              <a:buChar char="•"/>
            </a:pPr>
            <a:r>
              <a:rPr lang="en-ID" sz="1800" b="0" i="0" u="none" strike="noStrike" dirty="0">
                <a:solidFill>
                  <a:srgbClr val="374151"/>
                </a:solidFill>
                <a:effectLst/>
                <a:latin typeface="Arial" panose="020B0604020202020204" pitchFamily="34" charset="0"/>
              </a:rPr>
              <a:t>Scatter Plots</a:t>
            </a:r>
            <a:r>
              <a:rPr lang="en-US" sz="1800" b="0" i="0" dirty="0">
                <a:solidFill>
                  <a:srgbClr val="374151"/>
                </a:solidFill>
                <a:effectLst/>
                <a:latin typeface="Arial" panose="020B0604020202020204" pitchFamily="34" charset="0"/>
              </a:rPr>
              <a:t>​</a:t>
            </a:r>
            <a:endParaRPr lang="en-US" sz="700" b="0" i="0" dirty="0">
              <a:solidFill>
                <a:srgbClr val="000000"/>
              </a:solidFill>
              <a:effectLst/>
              <a:latin typeface="Arial" panose="020B0604020202020204" pitchFamily="34" charset="0"/>
            </a:endParaRPr>
          </a:p>
          <a:p>
            <a:pPr marL="285750" indent="-285750" algn="just" rtl="0" fontAlgn="base">
              <a:buFont typeface="Arial" panose="020B0604020202020204" pitchFamily="34" charset="0"/>
              <a:buChar char="•"/>
            </a:pPr>
            <a:r>
              <a:rPr lang="en-ID" sz="1800" b="0" i="0" u="none" strike="noStrike" dirty="0">
                <a:solidFill>
                  <a:srgbClr val="374151"/>
                </a:solidFill>
                <a:effectLst/>
                <a:latin typeface="Arial" panose="020B0604020202020204" pitchFamily="34" charset="0"/>
              </a:rPr>
              <a:t>Bivariate Analysis *</a:t>
            </a:r>
            <a:r>
              <a:rPr lang="en-US" sz="1800" b="0" i="0" dirty="0">
                <a:solidFill>
                  <a:srgbClr val="374151"/>
                </a:solidFill>
                <a:effectLst/>
                <a:latin typeface="Arial" panose="020B0604020202020204" pitchFamily="34" charset="0"/>
              </a:rPr>
              <a:t>​</a:t>
            </a:r>
            <a:endParaRPr lang="en-US" sz="700" b="0" i="0" dirty="0">
              <a:solidFill>
                <a:srgbClr val="000000"/>
              </a:solidFill>
              <a:effectLst/>
              <a:latin typeface="Arial" panose="020B0604020202020204" pitchFamily="34" charset="0"/>
            </a:endParaRPr>
          </a:p>
          <a:p>
            <a:pPr marL="285750" indent="-285750" algn="just" rtl="0" fontAlgn="base">
              <a:buFont typeface="Arial" panose="020B0604020202020204" pitchFamily="34" charset="0"/>
              <a:buChar char="•"/>
            </a:pPr>
            <a:r>
              <a:rPr lang="en-ID" sz="1800" b="0" i="0" u="none" strike="noStrike" dirty="0">
                <a:solidFill>
                  <a:srgbClr val="374151"/>
                </a:solidFill>
                <a:effectLst/>
                <a:latin typeface="Arial" panose="020B0604020202020204" pitchFamily="34" charset="0"/>
              </a:rPr>
              <a:t>Linear Regression Analysis</a:t>
            </a:r>
            <a:r>
              <a:rPr lang="en-US" sz="1800" b="0" i="0" dirty="0">
                <a:solidFill>
                  <a:srgbClr val="374151"/>
                </a:solidFill>
                <a:effectLst/>
                <a:latin typeface="Arial" panose="020B0604020202020204" pitchFamily="34" charset="0"/>
              </a:rPr>
              <a:t>​</a:t>
            </a:r>
            <a:endParaRPr lang="en-US" sz="700" b="0" i="0" dirty="0">
              <a:solidFill>
                <a:srgbClr val="000000"/>
              </a:solidFill>
              <a:effectLst/>
              <a:latin typeface="Arial" panose="020B0604020202020204" pitchFamily="34" charset="0"/>
            </a:endParaRPr>
          </a:p>
        </p:txBody>
      </p:sp>
      <p:sp>
        <p:nvSpPr>
          <p:cNvPr id="9" name="TextBox 8">
            <a:extLst>
              <a:ext uri="{FF2B5EF4-FFF2-40B4-BE49-F238E27FC236}">
                <a16:creationId xmlns:a16="http://schemas.microsoft.com/office/drawing/2014/main" id="{422A8AED-5FEF-5698-883A-EFCEEA8BA68A}"/>
              </a:ext>
            </a:extLst>
          </p:cNvPr>
          <p:cNvSpPr txBox="1"/>
          <p:nvPr/>
        </p:nvSpPr>
        <p:spPr>
          <a:xfrm>
            <a:off x="5642380" y="3714361"/>
            <a:ext cx="6142853" cy="1200329"/>
          </a:xfrm>
          <a:prstGeom prst="rect">
            <a:avLst/>
          </a:prstGeom>
          <a:solidFill>
            <a:schemeClr val="accent6">
              <a:lumMod val="60000"/>
              <a:lumOff val="40000"/>
            </a:schemeClr>
          </a:solidFill>
          <a:ln>
            <a:solidFill>
              <a:schemeClr val="tx1"/>
            </a:solidFill>
          </a:ln>
        </p:spPr>
        <p:txBody>
          <a:bodyPr wrap="square">
            <a:spAutoFit/>
          </a:bodyPr>
          <a:lstStyle/>
          <a:p>
            <a:pPr algn="l" rtl="0" fontAlgn="base"/>
            <a:r>
              <a:rPr lang="en-ID" sz="1800" b="1" i="0" u="none" strike="noStrike" dirty="0">
                <a:solidFill>
                  <a:srgbClr val="1A6229"/>
                </a:solidFill>
                <a:effectLst/>
                <a:latin typeface="Calibri" panose="020F0502020204030204" pitchFamily="34" charset="0"/>
              </a:rPr>
              <a:t>Key Considerations: </a:t>
            </a:r>
            <a:r>
              <a:rPr lang="en-US" sz="1800" b="0" i="0" dirty="0">
                <a:solidFill>
                  <a:srgbClr val="1A6229"/>
                </a:solidFill>
                <a:effectLst/>
                <a:latin typeface="Calibri" panose="020F0502020204030204" pitchFamily="34" charset="0"/>
              </a:rPr>
              <a:t>​</a:t>
            </a:r>
            <a:endParaRPr lang="en-US" b="0" i="0" dirty="0">
              <a:solidFill>
                <a:srgbClr val="1A6229"/>
              </a:solidFill>
              <a:effectLst/>
              <a:latin typeface="Arial" panose="020B0604020202020204" pitchFamily="34" charset="0"/>
            </a:endParaRPr>
          </a:p>
          <a:p>
            <a:pPr marL="285750" indent="-285750" algn="l" rtl="0" fontAlgn="base">
              <a:buFont typeface="Arial" panose="020B0604020202020204" pitchFamily="34" charset="0"/>
              <a:buChar char="•"/>
            </a:pPr>
            <a:r>
              <a:rPr lang="en-ID" sz="1800" b="1" i="0" u="none" strike="noStrike" dirty="0" err="1">
                <a:solidFill>
                  <a:srgbClr val="1A6229"/>
                </a:solidFill>
                <a:effectLst/>
                <a:latin typeface="Calibri" panose="020F0502020204030204" pitchFamily="34" charset="0"/>
              </a:rPr>
              <a:t>ChatGPT</a:t>
            </a:r>
            <a:r>
              <a:rPr lang="en-ID" sz="1800" b="1" i="0" u="none" strike="noStrike" dirty="0">
                <a:solidFill>
                  <a:srgbClr val="1A6229"/>
                </a:solidFill>
                <a:effectLst/>
                <a:latin typeface="Calibri" panose="020F0502020204030204" pitchFamily="34" charset="0"/>
              </a:rPr>
              <a:t> Prompt: </a:t>
            </a:r>
            <a:r>
              <a:rPr lang="en-ID" sz="1800" b="0" i="0" u="none" strike="noStrike" dirty="0">
                <a:solidFill>
                  <a:srgbClr val="343541"/>
                </a:solidFill>
                <a:effectLst/>
                <a:latin typeface="Arial" panose="020B0604020202020204" pitchFamily="34" charset="0"/>
              </a:rPr>
              <a:t>Use publicly available dataset, write sample code for </a:t>
            </a:r>
            <a:r>
              <a:rPr lang="en-ID" sz="1800" b="1" i="0" u="none" strike="noStrike" dirty="0">
                <a:solidFill>
                  <a:srgbClr val="1A6229"/>
                </a:solidFill>
                <a:effectLst/>
                <a:latin typeface="Arial" panose="020B0604020202020204" pitchFamily="34" charset="0"/>
              </a:rPr>
              <a:t>Bivariate Analysis </a:t>
            </a:r>
            <a:r>
              <a:rPr lang="en-ID" sz="1800" b="0" i="0" u="none" strike="noStrike" dirty="0">
                <a:solidFill>
                  <a:srgbClr val="343541"/>
                </a:solidFill>
                <a:effectLst/>
                <a:latin typeface="Arial" panose="020B0604020202020204" pitchFamily="34" charset="0"/>
              </a:rPr>
              <a:t>and interpret the result using Pandas, SciPy and Seaborn. </a:t>
            </a:r>
            <a:r>
              <a:rPr lang="en-ID" sz="1800" b="0" i="0" dirty="0">
                <a:solidFill>
                  <a:srgbClr val="343541"/>
                </a:solidFill>
                <a:effectLst/>
                <a:latin typeface="Arial" panose="020B0604020202020204" pitchFamily="34" charset="0"/>
              </a:rPr>
              <a:t>​</a:t>
            </a:r>
            <a:endParaRPr lang="en-US" sz="800" b="0" i="0" dirty="0">
              <a:solidFill>
                <a:srgbClr val="000000"/>
              </a:solidFill>
              <a:effectLst/>
              <a:latin typeface="Arial" panose="020B0604020202020204" pitchFamily="34" charset="0"/>
            </a:endParaRPr>
          </a:p>
        </p:txBody>
      </p:sp>
      <p:sp>
        <p:nvSpPr>
          <p:cNvPr id="12" name="TextBox 11">
            <a:extLst>
              <a:ext uri="{FF2B5EF4-FFF2-40B4-BE49-F238E27FC236}">
                <a16:creationId xmlns:a16="http://schemas.microsoft.com/office/drawing/2014/main" id="{22E8F83F-964C-AA43-374F-BDA8F1FE8E56}"/>
              </a:ext>
            </a:extLst>
          </p:cNvPr>
          <p:cNvSpPr txBox="1"/>
          <p:nvPr/>
        </p:nvSpPr>
        <p:spPr>
          <a:xfrm>
            <a:off x="5642380" y="5053174"/>
            <a:ext cx="6142853" cy="923330"/>
          </a:xfrm>
          <a:prstGeom prst="rect">
            <a:avLst/>
          </a:prstGeom>
          <a:solidFill>
            <a:schemeClr val="accent6">
              <a:lumMod val="60000"/>
              <a:lumOff val="40000"/>
            </a:schemeClr>
          </a:solidFill>
          <a:ln>
            <a:solidFill>
              <a:schemeClr val="tx1"/>
            </a:solidFill>
          </a:ln>
        </p:spPr>
        <p:txBody>
          <a:bodyPr wrap="square">
            <a:spAutoFit/>
          </a:bodyPr>
          <a:lstStyle/>
          <a:p>
            <a:r>
              <a:rPr lang="en-ID" sz="1800" b="1" i="0" u="none" strike="noStrike" dirty="0" err="1">
                <a:solidFill>
                  <a:srgbClr val="1A6229"/>
                </a:solidFill>
                <a:effectLst/>
                <a:latin typeface="Calibri" panose="020F0502020204030204" pitchFamily="34" charset="0"/>
              </a:rPr>
              <a:t>ChatGPT</a:t>
            </a:r>
            <a:r>
              <a:rPr lang="en-ID" sz="1800" b="1" i="0" u="none" strike="noStrike" dirty="0">
                <a:solidFill>
                  <a:srgbClr val="1A6229"/>
                </a:solidFill>
                <a:effectLst/>
                <a:latin typeface="Calibri" panose="020F0502020204030204" pitchFamily="34" charset="0"/>
              </a:rPr>
              <a:t> Prompt: </a:t>
            </a:r>
            <a:r>
              <a:rPr lang="en-ID" sz="1800" b="0" i="0" u="none" strike="noStrike" dirty="0">
                <a:solidFill>
                  <a:srgbClr val="343541"/>
                </a:solidFill>
                <a:effectLst/>
                <a:latin typeface="Arial" panose="020B0604020202020204" pitchFamily="34" charset="0"/>
              </a:rPr>
              <a:t>Use publicly available dataset, write sample code for </a:t>
            </a:r>
            <a:r>
              <a:rPr lang="en-ID" sz="1800" b="1" i="0" u="none" strike="noStrike" dirty="0">
                <a:solidFill>
                  <a:srgbClr val="1A6229"/>
                </a:solidFill>
                <a:effectLst/>
                <a:latin typeface="Arial" panose="020B0604020202020204" pitchFamily="34" charset="0"/>
              </a:rPr>
              <a:t>Bivariate Analysis </a:t>
            </a:r>
            <a:r>
              <a:rPr lang="en-ID" sz="1800" b="0" i="0" u="none" strike="noStrike" dirty="0">
                <a:solidFill>
                  <a:srgbClr val="343541"/>
                </a:solidFill>
                <a:effectLst/>
                <a:latin typeface="Arial" panose="020B0604020202020204" pitchFamily="34" charset="0"/>
              </a:rPr>
              <a:t>and interpret the result using Pandas, SciPy and Seaborn. </a:t>
            </a:r>
            <a:r>
              <a:rPr lang="en-ID" sz="1800" b="0" i="0" dirty="0">
                <a:solidFill>
                  <a:srgbClr val="343541"/>
                </a:solidFill>
                <a:effectLst/>
                <a:latin typeface="Arial" panose="020B0604020202020204" pitchFamily="34" charset="0"/>
              </a:rPr>
              <a:t>​</a:t>
            </a:r>
            <a:endParaRPr lang="en-US" dirty="0"/>
          </a:p>
        </p:txBody>
      </p:sp>
    </p:spTree>
    <p:extLst>
      <p:ext uri="{BB962C8B-B14F-4D97-AF65-F5344CB8AC3E}">
        <p14:creationId xmlns:p14="http://schemas.microsoft.com/office/powerpoint/2010/main" val="23299566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67FB078-1AD4-DF19-6F31-D5A233B54621}"/>
              </a:ext>
            </a:extLst>
          </p:cNvPr>
          <p:cNvGrpSpPr>
            <a:grpSpLocks noGrp="1" noUngrp="1" noRot="1" noMove="1" noResize="1"/>
          </p:cNvGrpSpPr>
          <p:nvPr/>
        </p:nvGrpSpPr>
        <p:grpSpPr>
          <a:xfrm>
            <a:off x="-10268" y="-80013"/>
            <a:ext cx="12202268" cy="6938013"/>
            <a:chOff x="0" y="-80013"/>
            <a:chExt cx="12192000" cy="6938013"/>
          </a:xfrm>
        </p:grpSpPr>
        <p:pic>
          <p:nvPicPr>
            <p:cNvPr id="4" name="Picture 3">
              <a:extLst>
                <a:ext uri="{FF2B5EF4-FFF2-40B4-BE49-F238E27FC236}">
                  <a16:creationId xmlns:a16="http://schemas.microsoft.com/office/drawing/2014/main" id="{7A555A97-5AA1-182D-BCED-4B1F5BE36713}"/>
                </a:ext>
              </a:extLst>
            </p:cNvPr>
            <p:cNvPicPr>
              <a:picLocks noGrp="1" noRot="1" noChangeAspect="1" noMove="1" noResize="1" noEditPoints="1" noAdjustHandles="1" noChangeArrowheads="1" noChangeShapeType="1" noCrop="1"/>
            </p:cNvPicPr>
            <p:nvPr/>
          </p:nvPicPr>
          <p:blipFill rotWithShape="1">
            <a:blip r:embed="rId3"/>
            <a:srcRect l="23510" t="29751" r="13318" b="17317"/>
            <a:stretch/>
          </p:blipFill>
          <p:spPr>
            <a:xfrm>
              <a:off x="10268" y="-80013"/>
              <a:ext cx="12181732" cy="6858000"/>
            </a:xfrm>
            <a:prstGeom prst="rect">
              <a:avLst/>
            </a:prstGeom>
          </p:spPr>
        </p:pic>
        <p:sp>
          <p:nvSpPr>
            <p:cNvPr id="5" name="Rectangle 4">
              <a:extLst>
                <a:ext uri="{FF2B5EF4-FFF2-40B4-BE49-F238E27FC236}">
                  <a16:creationId xmlns:a16="http://schemas.microsoft.com/office/drawing/2014/main" id="{FCAFDB1B-5D66-5E35-A807-05DDBCF1B3ED}"/>
                </a:ext>
              </a:extLst>
            </p:cNvPr>
            <p:cNvSpPr>
              <a:spLocks noGrp="1" noRot="1" noMove="1" noResize="1" noEditPoints="1" noAdjustHandles="1" noChangeArrowheads="1" noChangeShapeType="1"/>
            </p:cNvSpPr>
            <p:nvPr/>
          </p:nvSpPr>
          <p:spPr>
            <a:xfrm>
              <a:off x="0" y="0"/>
              <a:ext cx="12181732" cy="6858000"/>
            </a:xfrm>
            <a:prstGeom prst="rect">
              <a:avLst/>
            </a:prstGeom>
            <a:gradFill>
              <a:gsLst>
                <a:gs pos="100000">
                  <a:schemeClr val="bg1">
                    <a:lumMod val="100000"/>
                    <a:alpha val="75000"/>
                  </a:schemeClr>
                </a:gs>
                <a:gs pos="0">
                  <a:schemeClr val="bg1">
                    <a:lumMod val="96000"/>
                    <a:lumOff val="4000"/>
                    <a:alpha val="90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3F831C"/>
                </a:solidFill>
              </a:endParaRPr>
            </a:p>
          </p:txBody>
        </p:sp>
      </p:grpSp>
      <p:sp>
        <p:nvSpPr>
          <p:cNvPr id="6" name="TextBox 5">
            <a:extLst>
              <a:ext uri="{FF2B5EF4-FFF2-40B4-BE49-F238E27FC236}">
                <a16:creationId xmlns:a16="http://schemas.microsoft.com/office/drawing/2014/main" id="{F101F60E-8D16-BEE0-D3E5-29D10DFE94A2}"/>
              </a:ext>
            </a:extLst>
          </p:cNvPr>
          <p:cNvSpPr txBox="1"/>
          <p:nvPr/>
        </p:nvSpPr>
        <p:spPr>
          <a:xfrm>
            <a:off x="3478192" y="336271"/>
            <a:ext cx="5235615" cy="576293"/>
          </a:xfrm>
          <a:prstGeom prst="rect">
            <a:avLst/>
          </a:prstGeom>
          <a:gradFill>
            <a:gsLst>
              <a:gs pos="0">
                <a:srgbClr val="1D652A">
                  <a:lumMod val="97000"/>
                </a:srgbClr>
              </a:gs>
              <a:gs pos="100000">
                <a:srgbClr val="5B9C10">
                  <a:alpha val="65000"/>
                </a:srgbClr>
              </a:gs>
            </a:gsLst>
            <a:lin ang="16200000" scaled="0"/>
          </a:gradFill>
          <a:effectLst>
            <a:outerShdw blurRad="342900" dist="50800" dir="6900000" sx="97000" sy="97000" algn="ctr" rotWithShape="0">
              <a:srgbClr val="000000">
                <a:alpha val="26000"/>
              </a:srgbClr>
            </a:outerShdw>
          </a:effectLst>
        </p:spPr>
        <p:txBody>
          <a:bodyPr wrap="square" lIns="91440" tIns="72000" rIns="91440" bIns="72000" rtlCol="0" anchor="t">
            <a:spAutoFit/>
          </a:bodyPr>
          <a:lstStyle/>
          <a:p>
            <a:pPr algn="ctr"/>
            <a:r>
              <a:rPr lang="en-US" sz="2800" b="1" dirty="0">
                <a:solidFill>
                  <a:schemeClr val="bg1"/>
                </a:solidFill>
                <a:ea typeface="+mn-lt"/>
                <a:cs typeface="+mn-lt"/>
              </a:rPr>
              <a:t>Pearson’s Correlation Coefficient​</a:t>
            </a:r>
            <a:endParaRPr lang="en-US" b="1" dirty="0">
              <a:solidFill>
                <a:schemeClr val="bg1"/>
              </a:solidFill>
              <a:ea typeface="Calibri"/>
              <a:cs typeface="Calibri"/>
            </a:endParaRPr>
          </a:p>
        </p:txBody>
      </p:sp>
      <p:sp>
        <p:nvSpPr>
          <p:cNvPr id="7" name="Rectangle: Single Corner Rounded 6">
            <a:extLst>
              <a:ext uri="{FF2B5EF4-FFF2-40B4-BE49-F238E27FC236}">
                <a16:creationId xmlns:a16="http://schemas.microsoft.com/office/drawing/2014/main" id="{6B37E7C8-7111-53F1-829E-18A9AB82A0B4}"/>
              </a:ext>
            </a:extLst>
          </p:cNvPr>
          <p:cNvSpPr>
            <a:spLocks noGrp="1" noRot="1" noMove="1" noResize="1" noEditPoints="1" noAdjustHandles="1" noChangeArrowheads="1" noChangeShapeType="1"/>
          </p:cNvSpPr>
          <p:nvPr/>
        </p:nvSpPr>
        <p:spPr>
          <a:xfrm rot="10800000" flipH="1">
            <a:off x="-10268" y="0"/>
            <a:ext cx="2053672" cy="684614"/>
          </a:xfrm>
          <a:prstGeom prst="round1Rect">
            <a:avLst>
              <a:gd name="adj" fmla="val 33022"/>
            </a:avLst>
          </a:prstGeom>
          <a:solidFill>
            <a:schemeClr val="bg1"/>
          </a:solidFill>
          <a:ln>
            <a:noFill/>
          </a:ln>
          <a:effectLst>
            <a:outerShdw blurRad="279400" dist="25400" dir="5400000" sx="103000" sy="103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4" name="Picture 13">
            <a:extLst>
              <a:ext uri="{FF2B5EF4-FFF2-40B4-BE49-F238E27FC236}">
                <a16:creationId xmlns:a16="http://schemas.microsoft.com/office/drawing/2014/main" id="{82C259E6-904E-C459-E877-FF4BDB83C65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3052" y="71880"/>
            <a:ext cx="1695748" cy="528781"/>
          </a:xfrm>
          <a:prstGeom prst="rect">
            <a:avLst/>
          </a:prstGeom>
        </p:spPr>
      </p:pic>
      <p:sp>
        <p:nvSpPr>
          <p:cNvPr id="3" name="TextBox 2">
            <a:extLst>
              <a:ext uri="{FF2B5EF4-FFF2-40B4-BE49-F238E27FC236}">
                <a16:creationId xmlns:a16="http://schemas.microsoft.com/office/drawing/2014/main" id="{B2F9644F-375E-03AD-374D-0590D62510D3}"/>
              </a:ext>
            </a:extLst>
          </p:cNvPr>
          <p:cNvSpPr txBox="1"/>
          <p:nvPr/>
        </p:nvSpPr>
        <p:spPr>
          <a:xfrm>
            <a:off x="736092" y="1317380"/>
            <a:ext cx="10383012" cy="1200329"/>
          </a:xfrm>
          <a:prstGeom prst="rect">
            <a:avLst/>
          </a:prstGeom>
          <a:noFill/>
        </p:spPr>
        <p:txBody>
          <a:bodyPr wrap="square">
            <a:spAutoFit/>
          </a:bodyPr>
          <a:lstStyle/>
          <a:p>
            <a:pPr algn="just" rtl="0" fontAlgn="base"/>
            <a:r>
              <a:rPr lang="en-ID" b="0" i="0" u="none" strike="noStrike" dirty="0">
                <a:solidFill>
                  <a:srgbClr val="000000"/>
                </a:solidFill>
                <a:effectLst/>
                <a:latin typeface="Calibri" panose="020F0502020204030204" pitchFamily="34" charset="0"/>
              </a:rPr>
              <a:t>Pearson's correlation coefficient, denoted as </a:t>
            </a:r>
            <a:r>
              <a:rPr lang="en-ID" b="0" i="1" u="none" strike="noStrike" dirty="0">
                <a:solidFill>
                  <a:srgbClr val="000000"/>
                </a:solidFill>
                <a:effectLst/>
                <a:latin typeface="Arial" panose="020B0604020202020204" pitchFamily="34" charset="0"/>
              </a:rPr>
              <a:t>r</a:t>
            </a:r>
            <a:r>
              <a:rPr lang="en-ID" b="0" i="0" u="none" strike="noStrike" dirty="0">
                <a:solidFill>
                  <a:srgbClr val="000000"/>
                </a:solidFill>
                <a:effectLst/>
                <a:latin typeface="Calibri" panose="020F0502020204030204" pitchFamily="34" charset="0"/>
              </a:rPr>
              <a:t>, measures the linear relationship between two datasets. It's a value between -1 and 1 inclusive, where:1 indicates a perfect positive linear relationship (</a:t>
            </a:r>
            <a:r>
              <a:rPr lang="en-ID" b="0" i="0" u="sng" strike="noStrike" dirty="0">
                <a:solidFill>
                  <a:srgbClr val="0563C1"/>
                </a:solidFill>
                <a:effectLst/>
                <a:latin typeface="Calibri" panose="020F0502020204030204" pitchFamily="34" charset="0"/>
                <a:hlinkClick r:id="rId5"/>
              </a:rPr>
              <a:t>Wikipedia</a:t>
            </a:r>
            <a:r>
              <a:rPr lang="en-ID" b="0" i="0" u="none" strike="noStrike" dirty="0">
                <a:solidFill>
                  <a:srgbClr val="000000"/>
                </a:solidFill>
                <a:effectLst/>
                <a:latin typeface="Calibri" panose="020F0502020204030204" pitchFamily="34" charset="0"/>
              </a:rPr>
              <a:t>).</a:t>
            </a:r>
            <a:r>
              <a:rPr lang="en-US" b="0" i="0" dirty="0">
                <a:solidFill>
                  <a:srgbClr val="000000"/>
                </a:solidFill>
                <a:effectLst/>
                <a:latin typeface="Calibri" panose="020F0502020204030204" pitchFamily="34" charset="0"/>
              </a:rPr>
              <a:t>​</a:t>
            </a:r>
            <a:endParaRPr lang="en-US" b="0" i="0" dirty="0">
              <a:solidFill>
                <a:srgbClr val="000000"/>
              </a:solidFill>
              <a:effectLst/>
              <a:latin typeface="Segoe UI" panose="020B0502040204020203" pitchFamily="34" charset="0"/>
            </a:endParaRPr>
          </a:p>
          <a:p>
            <a:pPr marL="285750" indent="-285750" algn="just" rtl="0" fontAlgn="base">
              <a:buFont typeface="Arial" panose="020B0604020202020204" pitchFamily="34" charset="0"/>
              <a:buChar char="•"/>
            </a:pPr>
            <a:r>
              <a:rPr lang="en-ID" b="0" i="0" u="none" strike="noStrike" dirty="0">
                <a:solidFill>
                  <a:srgbClr val="000000"/>
                </a:solidFill>
                <a:effectLst/>
                <a:latin typeface="Calibri" panose="020F0502020204030204" pitchFamily="34" charset="0"/>
              </a:rPr>
              <a:t>-1 indicates a perfect negative linear relationship.</a:t>
            </a:r>
            <a:r>
              <a:rPr lang="en-US" b="0" i="0" dirty="0">
                <a:solidFill>
                  <a:srgbClr val="000000"/>
                </a:solidFill>
                <a:effectLst/>
                <a:latin typeface="Calibri" panose="020F0502020204030204" pitchFamily="34" charset="0"/>
              </a:rPr>
              <a:t>​</a:t>
            </a:r>
            <a:endParaRPr lang="en-US" b="0" i="0" dirty="0">
              <a:solidFill>
                <a:srgbClr val="000000"/>
              </a:solidFill>
              <a:effectLst/>
              <a:latin typeface="Arial" panose="020B0604020202020204" pitchFamily="34" charset="0"/>
            </a:endParaRPr>
          </a:p>
          <a:p>
            <a:pPr marL="285750" indent="-285750" algn="just" rtl="0" fontAlgn="base">
              <a:buFont typeface="Arial" panose="020B0604020202020204" pitchFamily="34" charset="0"/>
              <a:buChar char="•"/>
            </a:pPr>
            <a:r>
              <a:rPr lang="en-ID" b="0" i="0" u="none" strike="noStrike" dirty="0">
                <a:solidFill>
                  <a:srgbClr val="000000"/>
                </a:solidFill>
                <a:effectLst/>
                <a:latin typeface="Calibri" panose="020F0502020204030204" pitchFamily="34" charset="0"/>
              </a:rPr>
              <a:t>0 indicates no linear correlation between the variables.</a:t>
            </a:r>
            <a:r>
              <a:rPr lang="en-US" b="0" i="0" dirty="0">
                <a:solidFill>
                  <a:srgbClr val="000000"/>
                </a:solidFill>
                <a:effectLst/>
                <a:latin typeface="Calibri" panose="020F0502020204030204" pitchFamily="34" charset="0"/>
              </a:rPr>
              <a:t>​</a:t>
            </a:r>
            <a:endParaRPr lang="en-US" b="0" i="0" dirty="0">
              <a:solidFill>
                <a:srgbClr val="000000"/>
              </a:solidFill>
              <a:effectLst/>
              <a:latin typeface="Arial" panose="020B0604020202020204" pitchFamily="34" charset="0"/>
            </a:endParaRPr>
          </a:p>
        </p:txBody>
      </p:sp>
      <p:pic>
        <p:nvPicPr>
          <p:cNvPr id="3074" name="Picture 2" descr="A computer screen shot of text&#10;&#10;Description automatically generated">
            <a:extLst>
              <a:ext uri="{FF2B5EF4-FFF2-40B4-BE49-F238E27FC236}">
                <a16:creationId xmlns:a16="http://schemas.microsoft.com/office/drawing/2014/main" id="{AD4840BC-7701-0BA4-424F-6F9430B8EF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4392" y="2752725"/>
            <a:ext cx="4753610" cy="355027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A graph of blue dots&#10;&#10;Description automatically generated">
            <a:extLst>
              <a:ext uri="{FF2B5EF4-FFF2-40B4-BE49-F238E27FC236}">
                <a16:creationId xmlns:a16="http://schemas.microsoft.com/office/drawing/2014/main" id="{B8AB14E2-466B-316E-3191-30779A3BD6E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5999" y="2752725"/>
            <a:ext cx="5180325" cy="3550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437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67FB078-1AD4-DF19-6F31-D5A233B54621}"/>
              </a:ext>
            </a:extLst>
          </p:cNvPr>
          <p:cNvGrpSpPr>
            <a:grpSpLocks noGrp="1" noUngrp="1" noRot="1" noMove="1" noResize="1"/>
          </p:cNvGrpSpPr>
          <p:nvPr/>
        </p:nvGrpSpPr>
        <p:grpSpPr>
          <a:xfrm>
            <a:off x="-10268" y="-80013"/>
            <a:ext cx="12202268" cy="6938013"/>
            <a:chOff x="0" y="-80013"/>
            <a:chExt cx="12192000" cy="6938013"/>
          </a:xfrm>
        </p:grpSpPr>
        <p:pic>
          <p:nvPicPr>
            <p:cNvPr id="4" name="Picture 3">
              <a:extLst>
                <a:ext uri="{FF2B5EF4-FFF2-40B4-BE49-F238E27FC236}">
                  <a16:creationId xmlns:a16="http://schemas.microsoft.com/office/drawing/2014/main" id="{7A555A97-5AA1-182D-BCED-4B1F5BE36713}"/>
                </a:ext>
              </a:extLst>
            </p:cNvPr>
            <p:cNvPicPr>
              <a:picLocks noGrp="1" noRot="1" noChangeAspect="1" noMove="1" noResize="1" noEditPoints="1" noAdjustHandles="1" noChangeArrowheads="1" noChangeShapeType="1" noCrop="1"/>
            </p:cNvPicPr>
            <p:nvPr/>
          </p:nvPicPr>
          <p:blipFill rotWithShape="1">
            <a:blip r:embed="rId3"/>
            <a:srcRect l="23510" t="29751" r="13318" b="17317"/>
            <a:stretch/>
          </p:blipFill>
          <p:spPr>
            <a:xfrm>
              <a:off x="10268" y="-80013"/>
              <a:ext cx="12181732" cy="6858000"/>
            </a:xfrm>
            <a:prstGeom prst="rect">
              <a:avLst/>
            </a:prstGeom>
          </p:spPr>
        </p:pic>
        <p:sp>
          <p:nvSpPr>
            <p:cNvPr id="5" name="Rectangle 4">
              <a:extLst>
                <a:ext uri="{FF2B5EF4-FFF2-40B4-BE49-F238E27FC236}">
                  <a16:creationId xmlns:a16="http://schemas.microsoft.com/office/drawing/2014/main" id="{FCAFDB1B-5D66-5E35-A807-05DDBCF1B3ED}"/>
                </a:ext>
              </a:extLst>
            </p:cNvPr>
            <p:cNvSpPr>
              <a:spLocks noGrp="1" noRot="1" noMove="1" noResize="1" noEditPoints="1" noAdjustHandles="1" noChangeArrowheads="1" noChangeShapeType="1"/>
            </p:cNvSpPr>
            <p:nvPr/>
          </p:nvSpPr>
          <p:spPr>
            <a:xfrm>
              <a:off x="0" y="0"/>
              <a:ext cx="12181732" cy="6858000"/>
            </a:xfrm>
            <a:prstGeom prst="rect">
              <a:avLst/>
            </a:prstGeom>
            <a:gradFill>
              <a:gsLst>
                <a:gs pos="100000">
                  <a:schemeClr val="bg1">
                    <a:lumMod val="100000"/>
                    <a:alpha val="75000"/>
                  </a:schemeClr>
                </a:gs>
                <a:gs pos="0">
                  <a:schemeClr val="bg1">
                    <a:lumMod val="96000"/>
                    <a:lumOff val="4000"/>
                    <a:alpha val="90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3F831C"/>
                </a:solidFill>
              </a:endParaRPr>
            </a:p>
          </p:txBody>
        </p:sp>
      </p:grpSp>
      <p:sp>
        <p:nvSpPr>
          <p:cNvPr id="6" name="TextBox 5">
            <a:extLst>
              <a:ext uri="{FF2B5EF4-FFF2-40B4-BE49-F238E27FC236}">
                <a16:creationId xmlns:a16="http://schemas.microsoft.com/office/drawing/2014/main" id="{F101F60E-8D16-BEE0-D3E5-29D10DFE94A2}"/>
              </a:ext>
            </a:extLst>
          </p:cNvPr>
          <p:cNvSpPr txBox="1"/>
          <p:nvPr/>
        </p:nvSpPr>
        <p:spPr>
          <a:xfrm>
            <a:off x="3478192" y="336271"/>
            <a:ext cx="5235615" cy="576293"/>
          </a:xfrm>
          <a:prstGeom prst="rect">
            <a:avLst/>
          </a:prstGeom>
          <a:gradFill>
            <a:gsLst>
              <a:gs pos="0">
                <a:srgbClr val="1D652A">
                  <a:lumMod val="97000"/>
                </a:srgbClr>
              </a:gs>
              <a:gs pos="100000">
                <a:srgbClr val="5B9C10">
                  <a:alpha val="65000"/>
                </a:srgbClr>
              </a:gs>
            </a:gsLst>
            <a:lin ang="16200000" scaled="0"/>
          </a:gradFill>
          <a:effectLst>
            <a:outerShdw blurRad="342900" dist="50800" dir="6900000" sx="97000" sy="97000" algn="ctr" rotWithShape="0">
              <a:srgbClr val="000000">
                <a:alpha val="26000"/>
              </a:srgbClr>
            </a:outerShdw>
          </a:effectLst>
        </p:spPr>
        <p:txBody>
          <a:bodyPr wrap="square" lIns="91440" tIns="72000" rIns="91440" bIns="72000" rtlCol="0" anchor="t">
            <a:spAutoFit/>
          </a:bodyPr>
          <a:lstStyle/>
          <a:p>
            <a:pPr algn="ctr"/>
            <a:r>
              <a:rPr lang="en-US" sz="2800" b="1" dirty="0">
                <a:solidFill>
                  <a:schemeClr val="bg1"/>
                </a:solidFill>
                <a:ea typeface="+mn-lt"/>
                <a:cs typeface="+mn-lt"/>
              </a:rPr>
              <a:t>Nonlinear Relationship​</a:t>
            </a:r>
            <a:endParaRPr lang="en-US" b="1" dirty="0">
              <a:solidFill>
                <a:schemeClr val="bg1"/>
              </a:solidFill>
              <a:ea typeface="Calibri"/>
              <a:cs typeface="Calibri"/>
            </a:endParaRPr>
          </a:p>
        </p:txBody>
      </p:sp>
      <p:sp>
        <p:nvSpPr>
          <p:cNvPr id="7" name="Rectangle: Single Corner Rounded 6">
            <a:extLst>
              <a:ext uri="{FF2B5EF4-FFF2-40B4-BE49-F238E27FC236}">
                <a16:creationId xmlns:a16="http://schemas.microsoft.com/office/drawing/2014/main" id="{6B37E7C8-7111-53F1-829E-18A9AB82A0B4}"/>
              </a:ext>
            </a:extLst>
          </p:cNvPr>
          <p:cNvSpPr>
            <a:spLocks noGrp="1" noRot="1" noMove="1" noResize="1" noEditPoints="1" noAdjustHandles="1" noChangeArrowheads="1" noChangeShapeType="1"/>
          </p:cNvSpPr>
          <p:nvPr/>
        </p:nvSpPr>
        <p:spPr>
          <a:xfrm rot="10800000" flipH="1">
            <a:off x="-10268" y="0"/>
            <a:ext cx="2053672" cy="684614"/>
          </a:xfrm>
          <a:prstGeom prst="round1Rect">
            <a:avLst>
              <a:gd name="adj" fmla="val 33022"/>
            </a:avLst>
          </a:prstGeom>
          <a:solidFill>
            <a:schemeClr val="bg1"/>
          </a:solidFill>
          <a:ln>
            <a:noFill/>
          </a:ln>
          <a:effectLst>
            <a:outerShdw blurRad="279400" dist="25400" dir="5400000" sx="103000" sy="103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4" name="Picture 13">
            <a:extLst>
              <a:ext uri="{FF2B5EF4-FFF2-40B4-BE49-F238E27FC236}">
                <a16:creationId xmlns:a16="http://schemas.microsoft.com/office/drawing/2014/main" id="{82C259E6-904E-C459-E877-FF4BDB83C65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3052" y="71880"/>
            <a:ext cx="1695748" cy="528781"/>
          </a:xfrm>
          <a:prstGeom prst="rect">
            <a:avLst/>
          </a:prstGeom>
        </p:spPr>
      </p:pic>
      <p:sp>
        <p:nvSpPr>
          <p:cNvPr id="3" name="TextBox 2">
            <a:extLst>
              <a:ext uri="{FF2B5EF4-FFF2-40B4-BE49-F238E27FC236}">
                <a16:creationId xmlns:a16="http://schemas.microsoft.com/office/drawing/2014/main" id="{078C720F-8050-A5BD-4174-9846594E16CA}"/>
              </a:ext>
            </a:extLst>
          </p:cNvPr>
          <p:cNvSpPr txBox="1"/>
          <p:nvPr/>
        </p:nvSpPr>
        <p:spPr>
          <a:xfrm>
            <a:off x="447525" y="1278352"/>
            <a:ext cx="6467646" cy="3970318"/>
          </a:xfrm>
          <a:prstGeom prst="rect">
            <a:avLst/>
          </a:prstGeom>
          <a:noFill/>
        </p:spPr>
        <p:txBody>
          <a:bodyPr wrap="square">
            <a:spAutoFit/>
          </a:bodyPr>
          <a:lstStyle/>
          <a:p>
            <a:pPr algn="l" rtl="0" fontAlgn="base"/>
            <a:r>
              <a:rPr lang="en-ID" b="0" i="0" u="none" strike="noStrike" dirty="0">
                <a:solidFill>
                  <a:srgbClr val="000000"/>
                </a:solidFill>
                <a:effectLst/>
                <a:latin typeface="Arial" panose="020B0604020202020204" pitchFamily="34" charset="0"/>
              </a:rPr>
              <a:t>Linear relationships are straightforward and well-understood, but real-world data often contains nonlinear relationships. </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algn="l" rtl="0" fontAlgn="base"/>
            <a:r>
              <a:rPr lang="en-US" b="0" i="0" dirty="0">
                <a:solidFill>
                  <a:srgbClr val="374151"/>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algn="l" rtl="0" fontAlgn="base"/>
            <a:r>
              <a:rPr lang="en-ID" b="1" i="0" u="none" strike="noStrike" dirty="0">
                <a:solidFill>
                  <a:srgbClr val="1A6229"/>
                </a:solidFill>
                <a:effectLst/>
                <a:latin typeface="Arial" panose="020B0604020202020204" pitchFamily="34" charset="0"/>
              </a:rPr>
              <a:t>Common Methods and Techniques: </a:t>
            </a:r>
            <a:r>
              <a:rPr lang="en-US" b="0" i="0" dirty="0">
                <a:solidFill>
                  <a:srgbClr val="1A6229"/>
                </a:solidFill>
                <a:effectLst/>
                <a:latin typeface="Arial" panose="020B0604020202020204" pitchFamily="34" charset="0"/>
              </a:rPr>
              <a:t>​</a:t>
            </a:r>
            <a:endParaRPr lang="en-US" b="0" i="0" dirty="0">
              <a:solidFill>
                <a:srgbClr val="1A6229"/>
              </a:solidFill>
              <a:effectLst/>
              <a:latin typeface="Segoe UI" panose="020B0502040204020203" pitchFamily="34" charset="0"/>
            </a:endParaRPr>
          </a:p>
          <a:p>
            <a:pPr marL="285750" indent="-285750" algn="l" rtl="0" fontAlgn="base">
              <a:buFont typeface="Arial" panose="020B0604020202020204" pitchFamily="34" charset="0"/>
              <a:buChar char="•"/>
            </a:pPr>
            <a:r>
              <a:rPr lang="en-ID" b="0" i="0" u="none" strike="noStrike" dirty="0">
                <a:solidFill>
                  <a:srgbClr val="374151"/>
                </a:solidFill>
                <a:effectLst/>
                <a:latin typeface="Arial" panose="020B0604020202020204" pitchFamily="34" charset="0"/>
              </a:rPr>
              <a:t>Scatter Plots</a:t>
            </a:r>
            <a:r>
              <a:rPr lang="en-US" b="0" i="0" dirty="0">
                <a:solidFill>
                  <a:srgbClr val="374151"/>
                </a:solidFill>
                <a:effectLst/>
                <a:latin typeface="Arial" panose="020B0604020202020204" pitchFamily="34" charset="0"/>
              </a:rPr>
              <a:t>​</a:t>
            </a:r>
            <a:endParaRPr lang="en-US" b="0" i="0" dirty="0">
              <a:solidFill>
                <a:srgbClr val="000000"/>
              </a:solidFill>
              <a:effectLst/>
              <a:latin typeface="Arial" panose="020B0604020202020204" pitchFamily="34" charset="0"/>
            </a:endParaRPr>
          </a:p>
          <a:p>
            <a:pPr marL="285750" indent="-285750" algn="l" rtl="0" fontAlgn="base">
              <a:buFont typeface="Arial" panose="020B0604020202020204" pitchFamily="34" charset="0"/>
              <a:buChar char="•"/>
            </a:pPr>
            <a:r>
              <a:rPr lang="en-ID" b="0" i="0" u="none" strike="noStrike" dirty="0">
                <a:solidFill>
                  <a:srgbClr val="374151"/>
                </a:solidFill>
                <a:effectLst/>
                <a:latin typeface="Arial" panose="020B0604020202020204" pitchFamily="34" charset="0"/>
              </a:rPr>
              <a:t>Polynomial and Spline Regression</a:t>
            </a:r>
            <a:r>
              <a:rPr lang="en-US" b="0" i="0" dirty="0">
                <a:solidFill>
                  <a:srgbClr val="374151"/>
                </a:solidFill>
                <a:effectLst/>
                <a:latin typeface="Arial" panose="020B0604020202020204" pitchFamily="34" charset="0"/>
              </a:rPr>
              <a:t>​</a:t>
            </a:r>
            <a:endParaRPr lang="en-US" b="0" i="0" dirty="0">
              <a:solidFill>
                <a:srgbClr val="000000"/>
              </a:solidFill>
              <a:effectLst/>
              <a:latin typeface="Arial" panose="020B0604020202020204" pitchFamily="34" charset="0"/>
            </a:endParaRPr>
          </a:p>
          <a:p>
            <a:pPr marL="285750" indent="-285750" algn="l" rtl="0" fontAlgn="base">
              <a:buFont typeface="Arial" panose="020B0604020202020204" pitchFamily="34" charset="0"/>
              <a:buChar char="•"/>
            </a:pPr>
            <a:r>
              <a:rPr lang="en-ID" b="0" i="0" u="none" strike="noStrike" dirty="0">
                <a:solidFill>
                  <a:srgbClr val="374151"/>
                </a:solidFill>
                <a:effectLst/>
                <a:latin typeface="Arial" panose="020B0604020202020204" pitchFamily="34" charset="0"/>
              </a:rPr>
              <a:t>Transformations</a:t>
            </a:r>
            <a:r>
              <a:rPr lang="en-US" b="0" i="0" dirty="0">
                <a:solidFill>
                  <a:srgbClr val="374151"/>
                </a:solidFill>
                <a:effectLst/>
                <a:latin typeface="Arial" panose="020B0604020202020204" pitchFamily="34" charset="0"/>
              </a:rPr>
              <a:t>​</a:t>
            </a:r>
            <a:endParaRPr lang="en-US" b="0" i="0" dirty="0">
              <a:solidFill>
                <a:srgbClr val="000000"/>
              </a:solidFill>
              <a:effectLst/>
              <a:latin typeface="Arial" panose="020B0604020202020204" pitchFamily="34" charset="0"/>
            </a:endParaRPr>
          </a:p>
          <a:p>
            <a:pPr marL="285750" indent="-285750" algn="l" rtl="0" fontAlgn="base">
              <a:buFont typeface="Arial" panose="020B0604020202020204" pitchFamily="34" charset="0"/>
              <a:buChar char="•"/>
            </a:pPr>
            <a:r>
              <a:rPr lang="en-ID" b="0" i="0" u="none" strike="noStrike" dirty="0">
                <a:solidFill>
                  <a:srgbClr val="374151"/>
                </a:solidFill>
                <a:effectLst/>
                <a:latin typeface="Arial" panose="020B0604020202020204" pitchFamily="34" charset="0"/>
              </a:rPr>
              <a:t>Locally Weighted Scatterplot Smoothing (LOWESS or LOESS)* </a:t>
            </a:r>
            <a:r>
              <a:rPr lang="en-US" b="0" i="0" dirty="0">
                <a:solidFill>
                  <a:srgbClr val="374151"/>
                </a:solidFill>
                <a:effectLst/>
                <a:latin typeface="Arial" panose="020B0604020202020204" pitchFamily="34" charset="0"/>
              </a:rPr>
              <a:t>​</a:t>
            </a:r>
            <a:endParaRPr lang="en-US" b="0" i="0" dirty="0">
              <a:solidFill>
                <a:srgbClr val="000000"/>
              </a:solidFill>
              <a:effectLst/>
              <a:latin typeface="Arial" panose="020B0604020202020204" pitchFamily="34" charset="0"/>
            </a:endParaRPr>
          </a:p>
          <a:p>
            <a:pPr marL="285750" indent="-285750" algn="l" rtl="0" fontAlgn="base">
              <a:buFont typeface="Arial" panose="020B0604020202020204" pitchFamily="34" charset="0"/>
              <a:buChar char="•"/>
            </a:pPr>
            <a:r>
              <a:rPr lang="en-ID" b="0" i="0" u="none" strike="noStrike" dirty="0">
                <a:solidFill>
                  <a:srgbClr val="374151"/>
                </a:solidFill>
                <a:effectLst/>
                <a:latin typeface="Arial" panose="020B0604020202020204" pitchFamily="34" charset="0"/>
              </a:rPr>
              <a:t>Distance-based Methods</a:t>
            </a:r>
            <a:r>
              <a:rPr lang="en-US" b="0" i="0" dirty="0">
                <a:solidFill>
                  <a:srgbClr val="374151"/>
                </a:solidFill>
                <a:effectLst/>
                <a:latin typeface="Arial" panose="020B0604020202020204" pitchFamily="34" charset="0"/>
              </a:rPr>
              <a:t>​</a:t>
            </a:r>
            <a:endParaRPr lang="en-US" b="0" i="0" dirty="0">
              <a:solidFill>
                <a:srgbClr val="000000"/>
              </a:solidFill>
              <a:effectLst/>
              <a:latin typeface="Arial" panose="020B0604020202020204" pitchFamily="34" charset="0"/>
            </a:endParaRPr>
          </a:p>
          <a:p>
            <a:pPr marL="285750" indent="-285750" algn="l" rtl="0" fontAlgn="base">
              <a:buFont typeface="Arial" panose="020B0604020202020204" pitchFamily="34" charset="0"/>
              <a:buChar char="•"/>
            </a:pPr>
            <a:r>
              <a:rPr lang="en-ID" b="0" i="0" u="none" strike="noStrike" dirty="0">
                <a:solidFill>
                  <a:srgbClr val="374151"/>
                </a:solidFill>
                <a:effectLst/>
                <a:latin typeface="Arial" panose="020B0604020202020204" pitchFamily="34" charset="0"/>
              </a:rPr>
              <a:t>Decision Trees and Random Forests</a:t>
            </a:r>
            <a:r>
              <a:rPr lang="en-US" b="0" i="0" dirty="0">
                <a:solidFill>
                  <a:srgbClr val="374151"/>
                </a:solidFill>
                <a:effectLst/>
                <a:latin typeface="Arial" panose="020B0604020202020204" pitchFamily="34" charset="0"/>
              </a:rPr>
              <a:t>​</a:t>
            </a:r>
            <a:endParaRPr lang="en-US" b="0" i="0" dirty="0">
              <a:solidFill>
                <a:srgbClr val="000000"/>
              </a:solidFill>
              <a:effectLst/>
              <a:latin typeface="Arial" panose="020B0604020202020204" pitchFamily="34" charset="0"/>
            </a:endParaRPr>
          </a:p>
          <a:p>
            <a:pPr marL="285750" indent="-285750" algn="l" rtl="0" fontAlgn="base">
              <a:buFont typeface="Arial" panose="020B0604020202020204" pitchFamily="34" charset="0"/>
              <a:buChar char="•"/>
            </a:pPr>
            <a:r>
              <a:rPr lang="en-ID" b="0" i="0" u="none" strike="noStrike" dirty="0">
                <a:solidFill>
                  <a:srgbClr val="374151"/>
                </a:solidFill>
                <a:effectLst/>
                <a:latin typeface="Arial" panose="020B0604020202020204" pitchFamily="34" charset="0"/>
              </a:rPr>
              <a:t>Residual Plots</a:t>
            </a:r>
            <a:r>
              <a:rPr lang="en-US" b="0" i="0" dirty="0">
                <a:solidFill>
                  <a:srgbClr val="374151"/>
                </a:solidFill>
                <a:effectLst/>
                <a:latin typeface="Arial" panose="020B0604020202020204" pitchFamily="34" charset="0"/>
              </a:rPr>
              <a:t>​</a:t>
            </a:r>
            <a:endParaRPr lang="en-US" b="0" i="0" dirty="0">
              <a:solidFill>
                <a:srgbClr val="000000"/>
              </a:solidFill>
              <a:effectLst/>
              <a:latin typeface="Arial" panose="020B0604020202020204" pitchFamily="34" charset="0"/>
            </a:endParaRPr>
          </a:p>
          <a:p>
            <a:pPr marL="285750" indent="-285750" algn="l" rtl="0" fontAlgn="base">
              <a:buFont typeface="Arial" panose="020B0604020202020204" pitchFamily="34" charset="0"/>
              <a:buChar char="•"/>
            </a:pPr>
            <a:r>
              <a:rPr lang="en-ID" b="0" i="0" u="none" strike="noStrike" dirty="0">
                <a:solidFill>
                  <a:srgbClr val="374151"/>
                </a:solidFill>
                <a:effectLst/>
                <a:latin typeface="Arial" panose="020B0604020202020204" pitchFamily="34" charset="0"/>
              </a:rPr>
              <a:t>Neural Networks</a:t>
            </a:r>
            <a:r>
              <a:rPr lang="en-US" b="0" i="0" dirty="0">
                <a:solidFill>
                  <a:srgbClr val="374151"/>
                </a:solidFill>
                <a:effectLst/>
                <a:latin typeface="Arial" panose="020B0604020202020204" pitchFamily="34" charset="0"/>
              </a:rPr>
              <a:t>​</a:t>
            </a:r>
            <a:endParaRPr lang="en-US" b="0" i="0" dirty="0">
              <a:solidFill>
                <a:srgbClr val="000000"/>
              </a:solidFill>
              <a:effectLst/>
              <a:latin typeface="Arial" panose="020B0604020202020204" pitchFamily="34" charset="0"/>
            </a:endParaRPr>
          </a:p>
          <a:p>
            <a:pPr marL="285750" indent="-285750" algn="l" rtl="0" fontAlgn="base">
              <a:buFont typeface="Arial" panose="020B0604020202020204" pitchFamily="34" charset="0"/>
              <a:buChar char="•"/>
            </a:pPr>
            <a:r>
              <a:rPr lang="en-ID" b="0" i="0" u="none" strike="noStrike" dirty="0">
                <a:solidFill>
                  <a:srgbClr val="374151"/>
                </a:solidFill>
                <a:effectLst/>
                <a:latin typeface="Arial" panose="020B0604020202020204" pitchFamily="34" charset="0"/>
              </a:rPr>
              <a:t>Generalized Additive Models</a:t>
            </a:r>
            <a:r>
              <a:rPr lang="en-US" b="0" i="0" dirty="0">
                <a:solidFill>
                  <a:srgbClr val="374151"/>
                </a:solidFill>
                <a:effectLst/>
                <a:latin typeface="Arial" panose="020B0604020202020204" pitchFamily="34" charset="0"/>
              </a:rPr>
              <a:t>​</a:t>
            </a:r>
            <a:endParaRPr lang="en-US" b="0" i="0" dirty="0">
              <a:solidFill>
                <a:srgbClr val="000000"/>
              </a:solidFill>
              <a:effectLst/>
              <a:latin typeface="Arial" panose="020B0604020202020204" pitchFamily="34" charset="0"/>
            </a:endParaRPr>
          </a:p>
        </p:txBody>
      </p:sp>
      <p:pic>
        <p:nvPicPr>
          <p:cNvPr id="4098" name="Picture 2" descr="A graph of a number of people with blue dots&#10;&#10;Description automatically generated with medium confidence">
            <a:extLst>
              <a:ext uri="{FF2B5EF4-FFF2-40B4-BE49-F238E27FC236}">
                <a16:creationId xmlns:a16="http://schemas.microsoft.com/office/drawing/2014/main" id="{23707C5C-9CC9-5D91-E342-CDBD27C102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15171" y="1949875"/>
            <a:ext cx="4829302" cy="310180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CDF573E-380A-7D28-AA9A-6B0EE56F73DF}"/>
              </a:ext>
            </a:extLst>
          </p:cNvPr>
          <p:cNvSpPr txBox="1"/>
          <p:nvPr/>
        </p:nvSpPr>
        <p:spPr>
          <a:xfrm>
            <a:off x="447525" y="5519241"/>
            <a:ext cx="11296948" cy="646331"/>
          </a:xfrm>
          <a:prstGeom prst="rect">
            <a:avLst/>
          </a:prstGeom>
          <a:solidFill>
            <a:schemeClr val="accent6">
              <a:lumMod val="60000"/>
              <a:lumOff val="40000"/>
            </a:schemeClr>
          </a:solidFill>
          <a:ln>
            <a:solidFill>
              <a:schemeClr val="tx1"/>
            </a:solidFill>
          </a:ln>
        </p:spPr>
        <p:txBody>
          <a:bodyPr wrap="square">
            <a:spAutoFit/>
          </a:bodyPr>
          <a:lstStyle/>
          <a:p>
            <a:r>
              <a:rPr lang="en-ID" sz="1800" b="1" i="0" u="none" strike="noStrike" dirty="0" err="1">
                <a:solidFill>
                  <a:srgbClr val="1A6229"/>
                </a:solidFill>
                <a:effectLst/>
                <a:latin typeface="Calibri" panose="020F0502020204030204" pitchFamily="34" charset="0"/>
              </a:rPr>
              <a:t>ChatGPT</a:t>
            </a:r>
            <a:r>
              <a:rPr lang="en-ID" sz="1800" b="1" i="0" u="none" strike="noStrike" dirty="0">
                <a:solidFill>
                  <a:srgbClr val="1A6229"/>
                </a:solidFill>
                <a:effectLst/>
                <a:latin typeface="Calibri" panose="020F0502020204030204" pitchFamily="34" charset="0"/>
              </a:rPr>
              <a:t> Prompt: </a:t>
            </a:r>
            <a:r>
              <a:rPr lang="en-ID" sz="1800" b="0" i="0" u="none" strike="noStrike" dirty="0">
                <a:solidFill>
                  <a:srgbClr val="343541"/>
                </a:solidFill>
                <a:effectLst/>
                <a:latin typeface="Arial" panose="020B0604020202020204" pitchFamily="34" charset="0"/>
              </a:rPr>
              <a:t>Use publicly available dataset, write sample code for </a:t>
            </a:r>
            <a:r>
              <a:rPr lang="en-ID" sz="1800" b="1" i="0" u="none" strike="noStrike" dirty="0">
                <a:solidFill>
                  <a:srgbClr val="1A6229"/>
                </a:solidFill>
                <a:effectLst/>
                <a:latin typeface="Arial" panose="020B0604020202020204" pitchFamily="34" charset="0"/>
              </a:rPr>
              <a:t>LOWESS</a:t>
            </a:r>
            <a:r>
              <a:rPr lang="en-ID" sz="1800" b="0" i="0" u="none" strike="noStrike" dirty="0">
                <a:solidFill>
                  <a:srgbClr val="343541"/>
                </a:solidFill>
                <a:effectLst/>
                <a:latin typeface="Arial" panose="020B0604020202020204" pitchFamily="34" charset="0"/>
              </a:rPr>
              <a:t> implementation to learn nonlinear relationship</a:t>
            </a:r>
            <a:r>
              <a:rPr lang="en-ID" sz="1800" b="1" i="0" u="none" strike="noStrike" dirty="0">
                <a:solidFill>
                  <a:srgbClr val="343541"/>
                </a:solidFill>
                <a:effectLst/>
                <a:latin typeface="Arial" panose="020B0604020202020204" pitchFamily="34" charset="0"/>
              </a:rPr>
              <a:t> </a:t>
            </a:r>
            <a:r>
              <a:rPr lang="en-ID" sz="1800" b="0" i="0" u="none" strike="noStrike" dirty="0">
                <a:solidFill>
                  <a:srgbClr val="343541"/>
                </a:solidFill>
                <a:effectLst/>
                <a:latin typeface="Arial" panose="020B0604020202020204" pitchFamily="34" charset="0"/>
              </a:rPr>
              <a:t>and interpret the result using Pandas, SciPy and Seaborn. </a:t>
            </a:r>
            <a:r>
              <a:rPr lang="en-ID" sz="1800" b="0" i="0" dirty="0">
                <a:solidFill>
                  <a:srgbClr val="343541"/>
                </a:solidFill>
                <a:effectLst/>
                <a:latin typeface="Arial" panose="020B0604020202020204" pitchFamily="34" charset="0"/>
              </a:rPr>
              <a:t>​</a:t>
            </a:r>
            <a:endParaRPr lang="en-US" dirty="0"/>
          </a:p>
        </p:txBody>
      </p:sp>
    </p:spTree>
    <p:extLst>
      <p:ext uri="{BB962C8B-B14F-4D97-AF65-F5344CB8AC3E}">
        <p14:creationId xmlns:p14="http://schemas.microsoft.com/office/powerpoint/2010/main" val="2765844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67FB078-1AD4-DF19-6F31-D5A233B54621}"/>
              </a:ext>
            </a:extLst>
          </p:cNvPr>
          <p:cNvGrpSpPr>
            <a:grpSpLocks noGrp="1" noUngrp="1" noRot="1" noMove="1" noResize="1"/>
          </p:cNvGrpSpPr>
          <p:nvPr/>
        </p:nvGrpSpPr>
        <p:grpSpPr>
          <a:xfrm>
            <a:off x="-10268" y="-80013"/>
            <a:ext cx="12202268" cy="6938013"/>
            <a:chOff x="0" y="-80013"/>
            <a:chExt cx="12192000" cy="6938013"/>
          </a:xfrm>
        </p:grpSpPr>
        <p:pic>
          <p:nvPicPr>
            <p:cNvPr id="4" name="Picture 3">
              <a:extLst>
                <a:ext uri="{FF2B5EF4-FFF2-40B4-BE49-F238E27FC236}">
                  <a16:creationId xmlns:a16="http://schemas.microsoft.com/office/drawing/2014/main" id="{7A555A97-5AA1-182D-BCED-4B1F5BE36713}"/>
                </a:ext>
              </a:extLst>
            </p:cNvPr>
            <p:cNvPicPr>
              <a:picLocks noGrp="1" noRot="1" noChangeAspect="1" noMove="1" noResize="1" noEditPoints="1" noAdjustHandles="1" noChangeArrowheads="1" noChangeShapeType="1" noCrop="1"/>
            </p:cNvPicPr>
            <p:nvPr/>
          </p:nvPicPr>
          <p:blipFill rotWithShape="1">
            <a:blip r:embed="rId3"/>
            <a:srcRect l="23510" t="29751" r="13318" b="17317"/>
            <a:stretch/>
          </p:blipFill>
          <p:spPr>
            <a:xfrm>
              <a:off x="10268" y="-80013"/>
              <a:ext cx="12181732" cy="6858000"/>
            </a:xfrm>
            <a:prstGeom prst="rect">
              <a:avLst/>
            </a:prstGeom>
          </p:spPr>
        </p:pic>
        <p:sp>
          <p:nvSpPr>
            <p:cNvPr id="5" name="Rectangle 4">
              <a:extLst>
                <a:ext uri="{FF2B5EF4-FFF2-40B4-BE49-F238E27FC236}">
                  <a16:creationId xmlns:a16="http://schemas.microsoft.com/office/drawing/2014/main" id="{FCAFDB1B-5D66-5E35-A807-05DDBCF1B3ED}"/>
                </a:ext>
              </a:extLst>
            </p:cNvPr>
            <p:cNvSpPr>
              <a:spLocks noGrp="1" noRot="1" noMove="1" noResize="1" noEditPoints="1" noAdjustHandles="1" noChangeArrowheads="1" noChangeShapeType="1"/>
            </p:cNvSpPr>
            <p:nvPr/>
          </p:nvSpPr>
          <p:spPr>
            <a:xfrm>
              <a:off x="0" y="0"/>
              <a:ext cx="12181732" cy="6858000"/>
            </a:xfrm>
            <a:prstGeom prst="rect">
              <a:avLst/>
            </a:prstGeom>
            <a:gradFill>
              <a:gsLst>
                <a:gs pos="100000">
                  <a:schemeClr val="bg1">
                    <a:lumMod val="100000"/>
                    <a:alpha val="75000"/>
                  </a:schemeClr>
                </a:gs>
                <a:gs pos="0">
                  <a:schemeClr val="bg1">
                    <a:lumMod val="96000"/>
                    <a:lumOff val="4000"/>
                    <a:alpha val="90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3F831C"/>
                </a:solidFill>
              </a:endParaRPr>
            </a:p>
          </p:txBody>
        </p:sp>
      </p:grpSp>
      <p:sp>
        <p:nvSpPr>
          <p:cNvPr id="6" name="TextBox 5">
            <a:extLst>
              <a:ext uri="{FF2B5EF4-FFF2-40B4-BE49-F238E27FC236}">
                <a16:creationId xmlns:a16="http://schemas.microsoft.com/office/drawing/2014/main" id="{F101F60E-8D16-BEE0-D3E5-29D10DFE94A2}"/>
              </a:ext>
            </a:extLst>
          </p:cNvPr>
          <p:cNvSpPr txBox="1"/>
          <p:nvPr/>
        </p:nvSpPr>
        <p:spPr>
          <a:xfrm>
            <a:off x="3478192" y="336271"/>
            <a:ext cx="5235615" cy="576293"/>
          </a:xfrm>
          <a:prstGeom prst="rect">
            <a:avLst/>
          </a:prstGeom>
          <a:gradFill>
            <a:gsLst>
              <a:gs pos="0">
                <a:srgbClr val="1D652A">
                  <a:lumMod val="97000"/>
                </a:srgbClr>
              </a:gs>
              <a:gs pos="100000">
                <a:srgbClr val="5B9C10">
                  <a:alpha val="65000"/>
                </a:srgbClr>
              </a:gs>
            </a:gsLst>
            <a:lin ang="16200000" scaled="0"/>
          </a:gradFill>
          <a:effectLst>
            <a:outerShdw blurRad="342900" dist="50800" dir="6900000" sx="97000" sy="97000" algn="ctr" rotWithShape="0">
              <a:srgbClr val="000000">
                <a:alpha val="26000"/>
              </a:srgbClr>
            </a:outerShdw>
          </a:effectLst>
        </p:spPr>
        <p:txBody>
          <a:bodyPr wrap="square" lIns="91440" tIns="72000" rIns="91440" bIns="72000" rtlCol="0" anchor="t">
            <a:spAutoFit/>
          </a:bodyPr>
          <a:lstStyle/>
          <a:p>
            <a:pPr algn="ctr"/>
            <a:r>
              <a:rPr lang="en-US" sz="2800" b="1" dirty="0">
                <a:solidFill>
                  <a:schemeClr val="bg1"/>
                </a:solidFill>
                <a:ea typeface="+mn-lt"/>
                <a:cs typeface="+mn-lt"/>
              </a:rPr>
              <a:t>Spearman’s Rank Correlation​</a:t>
            </a:r>
            <a:endParaRPr lang="en-US" b="1" dirty="0">
              <a:solidFill>
                <a:schemeClr val="bg1"/>
              </a:solidFill>
              <a:ea typeface="Calibri"/>
              <a:cs typeface="Calibri"/>
            </a:endParaRPr>
          </a:p>
        </p:txBody>
      </p:sp>
      <p:sp>
        <p:nvSpPr>
          <p:cNvPr id="7" name="Rectangle: Single Corner Rounded 6">
            <a:extLst>
              <a:ext uri="{FF2B5EF4-FFF2-40B4-BE49-F238E27FC236}">
                <a16:creationId xmlns:a16="http://schemas.microsoft.com/office/drawing/2014/main" id="{6B37E7C8-7111-53F1-829E-18A9AB82A0B4}"/>
              </a:ext>
            </a:extLst>
          </p:cNvPr>
          <p:cNvSpPr>
            <a:spLocks noGrp="1" noRot="1" noMove="1" noResize="1" noEditPoints="1" noAdjustHandles="1" noChangeArrowheads="1" noChangeShapeType="1"/>
          </p:cNvSpPr>
          <p:nvPr/>
        </p:nvSpPr>
        <p:spPr>
          <a:xfrm rot="10800000" flipH="1">
            <a:off x="-10268" y="0"/>
            <a:ext cx="2053672" cy="684614"/>
          </a:xfrm>
          <a:prstGeom prst="round1Rect">
            <a:avLst>
              <a:gd name="adj" fmla="val 33022"/>
            </a:avLst>
          </a:prstGeom>
          <a:solidFill>
            <a:schemeClr val="bg1"/>
          </a:solidFill>
          <a:ln>
            <a:noFill/>
          </a:ln>
          <a:effectLst>
            <a:outerShdw blurRad="279400" dist="25400" dir="5400000" sx="103000" sy="103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4" name="Picture 13">
            <a:extLst>
              <a:ext uri="{FF2B5EF4-FFF2-40B4-BE49-F238E27FC236}">
                <a16:creationId xmlns:a16="http://schemas.microsoft.com/office/drawing/2014/main" id="{82C259E6-904E-C459-E877-FF4BDB83C65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3052" y="71880"/>
            <a:ext cx="1695748" cy="528781"/>
          </a:xfrm>
          <a:prstGeom prst="rect">
            <a:avLst/>
          </a:prstGeom>
        </p:spPr>
      </p:pic>
      <p:sp>
        <p:nvSpPr>
          <p:cNvPr id="3" name="TextBox 2">
            <a:extLst>
              <a:ext uri="{FF2B5EF4-FFF2-40B4-BE49-F238E27FC236}">
                <a16:creationId xmlns:a16="http://schemas.microsoft.com/office/drawing/2014/main" id="{40975CF3-DF0A-7D24-9587-9FAE9E90A270}"/>
              </a:ext>
            </a:extLst>
          </p:cNvPr>
          <p:cNvSpPr txBox="1"/>
          <p:nvPr/>
        </p:nvSpPr>
        <p:spPr>
          <a:xfrm>
            <a:off x="1115568" y="1869823"/>
            <a:ext cx="10560164" cy="2308324"/>
          </a:xfrm>
          <a:prstGeom prst="rect">
            <a:avLst/>
          </a:prstGeom>
          <a:noFill/>
        </p:spPr>
        <p:txBody>
          <a:bodyPr wrap="square">
            <a:spAutoFit/>
          </a:bodyPr>
          <a:lstStyle/>
          <a:p>
            <a:pPr algn="just" rtl="0" fontAlgn="base"/>
            <a:r>
              <a:rPr lang="en-ID" sz="1800" b="0" i="0" u="none" strike="noStrike" dirty="0">
                <a:solidFill>
                  <a:srgbClr val="374151"/>
                </a:solidFill>
                <a:effectLst/>
                <a:latin typeface="Arial" panose="020B0604020202020204" pitchFamily="34" charset="0"/>
              </a:rPr>
              <a:t>Spearman’s Rank Correlation is a non-parametric measure of correlation that assesses the monotonic relationship between two variables. It's especially useful when your data isn't normally distributed or has a nonlinear relationship </a:t>
            </a:r>
            <a:r>
              <a:rPr lang="en-ID" sz="1800" b="0" i="0" u="none" strike="noStrike" dirty="0">
                <a:solidFill>
                  <a:srgbClr val="000000"/>
                </a:solidFill>
                <a:effectLst/>
                <a:latin typeface="Calibri" panose="020F0502020204030204" pitchFamily="34" charset="0"/>
              </a:rPr>
              <a:t> (</a:t>
            </a:r>
            <a:r>
              <a:rPr lang="en-ID" sz="1800" b="0" i="0" u="sng" strike="noStrike" dirty="0">
                <a:solidFill>
                  <a:srgbClr val="0563C1"/>
                </a:solidFill>
                <a:effectLst/>
                <a:latin typeface="Calibri" panose="020F0502020204030204" pitchFamily="34" charset="0"/>
                <a:hlinkClick r:id="rId5"/>
              </a:rPr>
              <a:t>Wikipedia</a:t>
            </a:r>
            <a:r>
              <a:rPr lang="en-ID" sz="1800" b="0" i="0" u="none" strike="noStrike" dirty="0">
                <a:solidFill>
                  <a:srgbClr val="000000"/>
                </a:solidFill>
                <a:effectLst/>
                <a:latin typeface="Calibri" panose="020F0502020204030204" pitchFamily="34" charset="0"/>
              </a:rPr>
              <a:t>). </a:t>
            </a:r>
            <a:r>
              <a:rPr lang="en-US" sz="1800" b="0" i="0" dirty="0">
                <a:solidFill>
                  <a:srgbClr val="000000"/>
                </a:solidFill>
                <a:effectLst/>
                <a:latin typeface="Calibri" panose="020F0502020204030204" pitchFamily="34" charset="0"/>
              </a:rPr>
              <a:t>​</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a:t>
            </a:r>
            <a:endParaRPr lang="en-US" b="0" i="0" dirty="0">
              <a:solidFill>
                <a:srgbClr val="000000"/>
              </a:solidFill>
              <a:effectLst/>
              <a:latin typeface="Segoe UI" panose="020B0502040204020203" pitchFamily="34" charset="0"/>
            </a:endParaRPr>
          </a:p>
          <a:p>
            <a:pPr marL="285750" indent="-285750" algn="l" rtl="0" fontAlgn="base">
              <a:buFont typeface="Arial" panose="020B0604020202020204" pitchFamily="34" charset="0"/>
              <a:buChar char="•"/>
            </a:pPr>
            <a:r>
              <a:rPr lang="en-ID" sz="1800" b="0" i="1" u="none" strike="noStrike" dirty="0" err="1">
                <a:solidFill>
                  <a:srgbClr val="000000"/>
                </a:solidFill>
                <a:effectLst/>
                <a:latin typeface="Arial" panose="020B0604020202020204" pitchFamily="34" charset="0"/>
              </a:rPr>
              <a:t>ρ</a:t>
            </a:r>
            <a:r>
              <a:rPr lang="en-ID" sz="1800" b="0" i="0" u="none" strike="noStrike" dirty="0">
                <a:solidFill>
                  <a:srgbClr val="000000"/>
                </a:solidFill>
                <a:effectLst/>
                <a:latin typeface="Arial" panose="020B0604020202020204" pitchFamily="34" charset="0"/>
              </a:rPr>
              <a:t>=1</a:t>
            </a:r>
            <a:r>
              <a:rPr lang="en-ID" sz="1800" b="0" i="0" u="none" strike="noStrike" dirty="0">
                <a:solidFill>
                  <a:srgbClr val="000000"/>
                </a:solidFill>
                <a:effectLst/>
                <a:latin typeface="Calibri" panose="020F0502020204030204" pitchFamily="34" charset="0"/>
              </a:rPr>
              <a:t>: Perfect positive rank correlation</a:t>
            </a:r>
            <a:r>
              <a:rPr lang="en-US" sz="1800" b="0" i="0" dirty="0">
                <a:solidFill>
                  <a:srgbClr val="000000"/>
                </a:solidFill>
                <a:effectLst/>
                <a:latin typeface="Calibri" panose="020F0502020204030204" pitchFamily="34" charset="0"/>
              </a:rPr>
              <a:t>​</a:t>
            </a:r>
            <a:endParaRPr lang="en-US" sz="800" b="0" i="0" dirty="0">
              <a:solidFill>
                <a:srgbClr val="000000"/>
              </a:solidFill>
              <a:effectLst/>
              <a:latin typeface="Arial" panose="020B0604020202020204" pitchFamily="34" charset="0"/>
            </a:endParaRPr>
          </a:p>
          <a:p>
            <a:pPr marL="285750" indent="-285750" algn="l" rtl="0" fontAlgn="base">
              <a:buFont typeface="Arial" panose="020B0604020202020204" pitchFamily="34" charset="0"/>
              <a:buChar char="•"/>
            </a:pPr>
            <a:r>
              <a:rPr lang="en-ID" sz="1800" b="0" i="1" u="none" strike="noStrike" dirty="0" err="1">
                <a:solidFill>
                  <a:srgbClr val="000000"/>
                </a:solidFill>
                <a:effectLst/>
                <a:latin typeface="Arial" panose="020B0604020202020204" pitchFamily="34" charset="0"/>
              </a:rPr>
              <a:t>ρ</a:t>
            </a:r>
            <a:r>
              <a:rPr lang="en-ID" sz="1800" b="0" i="0" u="none" strike="noStrike" dirty="0">
                <a:solidFill>
                  <a:srgbClr val="000000"/>
                </a:solidFill>
                <a:effectLst/>
                <a:latin typeface="Arial" panose="020B0604020202020204" pitchFamily="34" charset="0"/>
              </a:rPr>
              <a:t>=−1</a:t>
            </a:r>
            <a:r>
              <a:rPr lang="en-ID" sz="1800" b="0" i="0" u="none" strike="noStrike" dirty="0">
                <a:solidFill>
                  <a:srgbClr val="000000"/>
                </a:solidFill>
                <a:effectLst/>
                <a:latin typeface="Calibri" panose="020F0502020204030204" pitchFamily="34" charset="0"/>
              </a:rPr>
              <a:t>: Perfect negative rank correlation</a:t>
            </a:r>
            <a:r>
              <a:rPr lang="en-US" sz="1800" b="0" i="0" dirty="0">
                <a:solidFill>
                  <a:srgbClr val="000000"/>
                </a:solidFill>
                <a:effectLst/>
                <a:latin typeface="Calibri" panose="020F0502020204030204" pitchFamily="34" charset="0"/>
              </a:rPr>
              <a:t>​</a:t>
            </a:r>
            <a:endParaRPr lang="en-US" sz="800" b="0" i="0" dirty="0">
              <a:solidFill>
                <a:srgbClr val="000000"/>
              </a:solidFill>
              <a:effectLst/>
              <a:latin typeface="Arial" panose="020B0604020202020204" pitchFamily="34" charset="0"/>
            </a:endParaRPr>
          </a:p>
          <a:p>
            <a:pPr marL="285750" indent="-285750" algn="l" rtl="0" fontAlgn="base">
              <a:buFont typeface="Arial" panose="020B0604020202020204" pitchFamily="34" charset="0"/>
              <a:buChar char="•"/>
            </a:pPr>
            <a:r>
              <a:rPr lang="en-ID" sz="1800" b="0" i="1" u="none" strike="noStrike" dirty="0" err="1">
                <a:solidFill>
                  <a:srgbClr val="000000"/>
                </a:solidFill>
                <a:effectLst/>
                <a:latin typeface="Arial" panose="020B0604020202020204" pitchFamily="34" charset="0"/>
              </a:rPr>
              <a:t>ρ</a:t>
            </a:r>
            <a:r>
              <a:rPr lang="en-ID" sz="1800" b="0" i="0" u="none" strike="noStrike" dirty="0">
                <a:solidFill>
                  <a:srgbClr val="000000"/>
                </a:solidFill>
                <a:effectLst/>
                <a:latin typeface="Arial" panose="020B0604020202020204" pitchFamily="34" charset="0"/>
              </a:rPr>
              <a:t>=0</a:t>
            </a:r>
            <a:r>
              <a:rPr lang="en-ID" sz="1800" b="0" i="0" u="none" strike="noStrike" dirty="0">
                <a:solidFill>
                  <a:srgbClr val="000000"/>
                </a:solidFill>
                <a:effectLst/>
                <a:latin typeface="Calibri" panose="020F0502020204030204" pitchFamily="34" charset="0"/>
              </a:rPr>
              <a:t>: No rank correlation</a:t>
            </a:r>
            <a:r>
              <a:rPr lang="en-US" sz="1800" b="0" i="0" dirty="0">
                <a:solidFill>
                  <a:srgbClr val="000000"/>
                </a:solidFill>
                <a:effectLst/>
                <a:latin typeface="Calibri" panose="020F0502020204030204" pitchFamily="34" charset="0"/>
              </a:rPr>
              <a:t>​</a:t>
            </a:r>
            <a:endParaRPr lang="en-US" sz="800" b="0" i="0" dirty="0">
              <a:solidFill>
                <a:srgbClr val="000000"/>
              </a:solidFill>
              <a:effectLst/>
              <a:latin typeface="Arial" panose="020B0604020202020204" pitchFamily="34" charset="0"/>
            </a:endParaRPr>
          </a:p>
          <a:p>
            <a:pPr algn="l" rtl="0" fontAlgn="base"/>
            <a:r>
              <a:rPr lang="en-US" sz="1800" b="0" i="0" dirty="0">
                <a:solidFill>
                  <a:srgbClr val="000000"/>
                </a:solidFill>
                <a:effectLst/>
                <a:latin typeface="Calibri" panose="020F0502020204030204" pitchFamily="34" charset="0"/>
              </a:rPr>
              <a:t>​</a:t>
            </a:r>
            <a:endParaRPr lang="en-US" b="0" i="0" dirty="0">
              <a:solidFill>
                <a:srgbClr val="000000"/>
              </a:solidFill>
              <a:effectLst/>
              <a:latin typeface="Segoe UI" panose="020B0502040204020203" pitchFamily="34" charset="0"/>
            </a:endParaRPr>
          </a:p>
        </p:txBody>
      </p:sp>
      <p:pic>
        <p:nvPicPr>
          <p:cNvPr id="5122" name="Picture 2" descr="A graph of blue dots&#10;&#10;Description automatically generated">
            <a:extLst>
              <a:ext uri="{FF2B5EF4-FFF2-40B4-BE49-F238E27FC236}">
                <a16:creationId xmlns:a16="http://schemas.microsoft.com/office/drawing/2014/main" id="{9FE2D1B4-1E4D-4D7D-BF70-41E0F7E94C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67097" y="2960466"/>
            <a:ext cx="5198358" cy="3561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9264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67FB078-1AD4-DF19-6F31-D5A233B54621}"/>
              </a:ext>
            </a:extLst>
          </p:cNvPr>
          <p:cNvGrpSpPr>
            <a:grpSpLocks noGrp="1" noUngrp="1" noRot="1" noMove="1" noResize="1"/>
          </p:cNvGrpSpPr>
          <p:nvPr/>
        </p:nvGrpSpPr>
        <p:grpSpPr>
          <a:xfrm>
            <a:off x="-10268" y="-80013"/>
            <a:ext cx="12202268" cy="6938013"/>
            <a:chOff x="0" y="-80013"/>
            <a:chExt cx="12192000" cy="6938013"/>
          </a:xfrm>
        </p:grpSpPr>
        <p:pic>
          <p:nvPicPr>
            <p:cNvPr id="4" name="Picture 3">
              <a:extLst>
                <a:ext uri="{FF2B5EF4-FFF2-40B4-BE49-F238E27FC236}">
                  <a16:creationId xmlns:a16="http://schemas.microsoft.com/office/drawing/2014/main" id="{7A555A97-5AA1-182D-BCED-4B1F5BE36713}"/>
                </a:ext>
              </a:extLst>
            </p:cNvPr>
            <p:cNvPicPr>
              <a:picLocks noGrp="1" noRot="1" noChangeAspect="1" noMove="1" noResize="1" noEditPoints="1" noAdjustHandles="1" noChangeArrowheads="1" noChangeShapeType="1" noCrop="1"/>
            </p:cNvPicPr>
            <p:nvPr/>
          </p:nvPicPr>
          <p:blipFill rotWithShape="1">
            <a:blip r:embed="rId3"/>
            <a:srcRect l="23510" t="29751" r="13318" b="17317"/>
            <a:stretch/>
          </p:blipFill>
          <p:spPr>
            <a:xfrm>
              <a:off x="10268" y="-80013"/>
              <a:ext cx="12181732" cy="6858000"/>
            </a:xfrm>
            <a:prstGeom prst="rect">
              <a:avLst/>
            </a:prstGeom>
          </p:spPr>
        </p:pic>
        <p:sp>
          <p:nvSpPr>
            <p:cNvPr id="5" name="Rectangle 4">
              <a:extLst>
                <a:ext uri="{FF2B5EF4-FFF2-40B4-BE49-F238E27FC236}">
                  <a16:creationId xmlns:a16="http://schemas.microsoft.com/office/drawing/2014/main" id="{FCAFDB1B-5D66-5E35-A807-05DDBCF1B3ED}"/>
                </a:ext>
              </a:extLst>
            </p:cNvPr>
            <p:cNvSpPr>
              <a:spLocks noGrp="1" noRot="1" noMove="1" noResize="1" noEditPoints="1" noAdjustHandles="1" noChangeArrowheads="1" noChangeShapeType="1"/>
            </p:cNvSpPr>
            <p:nvPr/>
          </p:nvSpPr>
          <p:spPr>
            <a:xfrm>
              <a:off x="0" y="0"/>
              <a:ext cx="12181732" cy="6858000"/>
            </a:xfrm>
            <a:prstGeom prst="rect">
              <a:avLst/>
            </a:prstGeom>
            <a:gradFill>
              <a:gsLst>
                <a:gs pos="100000">
                  <a:schemeClr val="bg1">
                    <a:lumMod val="100000"/>
                    <a:alpha val="75000"/>
                  </a:schemeClr>
                </a:gs>
                <a:gs pos="0">
                  <a:schemeClr val="bg1">
                    <a:lumMod val="96000"/>
                    <a:lumOff val="4000"/>
                    <a:alpha val="90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3F831C"/>
                </a:solidFill>
              </a:endParaRPr>
            </a:p>
          </p:txBody>
        </p:sp>
      </p:grpSp>
      <p:sp>
        <p:nvSpPr>
          <p:cNvPr id="6" name="TextBox 5">
            <a:extLst>
              <a:ext uri="{FF2B5EF4-FFF2-40B4-BE49-F238E27FC236}">
                <a16:creationId xmlns:a16="http://schemas.microsoft.com/office/drawing/2014/main" id="{F101F60E-8D16-BEE0-D3E5-29D10DFE94A2}"/>
              </a:ext>
            </a:extLst>
          </p:cNvPr>
          <p:cNvSpPr txBox="1"/>
          <p:nvPr/>
        </p:nvSpPr>
        <p:spPr>
          <a:xfrm>
            <a:off x="3478192" y="336271"/>
            <a:ext cx="5235615" cy="576293"/>
          </a:xfrm>
          <a:prstGeom prst="rect">
            <a:avLst/>
          </a:prstGeom>
          <a:gradFill>
            <a:gsLst>
              <a:gs pos="0">
                <a:srgbClr val="1D652A">
                  <a:lumMod val="97000"/>
                </a:srgbClr>
              </a:gs>
              <a:gs pos="100000">
                <a:srgbClr val="5B9C10">
                  <a:alpha val="65000"/>
                </a:srgbClr>
              </a:gs>
            </a:gsLst>
            <a:lin ang="16200000" scaled="0"/>
          </a:gradFill>
          <a:effectLst>
            <a:outerShdw blurRad="342900" dist="50800" dir="6900000" sx="97000" sy="97000" algn="ctr" rotWithShape="0">
              <a:srgbClr val="000000">
                <a:alpha val="26000"/>
              </a:srgbClr>
            </a:outerShdw>
          </a:effectLst>
        </p:spPr>
        <p:txBody>
          <a:bodyPr wrap="square" lIns="91440" tIns="72000" rIns="91440" bIns="72000" rtlCol="0" anchor="t">
            <a:spAutoFit/>
          </a:bodyPr>
          <a:lstStyle/>
          <a:p>
            <a:pPr algn="ctr"/>
            <a:r>
              <a:rPr lang="en-US" sz="2800" b="1" dirty="0">
                <a:solidFill>
                  <a:schemeClr val="bg1"/>
                </a:solidFill>
                <a:ea typeface="+mn-lt"/>
                <a:cs typeface="+mn-lt"/>
              </a:rPr>
              <a:t>Kendall Tau Correlation​</a:t>
            </a:r>
            <a:endParaRPr lang="en-US" b="1" dirty="0">
              <a:solidFill>
                <a:schemeClr val="bg1"/>
              </a:solidFill>
              <a:ea typeface="Calibri"/>
              <a:cs typeface="Calibri"/>
            </a:endParaRPr>
          </a:p>
        </p:txBody>
      </p:sp>
      <p:sp>
        <p:nvSpPr>
          <p:cNvPr id="7" name="Rectangle: Single Corner Rounded 6">
            <a:extLst>
              <a:ext uri="{FF2B5EF4-FFF2-40B4-BE49-F238E27FC236}">
                <a16:creationId xmlns:a16="http://schemas.microsoft.com/office/drawing/2014/main" id="{6B37E7C8-7111-53F1-829E-18A9AB82A0B4}"/>
              </a:ext>
            </a:extLst>
          </p:cNvPr>
          <p:cNvSpPr>
            <a:spLocks noGrp="1" noRot="1" noMove="1" noResize="1" noEditPoints="1" noAdjustHandles="1" noChangeArrowheads="1" noChangeShapeType="1"/>
          </p:cNvSpPr>
          <p:nvPr/>
        </p:nvSpPr>
        <p:spPr>
          <a:xfrm rot="10800000" flipH="1">
            <a:off x="-10268" y="0"/>
            <a:ext cx="2053672" cy="684614"/>
          </a:xfrm>
          <a:prstGeom prst="round1Rect">
            <a:avLst>
              <a:gd name="adj" fmla="val 33022"/>
            </a:avLst>
          </a:prstGeom>
          <a:solidFill>
            <a:schemeClr val="bg1"/>
          </a:solidFill>
          <a:ln>
            <a:noFill/>
          </a:ln>
          <a:effectLst>
            <a:outerShdw blurRad="279400" dist="25400" dir="5400000" sx="103000" sy="103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4" name="Picture 13">
            <a:extLst>
              <a:ext uri="{FF2B5EF4-FFF2-40B4-BE49-F238E27FC236}">
                <a16:creationId xmlns:a16="http://schemas.microsoft.com/office/drawing/2014/main" id="{82C259E6-904E-C459-E877-FF4BDB83C65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3052" y="71880"/>
            <a:ext cx="1695748" cy="528781"/>
          </a:xfrm>
          <a:prstGeom prst="rect">
            <a:avLst/>
          </a:prstGeom>
        </p:spPr>
      </p:pic>
      <p:sp>
        <p:nvSpPr>
          <p:cNvPr id="3" name="TextBox 2">
            <a:extLst>
              <a:ext uri="{FF2B5EF4-FFF2-40B4-BE49-F238E27FC236}">
                <a16:creationId xmlns:a16="http://schemas.microsoft.com/office/drawing/2014/main" id="{82FEB31D-2537-C0C3-FAF8-430C2AF9FA17}"/>
              </a:ext>
            </a:extLst>
          </p:cNvPr>
          <p:cNvSpPr txBox="1"/>
          <p:nvPr/>
        </p:nvSpPr>
        <p:spPr>
          <a:xfrm>
            <a:off x="804672" y="1869823"/>
            <a:ext cx="10390334" cy="2308324"/>
          </a:xfrm>
          <a:prstGeom prst="rect">
            <a:avLst/>
          </a:prstGeom>
          <a:noFill/>
        </p:spPr>
        <p:txBody>
          <a:bodyPr wrap="square">
            <a:spAutoFit/>
          </a:bodyPr>
          <a:lstStyle/>
          <a:p>
            <a:pPr algn="just" rtl="0" fontAlgn="base"/>
            <a:r>
              <a:rPr lang="en-ID" sz="1800" b="0" i="0" u="none" strike="noStrike" dirty="0">
                <a:solidFill>
                  <a:srgbClr val="000000"/>
                </a:solidFill>
                <a:effectLst/>
                <a:latin typeface="Calibri" panose="020F0502020204030204" pitchFamily="34" charset="0"/>
              </a:rPr>
              <a:t>The Kendall Tau rank correlation, commonly denoted as </a:t>
            </a:r>
            <a:r>
              <a:rPr lang="en-ID" sz="1800" b="0" i="0" u="none" strike="noStrike" dirty="0" err="1">
                <a:solidFill>
                  <a:srgbClr val="000000"/>
                </a:solidFill>
                <a:effectLst/>
                <a:latin typeface="Arial" panose="020B0604020202020204" pitchFamily="34" charset="0"/>
              </a:rPr>
              <a:t>τ</a:t>
            </a:r>
            <a:r>
              <a:rPr lang="en-ID" sz="1800" b="0" i="1" u="none" strike="noStrike" dirty="0" err="1">
                <a:solidFill>
                  <a:srgbClr val="000000"/>
                </a:solidFill>
                <a:effectLst/>
                <a:latin typeface="Arial" panose="020B0604020202020204" pitchFamily="34" charset="0"/>
              </a:rPr>
              <a:t>τ</a:t>
            </a:r>
            <a:r>
              <a:rPr lang="en-ID" sz="1800" b="0" i="0" u="none" strike="noStrike" dirty="0">
                <a:solidFill>
                  <a:srgbClr val="000000"/>
                </a:solidFill>
                <a:effectLst/>
                <a:latin typeface="Calibri" panose="020F0502020204030204" pitchFamily="34" charset="0"/>
              </a:rPr>
              <a:t> (tau), is a non-parametric statistic used to measure the ordinal association between two quantities. It assesses the strength and direction of the monotonic relationship between two paired datasets (</a:t>
            </a:r>
            <a:r>
              <a:rPr lang="en-ID" sz="1800" b="0" i="0" u="sng" strike="noStrike" dirty="0">
                <a:solidFill>
                  <a:srgbClr val="0563C1"/>
                </a:solidFill>
                <a:effectLst/>
                <a:latin typeface="Calibri" panose="020F0502020204030204" pitchFamily="34" charset="0"/>
                <a:hlinkClick r:id="rId5"/>
              </a:rPr>
              <a:t>Wikipedia</a:t>
            </a:r>
            <a:r>
              <a:rPr lang="en-ID" sz="1800" b="0" i="0" u="none" strike="noStrike" dirty="0">
                <a:solidFill>
                  <a:srgbClr val="000000"/>
                </a:solidFill>
                <a:effectLst/>
                <a:latin typeface="Calibri" panose="020F0502020204030204" pitchFamily="34" charset="0"/>
              </a:rPr>
              <a:t>). </a:t>
            </a:r>
            <a:r>
              <a:rPr lang="en-US" sz="1800" b="0" i="0" dirty="0">
                <a:solidFill>
                  <a:srgbClr val="000000"/>
                </a:solidFill>
                <a:effectLst/>
                <a:latin typeface="Calibri" panose="020F0502020204030204" pitchFamily="34" charset="0"/>
              </a:rPr>
              <a:t>​</a:t>
            </a:r>
            <a:endParaRPr lang="en-US" b="0" i="0" dirty="0">
              <a:solidFill>
                <a:srgbClr val="000000"/>
              </a:solidFill>
              <a:effectLst/>
              <a:latin typeface="Segoe UI" panose="020B0502040204020203" pitchFamily="34" charset="0"/>
            </a:endParaRPr>
          </a:p>
          <a:p>
            <a:pPr algn="just" rtl="0" fontAlgn="base"/>
            <a:endParaRPr lang="en-US" b="0" i="0" dirty="0">
              <a:solidFill>
                <a:srgbClr val="000000"/>
              </a:solidFill>
              <a:effectLst/>
              <a:latin typeface="Segoe UI" panose="020B0502040204020203" pitchFamily="34" charset="0"/>
            </a:endParaRPr>
          </a:p>
          <a:p>
            <a:pPr marL="285750" indent="-285750" algn="just" rtl="0" fontAlgn="base">
              <a:buFont typeface="Arial" panose="020B0604020202020204" pitchFamily="34" charset="0"/>
              <a:buChar char="•"/>
            </a:pPr>
            <a:r>
              <a:rPr lang="en-ID" sz="1800" b="1" i="0" u="none" strike="noStrike" dirty="0" err="1">
                <a:solidFill>
                  <a:srgbClr val="202122"/>
                </a:solidFill>
                <a:effectLst/>
                <a:latin typeface="Arial" panose="020B0604020202020204" pitchFamily="34" charset="0"/>
              </a:rPr>
              <a:t>τ</a:t>
            </a:r>
            <a:r>
              <a:rPr lang="en-ID" sz="1800" b="0" i="0" u="none" strike="noStrike" dirty="0">
                <a:solidFill>
                  <a:srgbClr val="000000"/>
                </a:solidFill>
                <a:effectLst/>
                <a:latin typeface="Arial" panose="020B0604020202020204" pitchFamily="34" charset="0"/>
              </a:rPr>
              <a:t>=1</a:t>
            </a:r>
            <a:r>
              <a:rPr lang="en-ID" sz="1800" b="0" i="0" u="none" strike="noStrike" dirty="0">
                <a:solidFill>
                  <a:srgbClr val="000000"/>
                </a:solidFill>
                <a:effectLst/>
                <a:latin typeface="Calibri" panose="020F0502020204030204" pitchFamily="34" charset="0"/>
              </a:rPr>
              <a:t>: Perfect agreement</a:t>
            </a:r>
            <a:r>
              <a:rPr lang="en-US" sz="1800" b="0" i="0" dirty="0">
                <a:solidFill>
                  <a:srgbClr val="000000"/>
                </a:solidFill>
                <a:effectLst/>
                <a:latin typeface="Calibri" panose="020F0502020204030204" pitchFamily="34" charset="0"/>
              </a:rPr>
              <a:t>​</a:t>
            </a:r>
            <a:endParaRPr lang="en-US" sz="800" b="0" i="0" dirty="0">
              <a:solidFill>
                <a:srgbClr val="000000"/>
              </a:solidFill>
              <a:effectLst/>
              <a:latin typeface="Arial" panose="020B0604020202020204" pitchFamily="34" charset="0"/>
            </a:endParaRPr>
          </a:p>
          <a:p>
            <a:pPr marL="285750" indent="-285750" algn="just" rtl="0" fontAlgn="base">
              <a:buFont typeface="Arial" panose="020B0604020202020204" pitchFamily="34" charset="0"/>
              <a:buChar char="•"/>
            </a:pPr>
            <a:r>
              <a:rPr lang="en-ID" sz="1800" b="1" i="0" u="none" strike="noStrike" dirty="0" err="1">
                <a:solidFill>
                  <a:srgbClr val="202122"/>
                </a:solidFill>
                <a:effectLst/>
                <a:latin typeface="Arial" panose="020B0604020202020204" pitchFamily="34" charset="0"/>
              </a:rPr>
              <a:t>τ</a:t>
            </a:r>
            <a:r>
              <a:rPr lang="en-ID" sz="1800" b="0" i="0" u="none" strike="noStrike" dirty="0">
                <a:solidFill>
                  <a:srgbClr val="000000"/>
                </a:solidFill>
                <a:effectLst/>
                <a:latin typeface="Arial" panose="020B0604020202020204" pitchFamily="34" charset="0"/>
              </a:rPr>
              <a:t>=−1</a:t>
            </a:r>
            <a:r>
              <a:rPr lang="en-ID" sz="1800" b="0" i="0" u="none" strike="noStrike" dirty="0">
                <a:solidFill>
                  <a:srgbClr val="000000"/>
                </a:solidFill>
                <a:effectLst/>
                <a:latin typeface="Calibri" panose="020F0502020204030204" pitchFamily="34" charset="0"/>
              </a:rPr>
              <a:t>: Perfect disagreement</a:t>
            </a:r>
            <a:r>
              <a:rPr lang="en-US" sz="1800" b="0" i="0" dirty="0">
                <a:solidFill>
                  <a:srgbClr val="000000"/>
                </a:solidFill>
                <a:effectLst/>
                <a:latin typeface="Calibri" panose="020F0502020204030204" pitchFamily="34" charset="0"/>
              </a:rPr>
              <a:t>​</a:t>
            </a:r>
            <a:endParaRPr lang="en-US" sz="800" b="0" i="0" dirty="0">
              <a:solidFill>
                <a:srgbClr val="000000"/>
              </a:solidFill>
              <a:effectLst/>
              <a:latin typeface="Arial" panose="020B0604020202020204" pitchFamily="34" charset="0"/>
            </a:endParaRPr>
          </a:p>
          <a:p>
            <a:pPr marL="285750" indent="-285750" algn="just" rtl="0" fontAlgn="base">
              <a:buFont typeface="Arial" panose="020B0604020202020204" pitchFamily="34" charset="0"/>
              <a:buChar char="•"/>
            </a:pPr>
            <a:r>
              <a:rPr lang="en-ID" sz="1800" b="1" i="0" u="none" strike="noStrike" dirty="0" err="1">
                <a:solidFill>
                  <a:srgbClr val="202122"/>
                </a:solidFill>
                <a:effectLst/>
                <a:latin typeface="Arial" panose="020B0604020202020204" pitchFamily="34" charset="0"/>
              </a:rPr>
              <a:t>τ</a:t>
            </a:r>
            <a:r>
              <a:rPr lang="en-ID" sz="1800" b="0" i="0" u="none" strike="noStrike" dirty="0">
                <a:solidFill>
                  <a:srgbClr val="000000"/>
                </a:solidFill>
                <a:effectLst/>
                <a:latin typeface="Arial" panose="020B0604020202020204" pitchFamily="34" charset="0"/>
              </a:rPr>
              <a:t>=0</a:t>
            </a:r>
            <a:r>
              <a:rPr lang="en-ID" sz="1800" b="0" i="0" u="none" strike="noStrike" dirty="0">
                <a:solidFill>
                  <a:srgbClr val="000000"/>
                </a:solidFill>
                <a:effectLst/>
                <a:latin typeface="Calibri" panose="020F0502020204030204" pitchFamily="34" charset="0"/>
              </a:rPr>
              <a:t>: No association</a:t>
            </a:r>
            <a:r>
              <a:rPr lang="en-US" sz="1800" b="0" i="0" dirty="0">
                <a:solidFill>
                  <a:srgbClr val="000000"/>
                </a:solidFill>
                <a:effectLst/>
                <a:latin typeface="Calibri" panose="020F0502020204030204" pitchFamily="34" charset="0"/>
              </a:rPr>
              <a:t>​</a:t>
            </a:r>
            <a:endParaRPr lang="en-US" sz="800" b="0" i="0" dirty="0">
              <a:solidFill>
                <a:srgbClr val="000000"/>
              </a:solidFill>
              <a:effectLst/>
              <a:latin typeface="Arial" panose="020B0604020202020204" pitchFamily="34" charset="0"/>
            </a:endParaRPr>
          </a:p>
          <a:p>
            <a:pPr algn="just" rtl="0" fontAlgn="base"/>
            <a:r>
              <a:rPr lang="en-US" sz="1800" b="0" i="0" dirty="0">
                <a:solidFill>
                  <a:srgbClr val="000000"/>
                </a:solidFill>
                <a:effectLst/>
                <a:latin typeface="Calibri" panose="020F0502020204030204" pitchFamily="34" charset="0"/>
              </a:rPr>
              <a:t>​</a:t>
            </a:r>
            <a:endParaRPr lang="en-US" b="0" i="0" dirty="0">
              <a:solidFill>
                <a:srgbClr val="000000"/>
              </a:solidFill>
              <a:effectLst/>
              <a:latin typeface="Segoe UI" panose="020B0502040204020203" pitchFamily="34" charset="0"/>
            </a:endParaRPr>
          </a:p>
        </p:txBody>
      </p:sp>
      <p:pic>
        <p:nvPicPr>
          <p:cNvPr id="6146" name="Picture 2" descr="A graph of blue dots&#10;&#10;Description automatically generated">
            <a:extLst>
              <a:ext uri="{FF2B5EF4-FFF2-40B4-BE49-F238E27FC236}">
                <a16:creationId xmlns:a16="http://schemas.microsoft.com/office/drawing/2014/main" id="{E37002D8-293D-4EEE-51C6-0880991354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2608" y="3060865"/>
            <a:ext cx="4962398" cy="3396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53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67FB078-1AD4-DF19-6F31-D5A233B54621}"/>
              </a:ext>
            </a:extLst>
          </p:cNvPr>
          <p:cNvGrpSpPr>
            <a:grpSpLocks noGrp="1" noUngrp="1" noRot="1" noMove="1" noResize="1"/>
          </p:cNvGrpSpPr>
          <p:nvPr/>
        </p:nvGrpSpPr>
        <p:grpSpPr>
          <a:xfrm>
            <a:off x="-10268" y="-80013"/>
            <a:ext cx="12202268" cy="6938013"/>
            <a:chOff x="0" y="-80013"/>
            <a:chExt cx="12192000" cy="6938013"/>
          </a:xfrm>
        </p:grpSpPr>
        <p:pic>
          <p:nvPicPr>
            <p:cNvPr id="4" name="Picture 3">
              <a:extLst>
                <a:ext uri="{FF2B5EF4-FFF2-40B4-BE49-F238E27FC236}">
                  <a16:creationId xmlns:a16="http://schemas.microsoft.com/office/drawing/2014/main" id="{7A555A97-5AA1-182D-BCED-4B1F5BE36713}"/>
                </a:ext>
              </a:extLst>
            </p:cNvPr>
            <p:cNvPicPr>
              <a:picLocks noGrp="1" noRot="1" noChangeAspect="1" noMove="1" noResize="1" noEditPoints="1" noAdjustHandles="1" noChangeArrowheads="1" noChangeShapeType="1" noCrop="1"/>
            </p:cNvPicPr>
            <p:nvPr/>
          </p:nvPicPr>
          <p:blipFill rotWithShape="1">
            <a:blip r:embed="rId3"/>
            <a:srcRect l="23510" t="29751" r="13318" b="17317"/>
            <a:stretch/>
          </p:blipFill>
          <p:spPr>
            <a:xfrm>
              <a:off x="10268" y="-80013"/>
              <a:ext cx="12181732" cy="6858000"/>
            </a:xfrm>
            <a:prstGeom prst="rect">
              <a:avLst/>
            </a:prstGeom>
          </p:spPr>
        </p:pic>
        <p:sp>
          <p:nvSpPr>
            <p:cNvPr id="5" name="Rectangle 4">
              <a:extLst>
                <a:ext uri="{FF2B5EF4-FFF2-40B4-BE49-F238E27FC236}">
                  <a16:creationId xmlns:a16="http://schemas.microsoft.com/office/drawing/2014/main" id="{FCAFDB1B-5D66-5E35-A807-05DDBCF1B3ED}"/>
                </a:ext>
              </a:extLst>
            </p:cNvPr>
            <p:cNvSpPr>
              <a:spLocks noGrp="1" noRot="1" noMove="1" noResize="1" noEditPoints="1" noAdjustHandles="1" noChangeArrowheads="1" noChangeShapeType="1"/>
            </p:cNvSpPr>
            <p:nvPr/>
          </p:nvSpPr>
          <p:spPr>
            <a:xfrm>
              <a:off x="0" y="0"/>
              <a:ext cx="12181732" cy="6858000"/>
            </a:xfrm>
            <a:prstGeom prst="rect">
              <a:avLst/>
            </a:prstGeom>
            <a:gradFill>
              <a:gsLst>
                <a:gs pos="100000">
                  <a:schemeClr val="bg1">
                    <a:lumMod val="100000"/>
                    <a:alpha val="75000"/>
                  </a:schemeClr>
                </a:gs>
                <a:gs pos="0">
                  <a:schemeClr val="bg1">
                    <a:lumMod val="96000"/>
                    <a:lumOff val="4000"/>
                    <a:alpha val="90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3F831C"/>
                </a:solidFill>
              </a:endParaRPr>
            </a:p>
          </p:txBody>
        </p:sp>
      </p:grpSp>
      <p:sp>
        <p:nvSpPr>
          <p:cNvPr id="6" name="TextBox 5">
            <a:extLst>
              <a:ext uri="{FF2B5EF4-FFF2-40B4-BE49-F238E27FC236}">
                <a16:creationId xmlns:a16="http://schemas.microsoft.com/office/drawing/2014/main" id="{F101F60E-8D16-BEE0-D3E5-29D10DFE94A2}"/>
              </a:ext>
            </a:extLst>
          </p:cNvPr>
          <p:cNvSpPr txBox="1"/>
          <p:nvPr/>
        </p:nvSpPr>
        <p:spPr>
          <a:xfrm>
            <a:off x="3478192" y="336271"/>
            <a:ext cx="5235615" cy="576293"/>
          </a:xfrm>
          <a:prstGeom prst="rect">
            <a:avLst/>
          </a:prstGeom>
          <a:gradFill>
            <a:gsLst>
              <a:gs pos="0">
                <a:srgbClr val="1D652A">
                  <a:lumMod val="97000"/>
                </a:srgbClr>
              </a:gs>
              <a:gs pos="100000">
                <a:srgbClr val="5B9C10">
                  <a:alpha val="65000"/>
                </a:srgbClr>
              </a:gs>
            </a:gsLst>
            <a:lin ang="16200000" scaled="0"/>
          </a:gradFill>
          <a:effectLst>
            <a:outerShdw blurRad="342900" dist="50800" dir="6900000" sx="97000" sy="97000" algn="ctr" rotWithShape="0">
              <a:srgbClr val="000000">
                <a:alpha val="26000"/>
              </a:srgbClr>
            </a:outerShdw>
          </a:effectLst>
        </p:spPr>
        <p:txBody>
          <a:bodyPr wrap="square" lIns="91440" tIns="72000" rIns="91440" bIns="72000" rtlCol="0" anchor="t">
            <a:spAutoFit/>
          </a:bodyPr>
          <a:lstStyle/>
          <a:p>
            <a:pPr algn="ctr"/>
            <a:r>
              <a:rPr lang="en-US" sz="2800" b="1" dirty="0">
                <a:solidFill>
                  <a:schemeClr val="bg1"/>
                </a:solidFill>
                <a:ea typeface="+mn-lt"/>
                <a:cs typeface="+mn-lt"/>
              </a:rPr>
              <a:t>Correlation and Causation​</a:t>
            </a:r>
            <a:endParaRPr lang="en-US" b="1" dirty="0">
              <a:solidFill>
                <a:schemeClr val="bg1"/>
              </a:solidFill>
              <a:ea typeface="Calibri"/>
              <a:cs typeface="Calibri"/>
            </a:endParaRPr>
          </a:p>
        </p:txBody>
      </p:sp>
      <p:sp>
        <p:nvSpPr>
          <p:cNvPr id="7" name="Rectangle: Single Corner Rounded 6">
            <a:extLst>
              <a:ext uri="{FF2B5EF4-FFF2-40B4-BE49-F238E27FC236}">
                <a16:creationId xmlns:a16="http://schemas.microsoft.com/office/drawing/2014/main" id="{6B37E7C8-7111-53F1-829E-18A9AB82A0B4}"/>
              </a:ext>
            </a:extLst>
          </p:cNvPr>
          <p:cNvSpPr>
            <a:spLocks noGrp="1" noRot="1" noMove="1" noResize="1" noEditPoints="1" noAdjustHandles="1" noChangeArrowheads="1" noChangeShapeType="1"/>
          </p:cNvSpPr>
          <p:nvPr/>
        </p:nvSpPr>
        <p:spPr>
          <a:xfrm rot="10800000" flipH="1">
            <a:off x="-10268" y="0"/>
            <a:ext cx="2053672" cy="684614"/>
          </a:xfrm>
          <a:prstGeom prst="round1Rect">
            <a:avLst>
              <a:gd name="adj" fmla="val 33022"/>
            </a:avLst>
          </a:prstGeom>
          <a:solidFill>
            <a:schemeClr val="bg1"/>
          </a:solidFill>
          <a:ln>
            <a:noFill/>
          </a:ln>
          <a:effectLst>
            <a:outerShdw blurRad="279400" dist="25400" dir="5400000" sx="103000" sy="103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4" name="Picture 13">
            <a:extLst>
              <a:ext uri="{FF2B5EF4-FFF2-40B4-BE49-F238E27FC236}">
                <a16:creationId xmlns:a16="http://schemas.microsoft.com/office/drawing/2014/main" id="{82C259E6-904E-C459-E877-FF4BDB83C65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3052" y="71880"/>
            <a:ext cx="1695748" cy="528781"/>
          </a:xfrm>
          <a:prstGeom prst="rect">
            <a:avLst/>
          </a:prstGeom>
        </p:spPr>
      </p:pic>
      <p:sp>
        <p:nvSpPr>
          <p:cNvPr id="3" name="TextBox 2">
            <a:extLst>
              <a:ext uri="{FF2B5EF4-FFF2-40B4-BE49-F238E27FC236}">
                <a16:creationId xmlns:a16="http://schemas.microsoft.com/office/drawing/2014/main" id="{43190D39-27C4-87B8-162A-9639D2618F93}"/>
              </a:ext>
            </a:extLst>
          </p:cNvPr>
          <p:cNvSpPr txBox="1"/>
          <p:nvPr/>
        </p:nvSpPr>
        <p:spPr>
          <a:xfrm>
            <a:off x="980926" y="1515309"/>
            <a:ext cx="10174754" cy="1477328"/>
          </a:xfrm>
          <a:prstGeom prst="rect">
            <a:avLst/>
          </a:prstGeom>
          <a:noFill/>
        </p:spPr>
        <p:txBody>
          <a:bodyPr wrap="square">
            <a:spAutoFit/>
          </a:bodyPr>
          <a:lstStyle/>
          <a:p>
            <a:pPr algn="just" rtl="0" fontAlgn="base"/>
            <a:r>
              <a:rPr lang="en-ID" sz="1800" b="1" i="0" u="none" strike="noStrike" dirty="0">
                <a:solidFill>
                  <a:srgbClr val="1A6229"/>
                </a:solidFill>
                <a:effectLst/>
                <a:latin typeface="Arial" panose="020B0604020202020204" pitchFamily="34" charset="0"/>
              </a:rPr>
              <a:t>Correlation does not imply causation:</a:t>
            </a:r>
            <a:r>
              <a:rPr lang="en-US" sz="1800" b="0" i="0" dirty="0">
                <a:solidFill>
                  <a:srgbClr val="1A6229"/>
                </a:solidFill>
                <a:effectLst/>
                <a:latin typeface="Arial" panose="020B0604020202020204" pitchFamily="34" charset="0"/>
              </a:rPr>
              <a:t>​</a:t>
            </a:r>
            <a:endParaRPr lang="en-US" b="0" i="0" dirty="0">
              <a:solidFill>
                <a:srgbClr val="1A6229"/>
              </a:solidFill>
              <a:effectLst/>
              <a:latin typeface="Segoe UI" panose="020B0502040204020203" pitchFamily="34" charset="0"/>
            </a:endParaRPr>
          </a:p>
          <a:p>
            <a:pPr marL="285750" indent="-285750" algn="just" rtl="0" fontAlgn="base">
              <a:buFont typeface="Arial" panose="020B0604020202020204" pitchFamily="34" charset="0"/>
              <a:buChar char="•"/>
            </a:pPr>
            <a:r>
              <a:rPr lang="en-ID" sz="1800" b="1" i="0" u="none" strike="noStrike" dirty="0">
                <a:solidFill>
                  <a:srgbClr val="1A6229"/>
                </a:solidFill>
                <a:effectLst/>
                <a:latin typeface="Arial" panose="020B0604020202020204" pitchFamily="34" charset="0"/>
              </a:rPr>
              <a:t>Correlation</a:t>
            </a:r>
            <a:r>
              <a:rPr lang="en-ID" sz="1800" b="1" i="0" u="none" strike="noStrike" dirty="0">
                <a:solidFill>
                  <a:srgbClr val="374151"/>
                </a:solidFill>
                <a:effectLst/>
                <a:latin typeface="Arial" panose="020B0604020202020204" pitchFamily="34" charset="0"/>
              </a:rPr>
              <a:t> </a:t>
            </a:r>
            <a:r>
              <a:rPr lang="en-ID" sz="1800" b="0" i="0" u="none" strike="noStrike" dirty="0">
                <a:solidFill>
                  <a:srgbClr val="374151"/>
                </a:solidFill>
                <a:effectLst/>
                <a:latin typeface="Arial" panose="020B0604020202020204" pitchFamily="34" charset="0"/>
              </a:rPr>
              <a:t>refers to a statistical measure that describes the extent to which two variables change together.</a:t>
            </a:r>
            <a:r>
              <a:rPr lang="en-US" sz="1800" b="0" i="0" dirty="0">
                <a:solidFill>
                  <a:srgbClr val="374151"/>
                </a:solidFill>
                <a:effectLst/>
                <a:latin typeface="Arial" panose="020B0604020202020204" pitchFamily="34" charset="0"/>
              </a:rPr>
              <a:t>​</a:t>
            </a:r>
            <a:endParaRPr lang="en-US" sz="800" b="0" i="0" dirty="0">
              <a:solidFill>
                <a:srgbClr val="000000"/>
              </a:solidFill>
              <a:effectLst/>
              <a:latin typeface="Arial" panose="020B0604020202020204" pitchFamily="34" charset="0"/>
            </a:endParaRPr>
          </a:p>
          <a:p>
            <a:pPr marL="285750" indent="-285750" algn="just" rtl="0" fontAlgn="base">
              <a:buFont typeface="Arial" panose="020B0604020202020204" pitchFamily="34" charset="0"/>
              <a:buChar char="•"/>
            </a:pPr>
            <a:r>
              <a:rPr lang="en-ID" sz="1800" b="1" i="0" u="none" strike="noStrike" dirty="0">
                <a:solidFill>
                  <a:srgbClr val="1A6229"/>
                </a:solidFill>
                <a:effectLst/>
                <a:latin typeface="Arial" panose="020B0604020202020204" pitchFamily="34" charset="0"/>
              </a:rPr>
              <a:t>Causation </a:t>
            </a:r>
            <a:r>
              <a:rPr lang="en-ID" sz="1800" b="0" i="0" u="none" strike="noStrike" dirty="0">
                <a:solidFill>
                  <a:srgbClr val="374151"/>
                </a:solidFill>
                <a:effectLst/>
                <a:latin typeface="Arial" panose="020B0604020202020204" pitchFamily="34" charset="0"/>
              </a:rPr>
              <a:t>implies that a change in one variable is responsible for a change in another. </a:t>
            </a:r>
            <a:r>
              <a:rPr lang="en-US" sz="1800" b="0" i="0" dirty="0">
                <a:solidFill>
                  <a:srgbClr val="374151"/>
                </a:solidFill>
                <a:effectLst/>
                <a:latin typeface="Arial" panose="020B0604020202020204" pitchFamily="34" charset="0"/>
              </a:rPr>
              <a:t>​</a:t>
            </a:r>
            <a:endParaRPr lang="en-US" sz="800" b="0" i="0" dirty="0">
              <a:solidFill>
                <a:srgbClr val="000000"/>
              </a:solidFill>
              <a:effectLst/>
              <a:latin typeface="Arial" panose="020B0604020202020204" pitchFamily="34" charset="0"/>
            </a:endParaRPr>
          </a:p>
          <a:p>
            <a:pPr algn="just" rtl="0" fontAlgn="base"/>
            <a:r>
              <a:rPr lang="en-US" sz="1800" b="0" i="0" dirty="0">
                <a:solidFill>
                  <a:srgbClr val="000000"/>
                </a:solidFill>
                <a:effectLst/>
                <a:latin typeface="Calibri" panose="020F0502020204030204" pitchFamily="34" charset="0"/>
              </a:rPr>
              <a:t>​</a:t>
            </a:r>
            <a:endParaRPr lang="en-US" b="0" i="0" dirty="0">
              <a:solidFill>
                <a:srgbClr val="000000"/>
              </a:solidFill>
              <a:effectLst/>
              <a:latin typeface="Segoe UI" panose="020B0502040204020203" pitchFamily="34" charset="0"/>
            </a:endParaRPr>
          </a:p>
        </p:txBody>
      </p:sp>
      <p:pic>
        <p:nvPicPr>
          <p:cNvPr id="7170" name="Picture 2" descr="A screen shot of a computer program&#10;&#10;Description automatically generated">
            <a:extLst>
              <a:ext uri="{FF2B5EF4-FFF2-40B4-BE49-F238E27FC236}">
                <a16:creationId xmlns:a16="http://schemas.microsoft.com/office/drawing/2014/main" id="{08C893E6-A51F-0D1A-5598-2E1FC99D16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6320" y="2956620"/>
            <a:ext cx="5503418" cy="3102652"/>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A graph of blue dots&#10;&#10;Description automatically generated">
            <a:extLst>
              <a:ext uri="{FF2B5EF4-FFF2-40B4-BE49-F238E27FC236}">
                <a16:creationId xmlns:a16="http://schemas.microsoft.com/office/drawing/2014/main" id="{18998EFC-EDC6-ACA0-6B56-6C6F3188D1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4002" y="2974629"/>
            <a:ext cx="4498446" cy="3102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809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67FB078-1AD4-DF19-6F31-D5A233B54621}"/>
              </a:ext>
            </a:extLst>
          </p:cNvPr>
          <p:cNvGrpSpPr>
            <a:grpSpLocks noGrp="1" noUngrp="1" noRot="1" noMove="1" noResize="1"/>
          </p:cNvGrpSpPr>
          <p:nvPr/>
        </p:nvGrpSpPr>
        <p:grpSpPr>
          <a:xfrm>
            <a:off x="-10268" y="-80013"/>
            <a:ext cx="12202268" cy="6938013"/>
            <a:chOff x="0" y="-80013"/>
            <a:chExt cx="12192000" cy="6938013"/>
          </a:xfrm>
        </p:grpSpPr>
        <p:pic>
          <p:nvPicPr>
            <p:cNvPr id="4" name="Picture 3">
              <a:extLst>
                <a:ext uri="{FF2B5EF4-FFF2-40B4-BE49-F238E27FC236}">
                  <a16:creationId xmlns:a16="http://schemas.microsoft.com/office/drawing/2014/main" id="{7A555A97-5AA1-182D-BCED-4B1F5BE36713}"/>
                </a:ext>
              </a:extLst>
            </p:cNvPr>
            <p:cNvPicPr>
              <a:picLocks noGrp="1" noRot="1" noChangeAspect="1" noMove="1" noResize="1" noEditPoints="1" noAdjustHandles="1" noChangeArrowheads="1" noChangeShapeType="1" noCrop="1"/>
            </p:cNvPicPr>
            <p:nvPr/>
          </p:nvPicPr>
          <p:blipFill rotWithShape="1">
            <a:blip r:embed="rId3"/>
            <a:srcRect l="23510" t="29751" r="13318" b="17317"/>
            <a:stretch/>
          </p:blipFill>
          <p:spPr>
            <a:xfrm>
              <a:off x="10268" y="-80013"/>
              <a:ext cx="12181732" cy="6858000"/>
            </a:xfrm>
            <a:prstGeom prst="rect">
              <a:avLst/>
            </a:prstGeom>
          </p:spPr>
        </p:pic>
        <p:sp>
          <p:nvSpPr>
            <p:cNvPr id="5" name="Rectangle 4">
              <a:extLst>
                <a:ext uri="{FF2B5EF4-FFF2-40B4-BE49-F238E27FC236}">
                  <a16:creationId xmlns:a16="http://schemas.microsoft.com/office/drawing/2014/main" id="{FCAFDB1B-5D66-5E35-A807-05DDBCF1B3ED}"/>
                </a:ext>
              </a:extLst>
            </p:cNvPr>
            <p:cNvSpPr>
              <a:spLocks noGrp="1" noRot="1" noMove="1" noResize="1" noEditPoints="1" noAdjustHandles="1" noChangeArrowheads="1" noChangeShapeType="1"/>
            </p:cNvSpPr>
            <p:nvPr/>
          </p:nvSpPr>
          <p:spPr>
            <a:xfrm>
              <a:off x="0" y="0"/>
              <a:ext cx="12181732" cy="6858000"/>
            </a:xfrm>
            <a:prstGeom prst="rect">
              <a:avLst/>
            </a:prstGeom>
            <a:gradFill>
              <a:gsLst>
                <a:gs pos="100000">
                  <a:schemeClr val="bg1">
                    <a:lumMod val="100000"/>
                    <a:alpha val="75000"/>
                  </a:schemeClr>
                </a:gs>
                <a:gs pos="0">
                  <a:schemeClr val="bg1">
                    <a:lumMod val="96000"/>
                    <a:lumOff val="4000"/>
                    <a:alpha val="90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3F831C"/>
                </a:solidFill>
              </a:endParaRPr>
            </a:p>
          </p:txBody>
        </p:sp>
      </p:grpSp>
      <p:sp>
        <p:nvSpPr>
          <p:cNvPr id="6" name="TextBox 5">
            <a:extLst>
              <a:ext uri="{FF2B5EF4-FFF2-40B4-BE49-F238E27FC236}">
                <a16:creationId xmlns:a16="http://schemas.microsoft.com/office/drawing/2014/main" id="{F101F60E-8D16-BEE0-D3E5-29D10DFE94A2}"/>
              </a:ext>
            </a:extLst>
          </p:cNvPr>
          <p:cNvSpPr txBox="1"/>
          <p:nvPr/>
        </p:nvSpPr>
        <p:spPr>
          <a:xfrm>
            <a:off x="3478192" y="336271"/>
            <a:ext cx="5235615" cy="576293"/>
          </a:xfrm>
          <a:prstGeom prst="rect">
            <a:avLst/>
          </a:prstGeom>
          <a:gradFill>
            <a:gsLst>
              <a:gs pos="0">
                <a:srgbClr val="1D652A">
                  <a:lumMod val="97000"/>
                </a:srgbClr>
              </a:gs>
              <a:gs pos="100000">
                <a:srgbClr val="5B9C10">
                  <a:alpha val="65000"/>
                </a:srgbClr>
              </a:gs>
            </a:gsLst>
            <a:lin ang="16200000" scaled="0"/>
          </a:gradFill>
          <a:effectLst>
            <a:outerShdw blurRad="342900" dist="50800" dir="6900000" sx="97000" sy="97000" algn="ctr" rotWithShape="0">
              <a:srgbClr val="000000">
                <a:alpha val="26000"/>
              </a:srgbClr>
            </a:outerShdw>
          </a:effectLst>
        </p:spPr>
        <p:txBody>
          <a:bodyPr wrap="square" lIns="91440" tIns="72000" rIns="91440" bIns="72000" rtlCol="0" anchor="t">
            <a:spAutoFit/>
          </a:bodyPr>
          <a:lstStyle/>
          <a:p>
            <a:pPr algn="ctr"/>
            <a:r>
              <a:rPr lang="en-US" sz="2800" b="1" dirty="0">
                <a:solidFill>
                  <a:schemeClr val="bg1"/>
                </a:solidFill>
                <a:ea typeface="+mn-lt"/>
                <a:cs typeface="+mn-lt"/>
              </a:rPr>
              <a:t>What is PDF</a:t>
            </a:r>
            <a:endParaRPr lang="en-US" b="1">
              <a:solidFill>
                <a:schemeClr val="bg1"/>
              </a:solidFill>
              <a:ea typeface="Calibri"/>
              <a:cs typeface="Calibri"/>
            </a:endParaRPr>
          </a:p>
        </p:txBody>
      </p:sp>
      <p:sp>
        <p:nvSpPr>
          <p:cNvPr id="7" name="Rectangle: Single Corner Rounded 6">
            <a:extLst>
              <a:ext uri="{FF2B5EF4-FFF2-40B4-BE49-F238E27FC236}">
                <a16:creationId xmlns:a16="http://schemas.microsoft.com/office/drawing/2014/main" id="{6B37E7C8-7111-53F1-829E-18A9AB82A0B4}"/>
              </a:ext>
            </a:extLst>
          </p:cNvPr>
          <p:cNvSpPr>
            <a:spLocks noGrp="1" noRot="1" noMove="1" noResize="1" noEditPoints="1" noAdjustHandles="1" noChangeArrowheads="1" noChangeShapeType="1"/>
          </p:cNvSpPr>
          <p:nvPr/>
        </p:nvSpPr>
        <p:spPr>
          <a:xfrm rot="10800000" flipH="1">
            <a:off x="-10268" y="0"/>
            <a:ext cx="2053672" cy="684614"/>
          </a:xfrm>
          <a:prstGeom prst="round1Rect">
            <a:avLst>
              <a:gd name="adj" fmla="val 33022"/>
            </a:avLst>
          </a:prstGeom>
          <a:solidFill>
            <a:schemeClr val="bg1"/>
          </a:solidFill>
          <a:ln>
            <a:noFill/>
          </a:ln>
          <a:effectLst>
            <a:outerShdw blurRad="279400" dist="25400" dir="5400000" sx="103000" sy="103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4" name="Picture 13">
            <a:extLst>
              <a:ext uri="{FF2B5EF4-FFF2-40B4-BE49-F238E27FC236}">
                <a16:creationId xmlns:a16="http://schemas.microsoft.com/office/drawing/2014/main" id="{82C259E6-904E-C459-E877-FF4BDB83C65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3052" y="71880"/>
            <a:ext cx="1695748" cy="528781"/>
          </a:xfrm>
          <a:prstGeom prst="rect">
            <a:avLst/>
          </a:prstGeom>
        </p:spPr>
      </p:pic>
      <p:sp>
        <p:nvSpPr>
          <p:cNvPr id="10" name="Google Shape;104;p4">
            <a:extLst>
              <a:ext uri="{FF2B5EF4-FFF2-40B4-BE49-F238E27FC236}">
                <a16:creationId xmlns:a16="http://schemas.microsoft.com/office/drawing/2014/main" id="{9C3C77E4-CBA9-8D4C-FE2A-59AC9BB79C0A}"/>
              </a:ext>
            </a:extLst>
          </p:cNvPr>
          <p:cNvSpPr txBox="1">
            <a:spLocks noGrp="1"/>
          </p:cNvSpPr>
          <p:nvPr/>
        </p:nvSpPr>
        <p:spPr>
          <a:xfrm>
            <a:off x="838200" y="1500838"/>
            <a:ext cx="10515600" cy="435133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SzPts val="2000"/>
              <a:buNone/>
            </a:pPr>
            <a:r>
              <a:rPr lang="en-ID" sz="2000" dirty="0">
                <a:solidFill>
                  <a:schemeClr val="tx1"/>
                </a:solidFill>
              </a:rPr>
              <a:t>The PDF offers a </a:t>
            </a:r>
            <a:r>
              <a:rPr lang="en-ID" sz="2000" b="0" i="0" u="none" strike="noStrike" dirty="0">
                <a:solidFill>
                  <a:schemeClr val="tx1"/>
                </a:solidFill>
                <a:latin typeface="Arial"/>
                <a:ea typeface="Arial"/>
                <a:cs typeface="Arial"/>
                <a:sym typeface="Arial"/>
              </a:rPr>
              <a:t>visualization or mathematical representation of how values of a variable are distributed over its range.</a:t>
            </a:r>
            <a:r>
              <a:rPr lang="en-ID" sz="2000" dirty="0">
                <a:solidFill>
                  <a:schemeClr val="tx1"/>
                </a:solidFill>
                <a:latin typeface="Arial"/>
                <a:ea typeface="Arial"/>
                <a:cs typeface="Arial"/>
                <a:sym typeface="Arial"/>
              </a:rPr>
              <a:t> </a:t>
            </a:r>
            <a:endParaRPr lang="en-US">
              <a:solidFill>
                <a:schemeClr val="tx1"/>
              </a:solidFill>
            </a:endParaRPr>
          </a:p>
          <a:p>
            <a:pPr marL="0" lvl="0" indent="0" algn="l" rtl="0">
              <a:lnSpc>
                <a:spcPct val="90000"/>
              </a:lnSpc>
              <a:spcBef>
                <a:spcPts val="1000"/>
              </a:spcBef>
              <a:spcAft>
                <a:spcPts val="0"/>
              </a:spcAft>
              <a:buClr>
                <a:schemeClr val="dk1"/>
              </a:buClr>
              <a:buSzPts val="2000"/>
              <a:buNone/>
            </a:pPr>
            <a:endParaRPr sz="2000" dirty="0">
              <a:solidFill>
                <a:schemeClr val="tx1"/>
              </a:solidFill>
              <a:latin typeface="Arial"/>
              <a:ea typeface="Arial"/>
              <a:cs typeface="Arial"/>
            </a:endParaRPr>
          </a:p>
          <a:p>
            <a:pPr marL="0" lvl="0" indent="0" algn="l" rtl="0">
              <a:lnSpc>
                <a:spcPct val="90000"/>
              </a:lnSpc>
              <a:spcBef>
                <a:spcPts val="1000"/>
              </a:spcBef>
              <a:spcAft>
                <a:spcPts val="0"/>
              </a:spcAft>
              <a:buClr>
                <a:srgbClr val="374151"/>
              </a:buClr>
              <a:buSzPts val="2000"/>
              <a:buNone/>
            </a:pPr>
            <a:r>
              <a:rPr lang="en-ID" sz="2000" b="1" i="0" u="none" strike="noStrike" dirty="0">
                <a:solidFill>
                  <a:srgbClr val="1A6229"/>
                </a:solidFill>
                <a:latin typeface="Arial"/>
                <a:ea typeface="Arial"/>
                <a:cs typeface="Arial"/>
                <a:sym typeface="Arial"/>
              </a:rPr>
              <a:t>Importance of PDF for Data Scientist:</a:t>
            </a:r>
            <a:endParaRPr dirty="0">
              <a:solidFill>
                <a:srgbClr val="1A6229"/>
              </a:solidFill>
            </a:endParaRPr>
          </a:p>
          <a:p>
            <a:pPr marL="228600" lvl="0" indent="-228600" algn="l" rtl="0">
              <a:lnSpc>
                <a:spcPct val="90000"/>
              </a:lnSpc>
              <a:spcBef>
                <a:spcPts val="1000"/>
              </a:spcBef>
              <a:spcAft>
                <a:spcPts val="0"/>
              </a:spcAft>
              <a:buClr>
                <a:srgbClr val="374151"/>
              </a:buClr>
              <a:buSzPts val="2000"/>
              <a:buFont typeface="Noto Sans Symbols"/>
              <a:buChar char="▪"/>
            </a:pPr>
            <a:r>
              <a:rPr lang="en-ID" sz="2000" b="0" i="0" u="none" strike="noStrike" dirty="0">
                <a:solidFill>
                  <a:schemeClr val="tx1"/>
                </a:solidFill>
                <a:latin typeface="Arial"/>
                <a:ea typeface="Arial"/>
                <a:cs typeface="Arial"/>
                <a:sym typeface="Arial"/>
              </a:rPr>
              <a:t>Insight into Data Distribution</a:t>
            </a:r>
            <a:endParaRPr dirty="0">
              <a:solidFill>
                <a:schemeClr val="tx1"/>
              </a:solidFill>
            </a:endParaRPr>
          </a:p>
          <a:p>
            <a:pPr marL="228600" lvl="0" indent="-228600" algn="l" rtl="0">
              <a:lnSpc>
                <a:spcPct val="90000"/>
              </a:lnSpc>
              <a:spcBef>
                <a:spcPts val="1000"/>
              </a:spcBef>
              <a:spcAft>
                <a:spcPts val="0"/>
              </a:spcAft>
              <a:buClr>
                <a:srgbClr val="374151"/>
              </a:buClr>
              <a:buSzPts val="2000"/>
              <a:buFont typeface="Noto Sans Symbols"/>
              <a:buChar char="▪"/>
            </a:pPr>
            <a:r>
              <a:rPr lang="en-ID" sz="2000" dirty="0">
                <a:solidFill>
                  <a:schemeClr val="tx1"/>
                </a:solidFill>
                <a:latin typeface="Arial"/>
                <a:ea typeface="Arial"/>
                <a:cs typeface="Arial"/>
                <a:sym typeface="Arial"/>
              </a:rPr>
              <a:t>Anomaly Detection</a:t>
            </a:r>
            <a:endParaRPr dirty="0">
              <a:solidFill>
                <a:schemeClr val="tx1"/>
              </a:solidFill>
            </a:endParaRPr>
          </a:p>
          <a:p>
            <a:pPr marL="228600" lvl="0" indent="-228600" algn="l" rtl="0">
              <a:lnSpc>
                <a:spcPct val="90000"/>
              </a:lnSpc>
              <a:spcBef>
                <a:spcPts val="1000"/>
              </a:spcBef>
              <a:spcAft>
                <a:spcPts val="0"/>
              </a:spcAft>
              <a:buClr>
                <a:srgbClr val="374151"/>
              </a:buClr>
              <a:buSzPts val="2000"/>
              <a:buFont typeface="Noto Sans Symbols"/>
              <a:buChar char="▪"/>
            </a:pPr>
            <a:r>
              <a:rPr lang="en-ID" sz="2000" b="0" i="0" u="none" strike="noStrike" dirty="0">
                <a:solidFill>
                  <a:schemeClr val="tx1"/>
                </a:solidFill>
                <a:latin typeface="Arial"/>
                <a:ea typeface="Arial"/>
                <a:cs typeface="Arial"/>
                <a:sym typeface="Arial"/>
              </a:rPr>
              <a:t>Assumption Checking</a:t>
            </a:r>
            <a:endParaRPr dirty="0">
              <a:solidFill>
                <a:schemeClr val="tx1"/>
              </a:solidFill>
            </a:endParaRPr>
          </a:p>
          <a:p>
            <a:pPr marL="228600" indent="-228600">
              <a:buClr>
                <a:srgbClr val="374151"/>
              </a:buClr>
              <a:buSzPts val="2000"/>
              <a:buFont typeface="Noto Sans Symbols"/>
              <a:buChar char="▪"/>
            </a:pPr>
            <a:r>
              <a:rPr lang="en-ID" sz="2000" dirty="0">
                <a:solidFill>
                  <a:schemeClr val="tx1"/>
                </a:solidFill>
                <a:latin typeface="Arial"/>
                <a:ea typeface="Arial"/>
                <a:cs typeface="Arial"/>
                <a:sym typeface="Arial"/>
              </a:rPr>
              <a:t>Predictive </a:t>
            </a:r>
            <a:r>
              <a:rPr lang="en-ID" sz="2000" dirty="0" err="1">
                <a:solidFill>
                  <a:schemeClr val="tx1"/>
                </a:solidFill>
                <a:latin typeface="Arial"/>
                <a:ea typeface="Arial"/>
                <a:cs typeface="Arial"/>
                <a:sym typeface="Arial"/>
              </a:rPr>
              <a:t>Modeling</a:t>
            </a:r>
            <a:r>
              <a:rPr lang="en-ID" sz="2000" dirty="0">
                <a:solidFill>
                  <a:schemeClr val="tx1"/>
                </a:solidFill>
                <a:latin typeface="Arial"/>
                <a:ea typeface="Arial"/>
                <a:cs typeface="Arial"/>
                <a:sym typeface="Arial"/>
              </a:rPr>
              <a:t> </a:t>
            </a:r>
            <a:endParaRPr>
              <a:solidFill>
                <a:schemeClr val="tx1"/>
              </a:solidFill>
            </a:endParaRPr>
          </a:p>
          <a:p>
            <a:pPr marL="228600" lvl="0" indent="-228600" algn="l" rtl="0">
              <a:lnSpc>
                <a:spcPct val="90000"/>
              </a:lnSpc>
              <a:spcBef>
                <a:spcPts val="1000"/>
              </a:spcBef>
              <a:spcAft>
                <a:spcPts val="0"/>
              </a:spcAft>
              <a:buClr>
                <a:srgbClr val="374151"/>
              </a:buClr>
              <a:buSzPts val="2000"/>
              <a:buFont typeface="Noto Sans Symbols"/>
              <a:buChar char="▪"/>
            </a:pPr>
            <a:r>
              <a:rPr lang="en-ID" sz="2000" dirty="0">
                <a:solidFill>
                  <a:schemeClr val="tx1"/>
                </a:solidFill>
                <a:latin typeface="Arial"/>
                <a:ea typeface="Arial"/>
                <a:cs typeface="Arial"/>
                <a:sym typeface="Arial"/>
              </a:rPr>
              <a:t>Data Transformation Decisions</a:t>
            </a:r>
            <a:endParaRPr dirty="0">
              <a:solidFill>
                <a:schemeClr val="tx1"/>
              </a:solidFill>
            </a:endParaRPr>
          </a:p>
        </p:txBody>
      </p:sp>
      <p:pic>
        <p:nvPicPr>
          <p:cNvPr id="11" name="Google Shape;105;p4" descr="A screenshot of a diagram&#10;&#10;Description automatically generated">
            <a:extLst>
              <a:ext uri="{FF2B5EF4-FFF2-40B4-BE49-F238E27FC236}">
                <a16:creationId xmlns:a16="http://schemas.microsoft.com/office/drawing/2014/main" id="{B331380B-63BF-BC84-C8B1-29EB43C5E21D}"/>
              </a:ext>
            </a:extLst>
          </p:cNvPr>
          <p:cNvPicPr preferRelativeResize="0"/>
          <p:nvPr/>
        </p:nvPicPr>
        <p:blipFill rotWithShape="1">
          <a:blip r:embed="rId5">
            <a:alphaModFix/>
          </a:blip>
          <a:srcRect/>
          <a:stretch/>
        </p:blipFill>
        <p:spPr>
          <a:xfrm>
            <a:off x="7474662" y="1917893"/>
            <a:ext cx="3765445" cy="4164834"/>
          </a:xfrm>
          <a:prstGeom prst="rect">
            <a:avLst/>
          </a:prstGeom>
          <a:noFill/>
          <a:ln>
            <a:noFill/>
          </a:ln>
        </p:spPr>
      </p:pic>
    </p:spTree>
    <p:extLst>
      <p:ext uri="{BB962C8B-B14F-4D97-AF65-F5344CB8AC3E}">
        <p14:creationId xmlns:p14="http://schemas.microsoft.com/office/powerpoint/2010/main" val="26577586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67FB078-1AD4-DF19-6F31-D5A233B54621}"/>
              </a:ext>
            </a:extLst>
          </p:cNvPr>
          <p:cNvGrpSpPr>
            <a:grpSpLocks noGrp="1" noUngrp="1" noRot="1" noMove="1" noResize="1"/>
          </p:cNvGrpSpPr>
          <p:nvPr/>
        </p:nvGrpSpPr>
        <p:grpSpPr>
          <a:xfrm>
            <a:off x="-10268" y="-80013"/>
            <a:ext cx="12202268" cy="6938013"/>
            <a:chOff x="0" y="-80013"/>
            <a:chExt cx="12192000" cy="6938013"/>
          </a:xfrm>
        </p:grpSpPr>
        <p:pic>
          <p:nvPicPr>
            <p:cNvPr id="4" name="Picture 3">
              <a:extLst>
                <a:ext uri="{FF2B5EF4-FFF2-40B4-BE49-F238E27FC236}">
                  <a16:creationId xmlns:a16="http://schemas.microsoft.com/office/drawing/2014/main" id="{7A555A97-5AA1-182D-BCED-4B1F5BE36713}"/>
                </a:ext>
              </a:extLst>
            </p:cNvPr>
            <p:cNvPicPr>
              <a:picLocks noGrp="1" noRot="1" noChangeAspect="1" noMove="1" noResize="1" noEditPoints="1" noAdjustHandles="1" noChangeArrowheads="1" noChangeShapeType="1" noCrop="1"/>
            </p:cNvPicPr>
            <p:nvPr/>
          </p:nvPicPr>
          <p:blipFill rotWithShape="1">
            <a:blip r:embed="rId3"/>
            <a:srcRect l="23510" t="29751" r="13318" b="17317"/>
            <a:stretch/>
          </p:blipFill>
          <p:spPr>
            <a:xfrm>
              <a:off x="10268" y="-80013"/>
              <a:ext cx="12181732" cy="6858000"/>
            </a:xfrm>
            <a:prstGeom prst="rect">
              <a:avLst/>
            </a:prstGeom>
          </p:spPr>
        </p:pic>
        <p:sp>
          <p:nvSpPr>
            <p:cNvPr id="5" name="Rectangle 4">
              <a:extLst>
                <a:ext uri="{FF2B5EF4-FFF2-40B4-BE49-F238E27FC236}">
                  <a16:creationId xmlns:a16="http://schemas.microsoft.com/office/drawing/2014/main" id="{FCAFDB1B-5D66-5E35-A807-05DDBCF1B3ED}"/>
                </a:ext>
              </a:extLst>
            </p:cNvPr>
            <p:cNvSpPr>
              <a:spLocks noGrp="1" noRot="1" noMove="1" noResize="1" noEditPoints="1" noAdjustHandles="1" noChangeArrowheads="1" noChangeShapeType="1"/>
            </p:cNvSpPr>
            <p:nvPr/>
          </p:nvSpPr>
          <p:spPr>
            <a:xfrm>
              <a:off x="0" y="0"/>
              <a:ext cx="12181732" cy="6858000"/>
            </a:xfrm>
            <a:prstGeom prst="rect">
              <a:avLst/>
            </a:prstGeom>
            <a:gradFill>
              <a:gsLst>
                <a:gs pos="100000">
                  <a:schemeClr val="bg1">
                    <a:lumMod val="100000"/>
                    <a:alpha val="75000"/>
                  </a:schemeClr>
                </a:gs>
                <a:gs pos="0">
                  <a:schemeClr val="bg1">
                    <a:lumMod val="96000"/>
                    <a:lumOff val="4000"/>
                    <a:alpha val="90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3F831C"/>
                </a:solidFill>
              </a:endParaRPr>
            </a:p>
          </p:txBody>
        </p:sp>
      </p:grpSp>
      <p:sp>
        <p:nvSpPr>
          <p:cNvPr id="6" name="TextBox 5">
            <a:extLst>
              <a:ext uri="{FF2B5EF4-FFF2-40B4-BE49-F238E27FC236}">
                <a16:creationId xmlns:a16="http://schemas.microsoft.com/office/drawing/2014/main" id="{F101F60E-8D16-BEE0-D3E5-29D10DFE94A2}"/>
              </a:ext>
            </a:extLst>
          </p:cNvPr>
          <p:cNvSpPr txBox="1"/>
          <p:nvPr/>
        </p:nvSpPr>
        <p:spPr>
          <a:xfrm>
            <a:off x="3478192" y="336271"/>
            <a:ext cx="5235615" cy="576293"/>
          </a:xfrm>
          <a:prstGeom prst="rect">
            <a:avLst/>
          </a:prstGeom>
          <a:gradFill>
            <a:gsLst>
              <a:gs pos="0">
                <a:srgbClr val="1D652A">
                  <a:lumMod val="97000"/>
                </a:srgbClr>
              </a:gs>
              <a:gs pos="100000">
                <a:srgbClr val="5B9C10">
                  <a:alpha val="65000"/>
                </a:srgbClr>
              </a:gs>
            </a:gsLst>
            <a:lin ang="16200000" scaled="0"/>
          </a:gradFill>
          <a:effectLst>
            <a:outerShdw blurRad="342900" dist="50800" dir="6900000" sx="97000" sy="97000" algn="ctr" rotWithShape="0">
              <a:srgbClr val="000000">
                <a:alpha val="26000"/>
              </a:srgbClr>
            </a:outerShdw>
          </a:effectLst>
        </p:spPr>
        <p:txBody>
          <a:bodyPr wrap="square" lIns="91440" tIns="72000" rIns="91440" bIns="72000" rtlCol="0" anchor="t">
            <a:spAutoFit/>
          </a:bodyPr>
          <a:lstStyle/>
          <a:p>
            <a:pPr algn="ctr"/>
            <a:r>
              <a:rPr lang="en-US" sz="2800" b="1" dirty="0">
                <a:solidFill>
                  <a:schemeClr val="bg1"/>
                </a:solidFill>
                <a:ea typeface="+mn-lt"/>
                <a:cs typeface="+mn-lt"/>
              </a:rPr>
              <a:t>Summary​</a:t>
            </a:r>
            <a:endParaRPr lang="en-US" b="1" dirty="0">
              <a:solidFill>
                <a:schemeClr val="bg1"/>
              </a:solidFill>
              <a:ea typeface="Calibri"/>
              <a:cs typeface="Calibri"/>
            </a:endParaRPr>
          </a:p>
        </p:txBody>
      </p:sp>
      <p:sp>
        <p:nvSpPr>
          <p:cNvPr id="7" name="Rectangle: Single Corner Rounded 6">
            <a:extLst>
              <a:ext uri="{FF2B5EF4-FFF2-40B4-BE49-F238E27FC236}">
                <a16:creationId xmlns:a16="http://schemas.microsoft.com/office/drawing/2014/main" id="{6B37E7C8-7111-53F1-829E-18A9AB82A0B4}"/>
              </a:ext>
            </a:extLst>
          </p:cNvPr>
          <p:cNvSpPr>
            <a:spLocks noGrp="1" noRot="1" noMove="1" noResize="1" noEditPoints="1" noAdjustHandles="1" noChangeArrowheads="1" noChangeShapeType="1"/>
          </p:cNvSpPr>
          <p:nvPr/>
        </p:nvSpPr>
        <p:spPr>
          <a:xfrm rot="10800000" flipH="1">
            <a:off x="-10268" y="0"/>
            <a:ext cx="2053672" cy="684614"/>
          </a:xfrm>
          <a:prstGeom prst="round1Rect">
            <a:avLst>
              <a:gd name="adj" fmla="val 33022"/>
            </a:avLst>
          </a:prstGeom>
          <a:solidFill>
            <a:schemeClr val="bg1"/>
          </a:solidFill>
          <a:ln>
            <a:noFill/>
          </a:ln>
          <a:effectLst>
            <a:outerShdw blurRad="279400" dist="25400" dir="5400000" sx="103000" sy="103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4" name="Picture 13">
            <a:extLst>
              <a:ext uri="{FF2B5EF4-FFF2-40B4-BE49-F238E27FC236}">
                <a16:creationId xmlns:a16="http://schemas.microsoft.com/office/drawing/2014/main" id="{82C259E6-904E-C459-E877-FF4BDB83C65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3052" y="71880"/>
            <a:ext cx="1695748" cy="528781"/>
          </a:xfrm>
          <a:prstGeom prst="rect">
            <a:avLst/>
          </a:prstGeom>
        </p:spPr>
      </p:pic>
      <p:sp>
        <p:nvSpPr>
          <p:cNvPr id="9" name="TextBox 8">
            <a:extLst>
              <a:ext uri="{FF2B5EF4-FFF2-40B4-BE49-F238E27FC236}">
                <a16:creationId xmlns:a16="http://schemas.microsoft.com/office/drawing/2014/main" id="{05329DEA-4A37-7EA2-AD88-4B66ACE81F5B}"/>
              </a:ext>
            </a:extLst>
          </p:cNvPr>
          <p:cNvSpPr txBox="1"/>
          <p:nvPr/>
        </p:nvSpPr>
        <p:spPr>
          <a:xfrm>
            <a:off x="980926" y="1321507"/>
            <a:ext cx="6263640" cy="2523768"/>
          </a:xfrm>
          <a:prstGeom prst="rect">
            <a:avLst/>
          </a:prstGeom>
          <a:noFill/>
        </p:spPr>
        <p:txBody>
          <a:bodyPr wrap="square">
            <a:spAutoFit/>
          </a:bodyPr>
          <a:lstStyle/>
          <a:p>
            <a:pPr algn="l" rtl="0" fontAlgn="base"/>
            <a:r>
              <a:rPr lang="en-ID" sz="1800" b="1" i="0" u="none" strike="noStrike" dirty="0">
                <a:solidFill>
                  <a:srgbClr val="1A6229"/>
                </a:solidFill>
                <a:effectLst/>
                <a:latin typeface="Calibri" panose="020F0502020204030204" pitchFamily="34" charset="0"/>
              </a:rPr>
              <a:t>What We Have Learnt About Relationship Between Variables: </a:t>
            </a:r>
            <a:r>
              <a:rPr lang="en-US" sz="1800" b="0" i="0" dirty="0">
                <a:solidFill>
                  <a:srgbClr val="000000"/>
                </a:solidFill>
                <a:effectLst/>
                <a:latin typeface="Calibri" panose="020F0502020204030204" pitchFamily="34" charset="0"/>
              </a:rPr>
              <a:t>​</a:t>
            </a:r>
            <a:endParaRPr lang="en-US" b="0" i="0" dirty="0">
              <a:solidFill>
                <a:srgbClr val="000000"/>
              </a:solidFill>
              <a:effectLst/>
              <a:latin typeface="Segoe UI" panose="020B0502040204020203" pitchFamily="34" charset="0"/>
            </a:endParaRPr>
          </a:p>
          <a:p>
            <a:pPr marL="285750" indent="-285750" algn="l" rtl="0" fontAlgn="base">
              <a:buFont typeface="Arial" panose="020B0604020202020204" pitchFamily="34" charset="0"/>
              <a:buChar char="•"/>
            </a:pPr>
            <a:r>
              <a:rPr lang="en-ID" sz="1800" b="0" i="0" u="none" strike="noStrike" dirty="0">
                <a:solidFill>
                  <a:srgbClr val="000000"/>
                </a:solidFill>
                <a:effectLst/>
                <a:latin typeface="Calibri" panose="020F0502020204030204" pitchFamily="34" charset="0"/>
              </a:rPr>
              <a:t>Scatter Plot</a:t>
            </a:r>
            <a:r>
              <a:rPr lang="en-US" sz="1800" b="0" i="0" dirty="0">
                <a:solidFill>
                  <a:srgbClr val="000000"/>
                </a:solidFill>
                <a:effectLst/>
                <a:latin typeface="Calibri" panose="020F0502020204030204" pitchFamily="34" charset="0"/>
              </a:rPr>
              <a:t>​</a:t>
            </a:r>
            <a:endParaRPr lang="en-US" sz="700" b="0" i="0" dirty="0">
              <a:solidFill>
                <a:srgbClr val="000000"/>
              </a:solidFill>
              <a:effectLst/>
              <a:latin typeface="Arial" panose="020B0604020202020204" pitchFamily="34" charset="0"/>
            </a:endParaRPr>
          </a:p>
          <a:p>
            <a:pPr marL="285750" indent="-285750" algn="l" rtl="0" fontAlgn="base">
              <a:buFont typeface="Arial" panose="020B0604020202020204" pitchFamily="34" charset="0"/>
              <a:buChar char="•"/>
            </a:pPr>
            <a:r>
              <a:rPr lang="en-ID" sz="1800" b="0" i="0" u="none" strike="noStrike" dirty="0">
                <a:solidFill>
                  <a:srgbClr val="000000"/>
                </a:solidFill>
                <a:effectLst/>
                <a:latin typeface="Calibri" panose="020F0502020204030204" pitchFamily="34" charset="0"/>
              </a:rPr>
              <a:t>Correlation Analysis</a:t>
            </a:r>
            <a:r>
              <a:rPr lang="en-US" sz="1800" b="0" i="0" dirty="0">
                <a:solidFill>
                  <a:srgbClr val="000000"/>
                </a:solidFill>
                <a:effectLst/>
                <a:latin typeface="Calibri" panose="020F0502020204030204" pitchFamily="34" charset="0"/>
              </a:rPr>
              <a:t>​</a:t>
            </a:r>
            <a:endParaRPr lang="en-US" sz="700" b="0" i="0" dirty="0">
              <a:solidFill>
                <a:srgbClr val="000000"/>
              </a:solidFill>
              <a:effectLst/>
              <a:latin typeface="Arial" panose="020B0604020202020204" pitchFamily="34" charset="0"/>
            </a:endParaRPr>
          </a:p>
          <a:p>
            <a:pPr marL="285750" indent="-285750" algn="l" rtl="0" fontAlgn="base">
              <a:buFont typeface="Arial" panose="020B0604020202020204" pitchFamily="34" charset="0"/>
              <a:buChar char="•"/>
            </a:pPr>
            <a:r>
              <a:rPr lang="en-ID" sz="1800" b="0" i="0" u="none" strike="noStrike" dirty="0">
                <a:solidFill>
                  <a:srgbClr val="000000"/>
                </a:solidFill>
                <a:effectLst/>
                <a:latin typeface="Calibri" panose="020F0502020204030204" pitchFamily="34" charset="0"/>
              </a:rPr>
              <a:t>Covariance Analysis</a:t>
            </a:r>
            <a:r>
              <a:rPr lang="en-US" sz="1800" b="0" i="0" dirty="0">
                <a:solidFill>
                  <a:srgbClr val="000000"/>
                </a:solidFill>
                <a:effectLst/>
                <a:latin typeface="Calibri" panose="020F0502020204030204" pitchFamily="34" charset="0"/>
              </a:rPr>
              <a:t>​</a:t>
            </a:r>
            <a:endParaRPr lang="en-US" sz="700" b="0" i="0" dirty="0">
              <a:solidFill>
                <a:srgbClr val="000000"/>
              </a:solidFill>
              <a:effectLst/>
              <a:latin typeface="Arial" panose="020B0604020202020204" pitchFamily="34" charset="0"/>
            </a:endParaRPr>
          </a:p>
          <a:p>
            <a:pPr marL="285750" indent="-285750" algn="l" rtl="0" fontAlgn="base">
              <a:buFont typeface="Arial" panose="020B0604020202020204" pitchFamily="34" charset="0"/>
              <a:buChar char="•"/>
            </a:pPr>
            <a:r>
              <a:rPr lang="en-ID" sz="1800" b="0" i="0" u="none" strike="noStrike" dirty="0">
                <a:solidFill>
                  <a:srgbClr val="000000"/>
                </a:solidFill>
                <a:effectLst/>
                <a:latin typeface="Calibri" panose="020F0502020204030204" pitchFamily="34" charset="0"/>
              </a:rPr>
              <a:t>Pearson’s Correlation</a:t>
            </a:r>
            <a:r>
              <a:rPr lang="en-US" sz="1800" b="0" i="0" dirty="0">
                <a:solidFill>
                  <a:srgbClr val="000000"/>
                </a:solidFill>
                <a:effectLst/>
                <a:latin typeface="Calibri" panose="020F0502020204030204" pitchFamily="34" charset="0"/>
              </a:rPr>
              <a:t>​</a:t>
            </a:r>
            <a:endParaRPr lang="en-US" sz="700" b="0" i="0" dirty="0">
              <a:solidFill>
                <a:srgbClr val="000000"/>
              </a:solidFill>
              <a:effectLst/>
              <a:latin typeface="Arial" panose="020B0604020202020204" pitchFamily="34" charset="0"/>
            </a:endParaRPr>
          </a:p>
          <a:p>
            <a:pPr marL="285750" indent="-285750" algn="l" rtl="0" fontAlgn="base">
              <a:buFont typeface="Arial" panose="020B0604020202020204" pitchFamily="34" charset="0"/>
              <a:buChar char="•"/>
            </a:pPr>
            <a:r>
              <a:rPr lang="en-ID" sz="1800" b="0" i="0" u="none" strike="noStrike" dirty="0">
                <a:solidFill>
                  <a:srgbClr val="000000"/>
                </a:solidFill>
                <a:effectLst/>
                <a:latin typeface="Calibri" panose="020F0502020204030204" pitchFamily="34" charset="0"/>
              </a:rPr>
              <a:t>Spearman’s Rank Correlation</a:t>
            </a:r>
            <a:r>
              <a:rPr lang="en-US" sz="1800" b="0" i="0" dirty="0">
                <a:solidFill>
                  <a:srgbClr val="000000"/>
                </a:solidFill>
                <a:effectLst/>
                <a:latin typeface="Calibri" panose="020F0502020204030204" pitchFamily="34" charset="0"/>
              </a:rPr>
              <a:t>​</a:t>
            </a:r>
            <a:endParaRPr lang="en-US" sz="700" b="0" i="0" dirty="0">
              <a:solidFill>
                <a:srgbClr val="000000"/>
              </a:solidFill>
              <a:effectLst/>
              <a:latin typeface="Arial" panose="020B0604020202020204" pitchFamily="34" charset="0"/>
            </a:endParaRPr>
          </a:p>
          <a:p>
            <a:pPr marL="285750" indent="-285750" algn="l" rtl="0" fontAlgn="base">
              <a:buFont typeface="Arial" panose="020B0604020202020204" pitchFamily="34" charset="0"/>
              <a:buChar char="•"/>
            </a:pPr>
            <a:r>
              <a:rPr lang="en-ID" sz="1800" b="0" i="0" u="none" strike="noStrike" dirty="0">
                <a:solidFill>
                  <a:srgbClr val="000000"/>
                </a:solidFill>
                <a:effectLst/>
                <a:latin typeface="Calibri" panose="020F0502020204030204" pitchFamily="34" charset="0"/>
              </a:rPr>
              <a:t>Kendall Tau’s Correlation</a:t>
            </a:r>
            <a:r>
              <a:rPr lang="en-US" sz="1800" b="0" i="0" dirty="0">
                <a:solidFill>
                  <a:srgbClr val="000000"/>
                </a:solidFill>
                <a:effectLst/>
                <a:latin typeface="Calibri" panose="020F0502020204030204" pitchFamily="34" charset="0"/>
              </a:rPr>
              <a:t>​</a:t>
            </a:r>
            <a:endParaRPr lang="en-US" sz="700" b="0" i="0" dirty="0">
              <a:solidFill>
                <a:srgbClr val="000000"/>
              </a:solidFill>
              <a:effectLst/>
              <a:latin typeface="Arial" panose="020B0604020202020204" pitchFamily="34" charset="0"/>
            </a:endParaRPr>
          </a:p>
          <a:p>
            <a:pPr marL="285750" indent="-285750" algn="l" rtl="0" fontAlgn="base">
              <a:buFont typeface="Arial" panose="020B0604020202020204" pitchFamily="34" charset="0"/>
              <a:buChar char="•"/>
            </a:pPr>
            <a:r>
              <a:rPr lang="en-ID" sz="1800" b="0" i="0" u="none" strike="noStrike" dirty="0">
                <a:solidFill>
                  <a:srgbClr val="000000"/>
                </a:solidFill>
                <a:effectLst/>
                <a:latin typeface="Calibri" panose="020F0502020204030204" pitchFamily="34" charset="0"/>
              </a:rPr>
              <a:t>Correlation and Causation</a:t>
            </a:r>
            <a:r>
              <a:rPr lang="en-US" sz="1800" b="0" i="0" dirty="0">
                <a:solidFill>
                  <a:srgbClr val="000000"/>
                </a:solidFill>
                <a:effectLst/>
                <a:latin typeface="Calibri" panose="020F0502020204030204" pitchFamily="34" charset="0"/>
              </a:rPr>
              <a:t>​</a:t>
            </a:r>
            <a:endParaRPr lang="en-US" sz="700" b="0" i="0" dirty="0">
              <a:solidFill>
                <a:srgbClr val="000000"/>
              </a:solidFill>
              <a:effectLst/>
              <a:latin typeface="Arial" panose="020B0604020202020204" pitchFamily="34" charset="0"/>
            </a:endParaRPr>
          </a:p>
          <a:p>
            <a:pPr algn="l" rtl="0" fontAlgn="base"/>
            <a:r>
              <a:rPr lang="en-US" sz="1400"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3036567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67FB078-1AD4-DF19-6F31-D5A233B54621}"/>
              </a:ext>
            </a:extLst>
          </p:cNvPr>
          <p:cNvGrpSpPr>
            <a:grpSpLocks noGrp="1" noUngrp="1" noRot="1" noMove="1" noResize="1"/>
          </p:cNvGrpSpPr>
          <p:nvPr/>
        </p:nvGrpSpPr>
        <p:grpSpPr>
          <a:xfrm>
            <a:off x="-10268" y="-80013"/>
            <a:ext cx="12202268" cy="6938013"/>
            <a:chOff x="0" y="-80013"/>
            <a:chExt cx="12192000" cy="6938013"/>
          </a:xfrm>
        </p:grpSpPr>
        <p:pic>
          <p:nvPicPr>
            <p:cNvPr id="4" name="Picture 3">
              <a:extLst>
                <a:ext uri="{FF2B5EF4-FFF2-40B4-BE49-F238E27FC236}">
                  <a16:creationId xmlns:a16="http://schemas.microsoft.com/office/drawing/2014/main" id="{7A555A97-5AA1-182D-BCED-4B1F5BE36713}"/>
                </a:ext>
              </a:extLst>
            </p:cNvPr>
            <p:cNvPicPr>
              <a:picLocks noGrp="1" noRot="1" noChangeAspect="1" noMove="1" noResize="1" noEditPoints="1" noAdjustHandles="1" noChangeArrowheads="1" noChangeShapeType="1" noCrop="1"/>
            </p:cNvPicPr>
            <p:nvPr/>
          </p:nvPicPr>
          <p:blipFill rotWithShape="1">
            <a:blip r:embed="rId3"/>
            <a:srcRect l="23510" t="29751" r="13318" b="17317"/>
            <a:stretch/>
          </p:blipFill>
          <p:spPr>
            <a:xfrm>
              <a:off x="10268" y="-80013"/>
              <a:ext cx="12181732" cy="6858000"/>
            </a:xfrm>
            <a:prstGeom prst="rect">
              <a:avLst/>
            </a:prstGeom>
          </p:spPr>
        </p:pic>
        <p:sp>
          <p:nvSpPr>
            <p:cNvPr id="5" name="Rectangle 4">
              <a:extLst>
                <a:ext uri="{FF2B5EF4-FFF2-40B4-BE49-F238E27FC236}">
                  <a16:creationId xmlns:a16="http://schemas.microsoft.com/office/drawing/2014/main" id="{FCAFDB1B-5D66-5E35-A807-05DDBCF1B3ED}"/>
                </a:ext>
              </a:extLst>
            </p:cNvPr>
            <p:cNvSpPr>
              <a:spLocks noGrp="1" noRot="1" noMove="1" noResize="1" noEditPoints="1" noAdjustHandles="1" noChangeArrowheads="1" noChangeShapeType="1"/>
            </p:cNvSpPr>
            <p:nvPr/>
          </p:nvSpPr>
          <p:spPr>
            <a:xfrm>
              <a:off x="0" y="0"/>
              <a:ext cx="12181732" cy="6858000"/>
            </a:xfrm>
            <a:prstGeom prst="rect">
              <a:avLst/>
            </a:prstGeom>
            <a:gradFill>
              <a:gsLst>
                <a:gs pos="100000">
                  <a:schemeClr val="bg1">
                    <a:lumMod val="100000"/>
                    <a:alpha val="75000"/>
                  </a:schemeClr>
                </a:gs>
                <a:gs pos="0">
                  <a:schemeClr val="bg1">
                    <a:lumMod val="96000"/>
                    <a:lumOff val="4000"/>
                    <a:alpha val="90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3F831C"/>
                </a:solidFill>
              </a:endParaRPr>
            </a:p>
          </p:txBody>
        </p:sp>
      </p:grpSp>
      <p:sp>
        <p:nvSpPr>
          <p:cNvPr id="6" name="TextBox 5">
            <a:extLst>
              <a:ext uri="{FF2B5EF4-FFF2-40B4-BE49-F238E27FC236}">
                <a16:creationId xmlns:a16="http://schemas.microsoft.com/office/drawing/2014/main" id="{F101F60E-8D16-BEE0-D3E5-29D10DFE94A2}"/>
              </a:ext>
            </a:extLst>
          </p:cNvPr>
          <p:cNvSpPr txBox="1"/>
          <p:nvPr/>
        </p:nvSpPr>
        <p:spPr>
          <a:xfrm>
            <a:off x="3478192" y="336271"/>
            <a:ext cx="5235615" cy="576293"/>
          </a:xfrm>
          <a:prstGeom prst="rect">
            <a:avLst/>
          </a:prstGeom>
          <a:gradFill>
            <a:gsLst>
              <a:gs pos="0">
                <a:srgbClr val="1D652A">
                  <a:lumMod val="97000"/>
                </a:srgbClr>
              </a:gs>
              <a:gs pos="100000">
                <a:srgbClr val="5B9C10">
                  <a:alpha val="65000"/>
                </a:srgbClr>
              </a:gs>
            </a:gsLst>
            <a:lin ang="16200000" scaled="0"/>
          </a:gradFill>
          <a:effectLst>
            <a:outerShdw blurRad="342900" dist="50800" dir="6900000" sx="97000" sy="97000" algn="ctr" rotWithShape="0">
              <a:srgbClr val="000000">
                <a:alpha val="26000"/>
              </a:srgbClr>
            </a:outerShdw>
          </a:effectLst>
        </p:spPr>
        <p:txBody>
          <a:bodyPr wrap="square" lIns="91440" tIns="72000" rIns="91440" bIns="72000" rtlCol="0" anchor="t">
            <a:spAutoFit/>
          </a:bodyPr>
          <a:lstStyle/>
          <a:p>
            <a:pPr algn="ctr"/>
            <a:r>
              <a:rPr lang="en-US" sz="2800" b="1" dirty="0" err="1">
                <a:solidFill>
                  <a:schemeClr val="bg1"/>
                </a:solidFill>
                <a:ea typeface="+mn-lt"/>
                <a:cs typeface="+mn-lt"/>
              </a:rPr>
              <a:t>Quizz</a:t>
            </a:r>
            <a:r>
              <a:rPr lang="en-US" sz="2800" b="1" dirty="0">
                <a:solidFill>
                  <a:schemeClr val="bg1"/>
                </a:solidFill>
                <a:ea typeface="+mn-lt"/>
                <a:cs typeface="+mn-lt"/>
              </a:rPr>
              <a:t>​</a:t>
            </a:r>
            <a:endParaRPr lang="en-US" b="1" dirty="0">
              <a:solidFill>
                <a:schemeClr val="bg1"/>
              </a:solidFill>
              <a:ea typeface="Calibri"/>
              <a:cs typeface="Calibri"/>
            </a:endParaRPr>
          </a:p>
        </p:txBody>
      </p:sp>
      <p:sp>
        <p:nvSpPr>
          <p:cNvPr id="7" name="Rectangle: Single Corner Rounded 6">
            <a:extLst>
              <a:ext uri="{FF2B5EF4-FFF2-40B4-BE49-F238E27FC236}">
                <a16:creationId xmlns:a16="http://schemas.microsoft.com/office/drawing/2014/main" id="{6B37E7C8-7111-53F1-829E-18A9AB82A0B4}"/>
              </a:ext>
            </a:extLst>
          </p:cNvPr>
          <p:cNvSpPr>
            <a:spLocks noGrp="1" noRot="1" noMove="1" noResize="1" noEditPoints="1" noAdjustHandles="1" noChangeArrowheads="1" noChangeShapeType="1"/>
          </p:cNvSpPr>
          <p:nvPr/>
        </p:nvSpPr>
        <p:spPr>
          <a:xfrm rot="10800000" flipH="1">
            <a:off x="-10268" y="0"/>
            <a:ext cx="2053672" cy="684614"/>
          </a:xfrm>
          <a:prstGeom prst="round1Rect">
            <a:avLst>
              <a:gd name="adj" fmla="val 33022"/>
            </a:avLst>
          </a:prstGeom>
          <a:solidFill>
            <a:schemeClr val="bg1"/>
          </a:solidFill>
          <a:ln>
            <a:noFill/>
          </a:ln>
          <a:effectLst>
            <a:outerShdw blurRad="279400" dist="25400" dir="5400000" sx="103000" sy="103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4" name="Picture 13">
            <a:extLst>
              <a:ext uri="{FF2B5EF4-FFF2-40B4-BE49-F238E27FC236}">
                <a16:creationId xmlns:a16="http://schemas.microsoft.com/office/drawing/2014/main" id="{82C259E6-904E-C459-E877-FF4BDB83C65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3052" y="71880"/>
            <a:ext cx="1695748" cy="528781"/>
          </a:xfrm>
          <a:prstGeom prst="rect">
            <a:avLst/>
          </a:prstGeom>
        </p:spPr>
      </p:pic>
      <p:sp>
        <p:nvSpPr>
          <p:cNvPr id="3" name="TextBox 2">
            <a:extLst>
              <a:ext uri="{FF2B5EF4-FFF2-40B4-BE49-F238E27FC236}">
                <a16:creationId xmlns:a16="http://schemas.microsoft.com/office/drawing/2014/main" id="{C6880C4A-3F10-3CEE-54BC-DE233C53E36E}"/>
              </a:ext>
            </a:extLst>
          </p:cNvPr>
          <p:cNvSpPr txBox="1"/>
          <p:nvPr/>
        </p:nvSpPr>
        <p:spPr>
          <a:xfrm>
            <a:off x="292608" y="939245"/>
            <a:ext cx="10954512" cy="6186309"/>
          </a:xfrm>
          <a:prstGeom prst="rect">
            <a:avLst/>
          </a:prstGeom>
          <a:noFill/>
        </p:spPr>
        <p:txBody>
          <a:bodyPr wrap="square">
            <a:spAutoFit/>
          </a:bodyPr>
          <a:lstStyle/>
          <a:p>
            <a:pPr algn="l" rtl="0" fontAlgn="base"/>
            <a:r>
              <a:rPr lang="en-ID" b="1" i="0" u="none" strike="noStrike" dirty="0">
                <a:solidFill>
                  <a:srgbClr val="374151"/>
                </a:solidFill>
                <a:effectLst/>
                <a:latin typeface="Arial" panose="020B0604020202020204" pitchFamily="34" charset="0"/>
              </a:rPr>
              <a:t>Quiz 1: Scatter Plots</a:t>
            </a:r>
            <a:r>
              <a:rPr lang="en-US" b="0" i="0" dirty="0">
                <a:solidFill>
                  <a:srgbClr val="374151"/>
                </a:solidFill>
                <a:effectLst/>
                <a:latin typeface="Arial" panose="020B0604020202020204" pitchFamily="34" charset="0"/>
              </a:rPr>
              <a:t>​</a:t>
            </a:r>
            <a:endParaRPr lang="en-US" b="0" i="0" dirty="0">
              <a:solidFill>
                <a:srgbClr val="000000"/>
              </a:solidFill>
              <a:effectLst/>
              <a:latin typeface="Arial" panose="020B0604020202020204" pitchFamily="34" charset="0"/>
            </a:endParaRPr>
          </a:p>
          <a:p>
            <a:pPr algn="l" rtl="0" fontAlgn="base"/>
            <a:r>
              <a:rPr lang="en-ID" b="0" i="0" u="none" strike="noStrike" dirty="0">
                <a:solidFill>
                  <a:srgbClr val="374151"/>
                </a:solidFill>
                <a:effectLst/>
                <a:latin typeface="Arial" panose="020B0604020202020204" pitchFamily="34" charset="0"/>
              </a:rPr>
              <a:t>Which of the following best describes a scatter plot?</a:t>
            </a:r>
            <a:r>
              <a:rPr lang="en-US" b="0" i="0" dirty="0">
                <a:solidFill>
                  <a:srgbClr val="374151"/>
                </a:solidFill>
                <a:effectLst/>
                <a:latin typeface="Arial" panose="020B0604020202020204" pitchFamily="34" charset="0"/>
              </a:rPr>
              <a:t>​</a:t>
            </a:r>
            <a:endParaRPr lang="en-US" b="0" i="0" dirty="0">
              <a:solidFill>
                <a:srgbClr val="000000"/>
              </a:solidFill>
              <a:effectLst/>
              <a:latin typeface="Arial" panose="020B0604020202020204" pitchFamily="34" charset="0"/>
            </a:endParaRPr>
          </a:p>
          <a:p>
            <a:pPr marL="342900" indent="-342900" algn="l" rtl="0" fontAlgn="base">
              <a:buFont typeface="+mj-lt"/>
              <a:buAutoNum type="alphaUcPeriod"/>
            </a:pPr>
            <a:r>
              <a:rPr lang="en-ID" b="0" i="0" u="none" strike="noStrike" dirty="0">
                <a:solidFill>
                  <a:srgbClr val="374151"/>
                </a:solidFill>
                <a:effectLst/>
                <a:latin typeface="Arial" panose="020B0604020202020204" pitchFamily="34" charset="0"/>
              </a:rPr>
              <a:t>A plot showing the frequency of a single variable.</a:t>
            </a:r>
            <a:r>
              <a:rPr lang="en-US" b="0" i="0" dirty="0">
                <a:solidFill>
                  <a:srgbClr val="374151"/>
                </a:solidFill>
                <a:effectLst/>
                <a:latin typeface="Arial" panose="020B0604020202020204" pitchFamily="34" charset="0"/>
              </a:rPr>
              <a:t>​</a:t>
            </a:r>
            <a:endParaRPr lang="en-US" b="0" i="0" dirty="0">
              <a:solidFill>
                <a:srgbClr val="000000"/>
              </a:solidFill>
              <a:effectLst/>
              <a:latin typeface="Arial" panose="020B0604020202020204" pitchFamily="34" charset="0"/>
            </a:endParaRPr>
          </a:p>
          <a:p>
            <a:pPr marL="342900" indent="-342900" algn="l" rtl="0" fontAlgn="base">
              <a:buFont typeface="+mj-lt"/>
              <a:buAutoNum type="alphaUcPeriod"/>
            </a:pPr>
            <a:r>
              <a:rPr lang="en-ID" b="0" i="0" u="none" strike="noStrike" dirty="0">
                <a:solidFill>
                  <a:srgbClr val="374151"/>
                </a:solidFill>
                <a:effectLst/>
                <a:latin typeface="Arial" panose="020B0604020202020204" pitchFamily="34" charset="0"/>
              </a:rPr>
              <a:t>A plot displaying the relationship between two numerical variables.</a:t>
            </a:r>
            <a:r>
              <a:rPr lang="en-US" b="0" i="0" dirty="0">
                <a:solidFill>
                  <a:srgbClr val="374151"/>
                </a:solidFill>
                <a:effectLst/>
                <a:latin typeface="Arial" panose="020B0604020202020204" pitchFamily="34" charset="0"/>
              </a:rPr>
              <a:t>​</a:t>
            </a:r>
            <a:endParaRPr lang="en-US" b="0" i="0" dirty="0">
              <a:solidFill>
                <a:srgbClr val="000000"/>
              </a:solidFill>
              <a:effectLst/>
              <a:latin typeface="Arial" panose="020B0604020202020204" pitchFamily="34" charset="0"/>
            </a:endParaRPr>
          </a:p>
          <a:p>
            <a:pPr marL="342900" indent="-342900" algn="l" rtl="0" fontAlgn="base">
              <a:buFont typeface="+mj-lt"/>
              <a:buAutoNum type="alphaUcPeriod"/>
            </a:pPr>
            <a:r>
              <a:rPr lang="en-ID" b="0" i="0" u="none" strike="noStrike" dirty="0">
                <a:solidFill>
                  <a:srgbClr val="374151"/>
                </a:solidFill>
                <a:effectLst/>
                <a:latin typeface="Arial" panose="020B0604020202020204" pitchFamily="34" charset="0"/>
              </a:rPr>
              <a:t>A plot that shows the distribution of a dataset.</a:t>
            </a:r>
            <a:r>
              <a:rPr lang="en-US" b="0" i="0" dirty="0">
                <a:solidFill>
                  <a:srgbClr val="374151"/>
                </a:solidFill>
                <a:effectLst/>
                <a:latin typeface="Arial" panose="020B0604020202020204" pitchFamily="34" charset="0"/>
              </a:rPr>
              <a:t>​</a:t>
            </a:r>
            <a:endParaRPr lang="en-US" b="0" i="0" dirty="0">
              <a:solidFill>
                <a:srgbClr val="000000"/>
              </a:solidFill>
              <a:effectLst/>
              <a:latin typeface="Arial" panose="020B0604020202020204" pitchFamily="34" charset="0"/>
            </a:endParaRPr>
          </a:p>
          <a:p>
            <a:pPr marL="342900" indent="-342900" algn="l" rtl="0" fontAlgn="base">
              <a:buFont typeface="+mj-lt"/>
              <a:buAutoNum type="alphaUcPeriod"/>
            </a:pPr>
            <a:r>
              <a:rPr lang="en-ID" b="0" i="0" u="none" strike="noStrike" dirty="0">
                <a:solidFill>
                  <a:srgbClr val="374151"/>
                </a:solidFill>
                <a:effectLst/>
                <a:latin typeface="Arial" panose="020B0604020202020204" pitchFamily="34" charset="0"/>
              </a:rPr>
              <a:t>A plot to display categories of a single variable.</a:t>
            </a:r>
            <a:r>
              <a:rPr lang="en-US" b="0" i="0" dirty="0">
                <a:solidFill>
                  <a:srgbClr val="374151"/>
                </a:solidFill>
                <a:effectLst/>
                <a:latin typeface="Arial" panose="020B0604020202020204" pitchFamily="34" charset="0"/>
              </a:rPr>
              <a:t>​</a:t>
            </a:r>
            <a:endParaRPr lang="en-US" b="0" i="0" dirty="0">
              <a:solidFill>
                <a:srgbClr val="000000"/>
              </a:solidFill>
              <a:effectLst/>
              <a:latin typeface="Arial" panose="020B0604020202020204" pitchFamily="34" charset="0"/>
            </a:endParaRPr>
          </a:p>
          <a:p>
            <a:pPr algn="l" rtl="0" fontAlgn="base"/>
            <a:r>
              <a:rPr lang="en-ID" b="1" i="0" u="none" strike="noStrike" dirty="0">
                <a:solidFill>
                  <a:srgbClr val="374151"/>
                </a:solidFill>
                <a:effectLst/>
                <a:latin typeface="Arial" panose="020B0604020202020204" pitchFamily="34" charset="0"/>
              </a:rPr>
              <a:t>Correct Answer: B</a:t>
            </a:r>
            <a:r>
              <a:rPr lang="en-US" b="0" i="0" dirty="0">
                <a:solidFill>
                  <a:srgbClr val="374151"/>
                </a:solidFill>
                <a:effectLst/>
                <a:latin typeface="Arial" panose="020B0604020202020204" pitchFamily="34" charset="0"/>
              </a:rPr>
              <a:t>​</a:t>
            </a:r>
            <a:endParaRPr lang="en-US" b="0" i="0" dirty="0">
              <a:solidFill>
                <a:srgbClr val="000000"/>
              </a:solidFill>
              <a:effectLst/>
              <a:latin typeface="Arial" panose="020B0604020202020204" pitchFamily="34" charset="0"/>
            </a:endParaRPr>
          </a:p>
          <a:p>
            <a:pPr algn="l" rtl="0" fontAlgn="base"/>
            <a:r>
              <a:rPr lang="en-ID" b="1" i="0" u="none" strike="noStrike" dirty="0">
                <a:solidFill>
                  <a:srgbClr val="374151"/>
                </a:solidFill>
                <a:effectLst/>
                <a:latin typeface="Arial" panose="020B0604020202020204" pitchFamily="34" charset="0"/>
              </a:rPr>
              <a:t>Quiz 2: Correlation Coefficients</a:t>
            </a:r>
            <a:r>
              <a:rPr lang="en-ID" b="0" i="0" u="none" strike="noStrike" dirty="0">
                <a:solidFill>
                  <a:srgbClr val="374151"/>
                </a:solidFill>
                <a:effectLst/>
                <a:latin typeface="Arial" panose="020B0604020202020204" pitchFamily="34" charset="0"/>
              </a:rPr>
              <a:t> 2. Which of the following statements about Pearson’s Correlation Coefficient is true?</a:t>
            </a:r>
            <a:r>
              <a:rPr lang="en-US" b="0" i="0" dirty="0">
                <a:solidFill>
                  <a:srgbClr val="374151"/>
                </a:solidFill>
                <a:effectLst/>
                <a:latin typeface="Arial" panose="020B0604020202020204" pitchFamily="34" charset="0"/>
              </a:rPr>
              <a:t>​</a:t>
            </a:r>
            <a:endParaRPr lang="en-US" b="0" i="0" dirty="0">
              <a:solidFill>
                <a:srgbClr val="000000"/>
              </a:solidFill>
              <a:effectLst/>
              <a:latin typeface="Arial" panose="020B0604020202020204" pitchFamily="34" charset="0"/>
            </a:endParaRPr>
          </a:p>
          <a:p>
            <a:pPr marL="342900" indent="-342900" algn="l" rtl="0" fontAlgn="base">
              <a:buFont typeface="+mj-lt"/>
              <a:buAutoNum type="alphaUcPeriod"/>
            </a:pPr>
            <a:r>
              <a:rPr lang="en-ID" b="0" i="0" u="none" strike="noStrike" dirty="0">
                <a:solidFill>
                  <a:srgbClr val="374151"/>
                </a:solidFill>
                <a:effectLst/>
                <a:latin typeface="Arial" panose="020B0604020202020204" pitchFamily="34" charset="0"/>
              </a:rPr>
              <a:t>It can have values only between 0 and 1.</a:t>
            </a:r>
            <a:r>
              <a:rPr lang="en-US" b="0" i="0" dirty="0">
                <a:solidFill>
                  <a:srgbClr val="374151"/>
                </a:solidFill>
                <a:effectLst/>
                <a:latin typeface="Arial" panose="020B0604020202020204" pitchFamily="34" charset="0"/>
              </a:rPr>
              <a:t>​</a:t>
            </a:r>
            <a:endParaRPr lang="en-US" b="0" i="0" dirty="0">
              <a:solidFill>
                <a:srgbClr val="000000"/>
              </a:solidFill>
              <a:effectLst/>
              <a:latin typeface="Arial" panose="020B0604020202020204" pitchFamily="34" charset="0"/>
            </a:endParaRPr>
          </a:p>
          <a:p>
            <a:pPr marL="342900" indent="-342900" algn="l" rtl="0" fontAlgn="base">
              <a:buFont typeface="+mj-lt"/>
              <a:buAutoNum type="alphaUcPeriod"/>
            </a:pPr>
            <a:r>
              <a:rPr lang="en-ID" b="0" i="0" u="none" strike="noStrike" dirty="0">
                <a:solidFill>
                  <a:srgbClr val="374151"/>
                </a:solidFill>
                <a:effectLst/>
                <a:latin typeface="Arial" panose="020B0604020202020204" pitchFamily="34" charset="0"/>
              </a:rPr>
              <a:t>It assumes a linear relationship between two variables.</a:t>
            </a:r>
            <a:r>
              <a:rPr lang="en-US" b="0" i="0" dirty="0">
                <a:solidFill>
                  <a:srgbClr val="374151"/>
                </a:solidFill>
                <a:effectLst/>
                <a:latin typeface="Arial" panose="020B0604020202020204" pitchFamily="34" charset="0"/>
              </a:rPr>
              <a:t>​</a:t>
            </a:r>
            <a:endParaRPr lang="en-US" b="0" i="0" dirty="0">
              <a:solidFill>
                <a:srgbClr val="000000"/>
              </a:solidFill>
              <a:effectLst/>
              <a:latin typeface="Arial" panose="020B0604020202020204" pitchFamily="34" charset="0"/>
            </a:endParaRPr>
          </a:p>
          <a:p>
            <a:pPr marL="342900" indent="-342900" algn="l" rtl="0" fontAlgn="base">
              <a:buFont typeface="+mj-lt"/>
              <a:buAutoNum type="alphaUcPeriod"/>
            </a:pPr>
            <a:r>
              <a:rPr lang="en-ID" b="0" i="0" u="none" strike="noStrike" dirty="0">
                <a:solidFill>
                  <a:srgbClr val="374151"/>
                </a:solidFill>
                <a:effectLst/>
                <a:latin typeface="Arial" panose="020B0604020202020204" pitchFamily="34" charset="0"/>
              </a:rPr>
              <a:t>It is best used for categorical variables.</a:t>
            </a:r>
            <a:r>
              <a:rPr lang="en-US" b="0" i="0" dirty="0">
                <a:solidFill>
                  <a:srgbClr val="374151"/>
                </a:solidFill>
                <a:effectLst/>
                <a:latin typeface="Arial" panose="020B0604020202020204" pitchFamily="34" charset="0"/>
              </a:rPr>
              <a:t>​</a:t>
            </a:r>
            <a:endParaRPr lang="en-US" b="0" i="0" dirty="0">
              <a:solidFill>
                <a:srgbClr val="000000"/>
              </a:solidFill>
              <a:effectLst/>
              <a:latin typeface="Arial" panose="020B0604020202020204" pitchFamily="34" charset="0"/>
            </a:endParaRPr>
          </a:p>
          <a:p>
            <a:pPr marL="342900" indent="-342900" algn="l" rtl="0" fontAlgn="base">
              <a:buFont typeface="+mj-lt"/>
              <a:buAutoNum type="alphaUcPeriod"/>
            </a:pPr>
            <a:r>
              <a:rPr lang="en-ID" b="0" i="0" u="none" strike="noStrike" dirty="0">
                <a:solidFill>
                  <a:srgbClr val="374151"/>
                </a:solidFill>
                <a:effectLst/>
                <a:latin typeface="Arial" panose="020B0604020202020204" pitchFamily="34" charset="0"/>
              </a:rPr>
              <a:t>It can determine the causality between two variables.</a:t>
            </a:r>
            <a:r>
              <a:rPr lang="en-US" b="0" i="0" dirty="0">
                <a:solidFill>
                  <a:srgbClr val="374151"/>
                </a:solidFill>
                <a:effectLst/>
                <a:latin typeface="Arial" panose="020B0604020202020204" pitchFamily="34" charset="0"/>
              </a:rPr>
              <a:t>​</a:t>
            </a:r>
            <a:endParaRPr lang="en-US" b="0" i="0" dirty="0">
              <a:solidFill>
                <a:srgbClr val="000000"/>
              </a:solidFill>
              <a:effectLst/>
              <a:latin typeface="Arial" panose="020B0604020202020204" pitchFamily="34" charset="0"/>
            </a:endParaRPr>
          </a:p>
          <a:p>
            <a:pPr algn="l" rtl="0" fontAlgn="base"/>
            <a:r>
              <a:rPr lang="en-ID" b="1" i="0" u="none" strike="noStrike" dirty="0">
                <a:solidFill>
                  <a:srgbClr val="374151"/>
                </a:solidFill>
                <a:effectLst/>
                <a:latin typeface="Arial" panose="020B0604020202020204" pitchFamily="34" charset="0"/>
              </a:rPr>
              <a:t>Correct Answer: B</a:t>
            </a:r>
            <a:r>
              <a:rPr lang="en-US" b="0" i="0" dirty="0">
                <a:solidFill>
                  <a:srgbClr val="374151"/>
                </a:solidFill>
                <a:effectLst/>
                <a:latin typeface="Arial" panose="020B0604020202020204" pitchFamily="34" charset="0"/>
              </a:rPr>
              <a:t>​</a:t>
            </a:r>
            <a:endParaRPr lang="en-US" b="0" i="0" dirty="0">
              <a:solidFill>
                <a:srgbClr val="000000"/>
              </a:solidFill>
              <a:effectLst/>
              <a:latin typeface="Arial" panose="020B0604020202020204" pitchFamily="34" charset="0"/>
            </a:endParaRPr>
          </a:p>
          <a:p>
            <a:pPr algn="l" rtl="0" fontAlgn="base"/>
            <a:r>
              <a:rPr lang="en-ID" b="1" i="0" u="none" strike="noStrike" dirty="0">
                <a:solidFill>
                  <a:srgbClr val="374151"/>
                </a:solidFill>
                <a:effectLst/>
                <a:latin typeface="Arial" panose="020B0604020202020204" pitchFamily="34" charset="0"/>
              </a:rPr>
              <a:t>Quiz 3: Relationship Interpretation</a:t>
            </a:r>
            <a:r>
              <a:rPr lang="en-ID" b="0" i="0" u="none" strike="noStrike" dirty="0">
                <a:solidFill>
                  <a:srgbClr val="374151"/>
                </a:solidFill>
                <a:effectLst/>
                <a:latin typeface="Arial" panose="020B0604020202020204" pitchFamily="34" charset="0"/>
              </a:rPr>
              <a:t> 3. If two variables, X and Y, have a strong positive Spearman’s Rank Correlation, which of the following can be concluded?</a:t>
            </a:r>
            <a:r>
              <a:rPr lang="en-US" b="0" i="0" dirty="0">
                <a:solidFill>
                  <a:srgbClr val="374151"/>
                </a:solidFill>
                <a:effectLst/>
                <a:latin typeface="Arial" panose="020B0604020202020204" pitchFamily="34" charset="0"/>
              </a:rPr>
              <a:t>​</a:t>
            </a:r>
            <a:endParaRPr lang="en-US" b="0" i="0" dirty="0">
              <a:solidFill>
                <a:srgbClr val="000000"/>
              </a:solidFill>
              <a:effectLst/>
              <a:latin typeface="Arial" panose="020B0604020202020204" pitchFamily="34" charset="0"/>
            </a:endParaRPr>
          </a:p>
          <a:p>
            <a:pPr marL="342900" indent="-342900" algn="l" rtl="0" fontAlgn="base">
              <a:buFont typeface="+mj-lt"/>
              <a:buAutoNum type="alphaUcPeriod"/>
            </a:pPr>
            <a:r>
              <a:rPr lang="en-ID" b="0" i="0" u="none" strike="noStrike" dirty="0">
                <a:solidFill>
                  <a:srgbClr val="374151"/>
                </a:solidFill>
                <a:effectLst/>
                <a:latin typeface="Arial" panose="020B0604020202020204" pitchFamily="34" charset="0"/>
              </a:rPr>
              <a:t>Changes in X cause changes in Y.</a:t>
            </a:r>
            <a:r>
              <a:rPr lang="en-US" b="0" i="0" dirty="0">
                <a:solidFill>
                  <a:srgbClr val="374151"/>
                </a:solidFill>
                <a:effectLst/>
                <a:latin typeface="Arial" panose="020B0604020202020204" pitchFamily="34" charset="0"/>
              </a:rPr>
              <a:t>​</a:t>
            </a:r>
            <a:endParaRPr lang="en-US" b="0" i="0" dirty="0">
              <a:solidFill>
                <a:srgbClr val="000000"/>
              </a:solidFill>
              <a:effectLst/>
              <a:latin typeface="Arial" panose="020B0604020202020204" pitchFamily="34" charset="0"/>
            </a:endParaRPr>
          </a:p>
          <a:p>
            <a:pPr marL="342900" indent="-342900" algn="l" rtl="0" fontAlgn="base">
              <a:buFont typeface="+mj-lt"/>
              <a:buAutoNum type="alphaUcPeriod"/>
            </a:pPr>
            <a:r>
              <a:rPr lang="en-ID" b="0" i="0" u="none" strike="noStrike" dirty="0">
                <a:solidFill>
                  <a:srgbClr val="374151"/>
                </a:solidFill>
                <a:effectLst/>
                <a:latin typeface="Arial" panose="020B0604020202020204" pitchFamily="34" charset="0"/>
              </a:rPr>
              <a:t>There is a strong linear relationship between X and Y.</a:t>
            </a:r>
            <a:r>
              <a:rPr lang="en-US" b="0" i="0" dirty="0">
                <a:solidFill>
                  <a:srgbClr val="374151"/>
                </a:solidFill>
                <a:effectLst/>
                <a:latin typeface="Arial" panose="020B0604020202020204" pitchFamily="34" charset="0"/>
              </a:rPr>
              <a:t>​</a:t>
            </a:r>
            <a:endParaRPr lang="en-US" b="0" i="0" dirty="0">
              <a:solidFill>
                <a:srgbClr val="000000"/>
              </a:solidFill>
              <a:effectLst/>
              <a:latin typeface="Arial" panose="020B0604020202020204" pitchFamily="34" charset="0"/>
            </a:endParaRPr>
          </a:p>
          <a:p>
            <a:pPr marL="342900" indent="-342900" algn="l" rtl="0" fontAlgn="base">
              <a:buFont typeface="+mj-lt"/>
              <a:buAutoNum type="alphaUcPeriod"/>
            </a:pPr>
            <a:r>
              <a:rPr lang="en-ID" b="0" i="0" u="none" strike="noStrike" dirty="0">
                <a:solidFill>
                  <a:srgbClr val="374151"/>
                </a:solidFill>
                <a:effectLst/>
                <a:latin typeface="Arial" panose="020B0604020202020204" pitchFamily="34" charset="0"/>
              </a:rPr>
              <a:t>X and Y move in the same direction, but not necessarily at a constant rate.</a:t>
            </a:r>
            <a:r>
              <a:rPr lang="en-US" b="0" i="0" dirty="0">
                <a:solidFill>
                  <a:srgbClr val="374151"/>
                </a:solidFill>
                <a:effectLst/>
                <a:latin typeface="Arial" panose="020B0604020202020204" pitchFamily="34" charset="0"/>
              </a:rPr>
              <a:t>​</a:t>
            </a:r>
            <a:endParaRPr lang="en-US" b="0" i="0" dirty="0">
              <a:solidFill>
                <a:srgbClr val="000000"/>
              </a:solidFill>
              <a:effectLst/>
              <a:latin typeface="Arial" panose="020B0604020202020204" pitchFamily="34" charset="0"/>
            </a:endParaRPr>
          </a:p>
          <a:p>
            <a:pPr marL="342900" indent="-342900" algn="l" rtl="0" fontAlgn="base">
              <a:buFont typeface="+mj-lt"/>
              <a:buAutoNum type="alphaUcPeriod"/>
            </a:pPr>
            <a:r>
              <a:rPr lang="en-ID" b="0" i="0" u="none" strike="noStrike" dirty="0">
                <a:solidFill>
                  <a:srgbClr val="374151"/>
                </a:solidFill>
                <a:effectLst/>
                <a:latin typeface="Arial" panose="020B0604020202020204" pitchFamily="34" charset="0"/>
              </a:rPr>
              <a:t>The relationship between X and Y is purely random.</a:t>
            </a:r>
            <a:r>
              <a:rPr lang="en-US" b="0" i="0" dirty="0">
                <a:solidFill>
                  <a:srgbClr val="374151"/>
                </a:solidFill>
                <a:effectLst/>
                <a:latin typeface="Arial" panose="020B0604020202020204" pitchFamily="34" charset="0"/>
              </a:rPr>
              <a:t>​</a:t>
            </a:r>
            <a:endParaRPr lang="en-US" b="0" i="0" dirty="0">
              <a:solidFill>
                <a:srgbClr val="000000"/>
              </a:solidFill>
              <a:effectLst/>
              <a:latin typeface="Arial" panose="020B0604020202020204" pitchFamily="34" charset="0"/>
            </a:endParaRPr>
          </a:p>
          <a:p>
            <a:pPr algn="l" rtl="0" fontAlgn="base"/>
            <a:r>
              <a:rPr lang="en-ID" b="1" i="0" u="none" strike="noStrike" dirty="0">
                <a:solidFill>
                  <a:srgbClr val="374151"/>
                </a:solidFill>
                <a:effectLst/>
                <a:latin typeface="Arial" panose="020B0604020202020204" pitchFamily="34" charset="0"/>
              </a:rPr>
              <a:t>Correct Answer: C</a:t>
            </a:r>
            <a:r>
              <a:rPr lang="en-US" b="0" i="0" dirty="0">
                <a:solidFill>
                  <a:srgbClr val="374151"/>
                </a:solidFill>
                <a:effectLst/>
                <a:latin typeface="Arial" panose="020B0604020202020204" pitchFamily="34" charset="0"/>
              </a:rPr>
              <a:t>​</a:t>
            </a:r>
            <a:endParaRPr lang="en-US" b="0" i="0" dirty="0">
              <a:solidFill>
                <a:srgbClr val="000000"/>
              </a:solidFill>
              <a:effectLst/>
              <a:latin typeface="Arial" panose="020B0604020202020204" pitchFamily="34" charset="0"/>
            </a:endParaRPr>
          </a:p>
          <a:p>
            <a:pPr algn="l" rtl="0" fontAlgn="base"/>
            <a:r>
              <a:rPr lang="en-US" b="0" i="0" dirty="0">
                <a:solidFill>
                  <a:srgbClr val="374151"/>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1656871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67FB078-1AD4-DF19-6F31-D5A233B54621}"/>
              </a:ext>
            </a:extLst>
          </p:cNvPr>
          <p:cNvGrpSpPr>
            <a:grpSpLocks noGrp="1" noUngrp="1" noRot="1" noMove="1" noResize="1"/>
          </p:cNvGrpSpPr>
          <p:nvPr/>
        </p:nvGrpSpPr>
        <p:grpSpPr>
          <a:xfrm>
            <a:off x="-10268" y="-80013"/>
            <a:ext cx="12202268" cy="6938013"/>
            <a:chOff x="0" y="-80013"/>
            <a:chExt cx="12192000" cy="6938013"/>
          </a:xfrm>
        </p:grpSpPr>
        <p:pic>
          <p:nvPicPr>
            <p:cNvPr id="4" name="Picture 3">
              <a:extLst>
                <a:ext uri="{FF2B5EF4-FFF2-40B4-BE49-F238E27FC236}">
                  <a16:creationId xmlns:a16="http://schemas.microsoft.com/office/drawing/2014/main" id="{7A555A97-5AA1-182D-BCED-4B1F5BE36713}"/>
                </a:ext>
              </a:extLst>
            </p:cNvPr>
            <p:cNvPicPr>
              <a:picLocks noGrp="1" noRot="1" noChangeAspect="1" noMove="1" noResize="1" noEditPoints="1" noAdjustHandles="1" noChangeArrowheads="1" noChangeShapeType="1" noCrop="1"/>
            </p:cNvPicPr>
            <p:nvPr/>
          </p:nvPicPr>
          <p:blipFill rotWithShape="1">
            <a:blip r:embed="rId3"/>
            <a:srcRect l="23510" t="29751" r="13318" b="17317"/>
            <a:stretch/>
          </p:blipFill>
          <p:spPr>
            <a:xfrm>
              <a:off x="10268" y="-80013"/>
              <a:ext cx="12181732" cy="6858000"/>
            </a:xfrm>
            <a:prstGeom prst="rect">
              <a:avLst/>
            </a:prstGeom>
          </p:spPr>
        </p:pic>
        <p:sp>
          <p:nvSpPr>
            <p:cNvPr id="5" name="Rectangle 4">
              <a:extLst>
                <a:ext uri="{FF2B5EF4-FFF2-40B4-BE49-F238E27FC236}">
                  <a16:creationId xmlns:a16="http://schemas.microsoft.com/office/drawing/2014/main" id="{FCAFDB1B-5D66-5E35-A807-05DDBCF1B3ED}"/>
                </a:ext>
              </a:extLst>
            </p:cNvPr>
            <p:cNvSpPr>
              <a:spLocks noGrp="1" noRot="1" noMove="1" noResize="1" noEditPoints="1" noAdjustHandles="1" noChangeArrowheads="1" noChangeShapeType="1"/>
            </p:cNvSpPr>
            <p:nvPr/>
          </p:nvSpPr>
          <p:spPr>
            <a:xfrm>
              <a:off x="0" y="0"/>
              <a:ext cx="12181732" cy="6858000"/>
            </a:xfrm>
            <a:prstGeom prst="rect">
              <a:avLst/>
            </a:prstGeom>
            <a:gradFill>
              <a:gsLst>
                <a:gs pos="100000">
                  <a:schemeClr val="bg1">
                    <a:lumMod val="100000"/>
                    <a:alpha val="75000"/>
                  </a:schemeClr>
                </a:gs>
                <a:gs pos="0">
                  <a:schemeClr val="bg1">
                    <a:lumMod val="96000"/>
                    <a:lumOff val="4000"/>
                    <a:alpha val="90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3F831C"/>
                </a:solidFill>
              </a:endParaRPr>
            </a:p>
          </p:txBody>
        </p:sp>
      </p:grpSp>
      <p:sp>
        <p:nvSpPr>
          <p:cNvPr id="6" name="TextBox 5">
            <a:extLst>
              <a:ext uri="{FF2B5EF4-FFF2-40B4-BE49-F238E27FC236}">
                <a16:creationId xmlns:a16="http://schemas.microsoft.com/office/drawing/2014/main" id="{F101F60E-8D16-BEE0-D3E5-29D10DFE94A2}"/>
              </a:ext>
            </a:extLst>
          </p:cNvPr>
          <p:cNvSpPr txBox="1"/>
          <p:nvPr/>
        </p:nvSpPr>
        <p:spPr>
          <a:xfrm>
            <a:off x="3478192" y="336271"/>
            <a:ext cx="5735287" cy="576293"/>
          </a:xfrm>
          <a:prstGeom prst="rect">
            <a:avLst/>
          </a:prstGeom>
          <a:gradFill>
            <a:gsLst>
              <a:gs pos="0">
                <a:srgbClr val="1D652A">
                  <a:lumMod val="97000"/>
                </a:srgbClr>
              </a:gs>
              <a:gs pos="100000">
                <a:srgbClr val="5B9C10">
                  <a:alpha val="65000"/>
                </a:srgbClr>
              </a:gs>
            </a:gsLst>
            <a:lin ang="16200000" scaled="0"/>
          </a:gradFill>
          <a:effectLst>
            <a:outerShdw blurRad="342900" dist="50800" dir="6900000" sx="97000" sy="97000" algn="ctr" rotWithShape="0">
              <a:srgbClr val="000000">
                <a:alpha val="26000"/>
              </a:srgbClr>
            </a:outerShdw>
          </a:effectLst>
        </p:spPr>
        <p:txBody>
          <a:bodyPr wrap="square" lIns="91440" tIns="72000" rIns="91440" bIns="72000" rtlCol="0" anchor="t">
            <a:spAutoFit/>
          </a:bodyPr>
          <a:lstStyle/>
          <a:p>
            <a:pPr algn="ctr"/>
            <a:r>
              <a:rPr lang="en-US" sz="2800" b="1" dirty="0">
                <a:solidFill>
                  <a:schemeClr val="bg1"/>
                </a:solidFill>
                <a:ea typeface="+mn-lt"/>
                <a:cs typeface="+mn-lt"/>
              </a:rPr>
              <a:t>Practical Use Cases in Manufacturing</a:t>
            </a:r>
            <a:endParaRPr lang="en-US" dirty="0">
              <a:solidFill>
                <a:schemeClr val="bg1"/>
              </a:solidFill>
            </a:endParaRPr>
          </a:p>
        </p:txBody>
      </p:sp>
      <p:sp>
        <p:nvSpPr>
          <p:cNvPr id="7" name="Rectangle: Single Corner Rounded 6">
            <a:extLst>
              <a:ext uri="{FF2B5EF4-FFF2-40B4-BE49-F238E27FC236}">
                <a16:creationId xmlns:a16="http://schemas.microsoft.com/office/drawing/2014/main" id="{6B37E7C8-7111-53F1-829E-18A9AB82A0B4}"/>
              </a:ext>
            </a:extLst>
          </p:cNvPr>
          <p:cNvSpPr>
            <a:spLocks noGrp="1" noRot="1" noMove="1" noResize="1" noEditPoints="1" noAdjustHandles="1" noChangeArrowheads="1" noChangeShapeType="1"/>
          </p:cNvSpPr>
          <p:nvPr/>
        </p:nvSpPr>
        <p:spPr>
          <a:xfrm rot="10800000" flipH="1">
            <a:off x="-10268" y="0"/>
            <a:ext cx="2053672" cy="684614"/>
          </a:xfrm>
          <a:prstGeom prst="round1Rect">
            <a:avLst>
              <a:gd name="adj" fmla="val 33022"/>
            </a:avLst>
          </a:prstGeom>
          <a:solidFill>
            <a:schemeClr val="bg1"/>
          </a:solidFill>
          <a:ln>
            <a:noFill/>
          </a:ln>
          <a:effectLst>
            <a:outerShdw blurRad="279400" dist="25400" dir="5400000" sx="103000" sy="103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4" name="Picture 13">
            <a:extLst>
              <a:ext uri="{FF2B5EF4-FFF2-40B4-BE49-F238E27FC236}">
                <a16:creationId xmlns:a16="http://schemas.microsoft.com/office/drawing/2014/main" id="{82C259E6-904E-C459-E877-FF4BDB83C65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3052" y="71880"/>
            <a:ext cx="1695748" cy="528781"/>
          </a:xfrm>
          <a:prstGeom prst="rect">
            <a:avLst/>
          </a:prstGeom>
        </p:spPr>
      </p:pic>
      <p:sp>
        <p:nvSpPr>
          <p:cNvPr id="2" name="Google Shape;112;p5">
            <a:extLst>
              <a:ext uri="{FF2B5EF4-FFF2-40B4-BE49-F238E27FC236}">
                <a16:creationId xmlns:a16="http://schemas.microsoft.com/office/drawing/2014/main" id="{FD99E7BA-C0CF-3EF8-7666-DE6355B17D40}"/>
              </a:ext>
            </a:extLst>
          </p:cNvPr>
          <p:cNvSpPr txBox="1">
            <a:spLocks noGrp="1"/>
          </p:cNvSpPr>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indent="-228600">
              <a:spcBef>
                <a:spcPts val="0"/>
              </a:spcBef>
              <a:buSzPts val="2800"/>
            </a:pPr>
            <a:r>
              <a:rPr lang="en-ID"/>
              <a:t>Defect Detection</a:t>
            </a:r>
            <a:endParaRPr lang="en-US"/>
          </a:p>
          <a:p>
            <a:pPr marL="228600" indent="-228600">
              <a:spcBef>
                <a:spcPts val="0"/>
              </a:spcBef>
              <a:buSzPts val="2800"/>
            </a:pPr>
            <a:r>
              <a:rPr lang="en-ID" dirty="0"/>
              <a:t>Machine Performance</a:t>
            </a:r>
          </a:p>
          <a:p>
            <a:pPr marL="228600" indent="-228600">
              <a:spcBef>
                <a:spcPts val="0"/>
              </a:spcBef>
              <a:buSzPts val="2800"/>
            </a:pPr>
            <a:r>
              <a:rPr lang="en-ID" dirty="0"/>
              <a:t>Material Strength</a:t>
            </a:r>
          </a:p>
          <a:p>
            <a:pPr marL="228600" indent="-228600">
              <a:spcBef>
                <a:spcPts val="0"/>
              </a:spcBef>
              <a:buSzPts val="2800"/>
            </a:pPr>
            <a:r>
              <a:rPr lang="en-ID"/>
              <a:t>Production Time Analysis</a:t>
            </a:r>
          </a:p>
          <a:p>
            <a:pPr marL="228600" indent="-228600">
              <a:spcBef>
                <a:spcPts val="0"/>
              </a:spcBef>
              <a:buSzPts val="2800"/>
            </a:pPr>
            <a:r>
              <a:rPr lang="en-ID"/>
              <a:t>Inventory Management</a:t>
            </a:r>
            <a:endParaRPr lang="en-ID" dirty="0"/>
          </a:p>
          <a:p>
            <a:pPr marL="228600" indent="-228600">
              <a:spcBef>
                <a:spcPts val="0"/>
              </a:spcBef>
              <a:buSzPts val="2800"/>
            </a:pPr>
            <a:r>
              <a:rPr lang="en-ID" dirty="0"/>
              <a:t>Maintenance Predictions</a:t>
            </a:r>
          </a:p>
          <a:p>
            <a:pPr marL="228600" indent="-228600">
              <a:spcBef>
                <a:spcPts val="0"/>
              </a:spcBef>
              <a:buSzPts val="2800"/>
            </a:pPr>
            <a:r>
              <a:rPr lang="en-ID" dirty="0"/>
              <a:t>Supplier Quality Control</a:t>
            </a:r>
          </a:p>
          <a:p>
            <a:pPr marL="228600" indent="-228600">
              <a:spcBef>
                <a:spcPts val="0"/>
              </a:spcBef>
              <a:buSzPts val="2800"/>
            </a:pPr>
            <a:r>
              <a:rPr lang="en-ID" dirty="0"/>
              <a:t>Process Variability</a:t>
            </a:r>
          </a:p>
          <a:p>
            <a:pPr marL="228600" indent="-228600">
              <a:spcBef>
                <a:spcPts val="0"/>
              </a:spcBef>
              <a:buSzPts val="2800"/>
            </a:pPr>
            <a:r>
              <a:rPr lang="en-ID" dirty="0"/>
              <a:t>Energy Consumption</a:t>
            </a:r>
          </a:p>
        </p:txBody>
      </p:sp>
      <p:sp>
        <p:nvSpPr>
          <p:cNvPr id="3" name="Google Shape;113;p5">
            <a:extLst>
              <a:ext uri="{FF2B5EF4-FFF2-40B4-BE49-F238E27FC236}">
                <a16:creationId xmlns:a16="http://schemas.microsoft.com/office/drawing/2014/main" id="{AC3E8254-1FA0-7CDB-506F-0152C3A9B018}"/>
              </a:ext>
            </a:extLst>
          </p:cNvPr>
          <p:cNvSpPr/>
          <p:nvPr/>
        </p:nvSpPr>
        <p:spPr>
          <a:xfrm>
            <a:off x="5643563" y="1928813"/>
            <a:ext cx="800100" cy="3378200"/>
          </a:xfrm>
          <a:prstGeom prst="rightBrace">
            <a:avLst>
              <a:gd name="adj1" fmla="val 8333"/>
              <a:gd name="adj2" fmla="val 50000"/>
            </a:avLst>
          </a:prstGeom>
          <a:noFill/>
          <a:ln w="28575" cap="flat" cmpd="sng">
            <a:solidFill>
              <a:srgbClr val="1A6229"/>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8" name="Google Shape;114;p5">
            <a:extLst>
              <a:ext uri="{FF2B5EF4-FFF2-40B4-BE49-F238E27FC236}">
                <a16:creationId xmlns:a16="http://schemas.microsoft.com/office/drawing/2014/main" id="{1AB7975D-A0F1-E210-FA6D-9B93089F1D22}"/>
              </a:ext>
            </a:extLst>
          </p:cNvPr>
          <p:cNvSpPr txBox="1"/>
          <p:nvPr/>
        </p:nvSpPr>
        <p:spPr>
          <a:xfrm>
            <a:off x="6725820" y="2921581"/>
            <a:ext cx="5186363" cy="1200288"/>
          </a:xfrm>
          <a:prstGeom prst="rect">
            <a:avLst/>
          </a:prstGeom>
          <a:ln/>
        </p:spPr>
        <p:style>
          <a:lnRef idx="2">
            <a:schemeClr val="accent6"/>
          </a:lnRef>
          <a:fillRef idx="1">
            <a:schemeClr val="lt1"/>
          </a:fillRef>
          <a:effectRef idx="0">
            <a:schemeClr val="accent6"/>
          </a:effectRef>
          <a:fontRef idx="minor">
            <a:schemeClr val="dk1"/>
          </a:fontRef>
        </p:style>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D" sz="2400" b="0" i="0" u="none" strike="noStrike" cap="none" dirty="0">
                <a:solidFill>
                  <a:schemeClr val="dk1"/>
                </a:solidFill>
                <a:latin typeface="Calibri"/>
                <a:ea typeface="Calibri"/>
                <a:cs typeface="Calibri"/>
                <a:sym typeface="Calibri"/>
              </a:rPr>
              <a:t>PDF as </a:t>
            </a:r>
            <a:r>
              <a:rPr lang="en-ID" sz="2400" dirty="0">
                <a:solidFill>
                  <a:schemeClr val="dk1"/>
                </a:solidFill>
                <a:latin typeface="Calibri"/>
                <a:ea typeface="Calibri"/>
                <a:cs typeface="Calibri"/>
                <a:sym typeface="Calibri"/>
              </a:rPr>
              <a:t>valuable tool in manufacturing for </a:t>
            </a:r>
            <a:r>
              <a:rPr lang="en-ID" sz="2400" dirty="0" err="1">
                <a:solidFill>
                  <a:schemeClr val="dk1"/>
                </a:solidFill>
                <a:latin typeface="Calibri"/>
                <a:ea typeface="Calibri"/>
                <a:cs typeface="Calibri"/>
                <a:sym typeface="Calibri"/>
              </a:rPr>
              <a:t>analyzing</a:t>
            </a:r>
            <a:r>
              <a:rPr lang="en-ID" sz="2400" dirty="0">
                <a:solidFill>
                  <a:schemeClr val="dk1"/>
                </a:solidFill>
                <a:latin typeface="Calibri"/>
                <a:ea typeface="Calibri"/>
                <a:cs typeface="Calibri"/>
                <a:sym typeface="Calibri"/>
              </a:rPr>
              <a:t> &amp; understanding continuous data distributions.</a:t>
            </a:r>
            <a:endParaRPr lang="en-US" dirty="0">
              <a:solidFill>
                <a:schemeClr val="dk1"/>
              </a:solidFill>
            </a:endParaRPr>
          </a:p>
        </p:txBody>
      </p:sp>
    </p:spTree>
    <p:extLst>
      <p:ext uri="{BB962C8B-B14F-4D97-AF65-F5344CB8AC3E}">
        <p14:creationId xmlns:p14="http://schemas.microsoft.com/office/powerpoint/2010/main" val="501489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67FB078-1AD4-DF19-6F31-D5A233B54621}"/>
              </a:ext>
            </a:extLst>
          </p:cNvPr>
          <p:cNvGrpSpPr>
            <a:grpSpLocks noGrp="1" noUngrp="1" noRot="1" noMove="1" noResize="1"/>
          </p:cNvGrpSpPr>
          <p:nvPr/>
        </p:nvGrpSpPr>
        <p:grpSpPr>
          <a:xfrm>
            <a:off x="-10268" y="-80013"/>
            <a:ext cx="12202268" cy="6938013"/>
            <a:chOff x="0" y="-80013"/>
            <a:chExt cx="12192000" cy="6938013"/>
          </a:xfrm>
        </p:grpSpPr>
        <p:pic>
          <p:nvPicPr>
            <p:cNvPr id="4" name="Picture 3">
              <a:extLst>
                <a:ext uri="{FF2B5EF4-FFF2-40B4-BE49-F238E27FC236}">
                  <a16:creationId xmlns:a16="http://schemas.microsoft.com/office/drawing/2014/main" id="{7A555A97-5AA1-182D-BCED-4B1F5BE36713}"/>
                </a:ext>
              </a:extLst>
            </p:cNvPr>
            <p:cNvPicPr>
              <a:picLocks noGrp="1" noRot="1" noChangeAspect="1" noMove="1" noResize="1" noEditPoints="1" noAdjustHandles="1" noChangeArrowheads="1" noChangeShapeType="1" noCrop="1"/>
            </p:cNvPicPr>
            <p:nvPr/>
          </p:nvPicPr>
          <p:blipFill rotWithShape="1">
            <a:blip r:embed="rId3"/>
            <a:srcRect l="23510" t="29751" r="13318" b="17317"/>
            <a:stretch/>
          </p:blipFill>
          <p:spPr>
            <a:xfrm>
              <a:off x="10268" y="-80013"/>
              <a:ext cx="12181732" cy="6858000"/>
            </a:xfrm>
            <a:prstGeom prst="rect">
              <a:avLst/>
            </a:prstGeom>
          </p:spPr>
        </p:pic>
        <p:sp>
          <p:nvSpPr>
            <p:cNvPr id="5" name="Rectangle 4">
              <a:extLst>
                <a:ext uri="{FF2B5EF4-FFF2-40B4-BE49-F238E27FC236}">
                  <a16:creationId xmlns:a16="http://schemas.microsoft.com/office/drawing/2014/main" id="{FCAFDB1B-5D66-5E35-A807-05DDBCF1B3ED}"/>
                </a:ext>
              </a:extLst>
            </p:cNvPr>
            <p:cNvSpPr>
              <a:spLocks noGrp="1" noRot="1" noMove="1" noResize="1" noEditPoints="1" noAdjustHandles="1" noChangeArrowheads="1" noChangeShapeType="1"/>
            </p:cNvSpPr>
            <p:nvPr/>
          </p:nvSpPr>
          <p:spPr>
            <a:xfrm>
              <a:off x="0" y="0"/>
              <a:ext cx="12181732" cy="6858000"/>
            </a:xfrm>
            <a:prstGeom prst="rect">
              <a:avLst/>
            </a:prstGeom>
            <a:gradFill>
              <a:gsLst>
                <a:gs pos="100000">
                  <a:schemeClr val="bg1">
                    <a:lumMod val="100000"/>
                    <a:alpha val="75000"/>
                  </a:schemeClr>
                </a:gs>
                <a:gs pos="0">
                  <a:schemeClr val="bg1">
                    <a:lumMod val="96000"/>
                    <a:lumOff val="4000"/>
                    <a:alpha val="90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3F831C"/>
                </a:solidFill>
              </a:endParaRPr>
            </a:p>
          </p:txBody>
        </p:sp>
      </p:grpSp>
      <p:sp>
        <p:nvSpPr>
          <p:cNvPr id="6" name="TextBox 5">
            <a:extLst>
              <a:ext uri="{FF2B5EF4-FFF2-40B4-BE49-F238E27FC236}">
                <a16:creationId xmlns:a16="http://schemas.microsoft.com/office/drawing/2014/main" id="{F101F60E-8D16-BEE0-D3E5-29D10DFE94A2}"/>
              </a:ext>
            </a:extLst>
          </p:cNvPr>
          <p:cNvSpPr txBox="1"/>
          <p:nvPr/>
        </p:nvSpPr>
        <p:spPr>
          <a:xfrm>
            <a:off x="3478192" y="336271"/>
            <a:ext cx="5735287" cy="576293"/>
          </a:xfrm>
          <a:prstGeom prst="rect">
            <a:avLst/>
          </a:prstGeom>
          <a:gradFill>
            <a:gsLst>
              <a:gs pos="0">
                <a:srgbClr val="1D652A">
                  <a:lumMod val="97000"/>
                </a:srgbClr>
              </a:gs>
              <a:gs pos="100000">
                <a:srgbClr val="5B9C10">
                  <a:alpha val="65000"/>
                </a:srgbClr>
              </a:gs>
            </a:gsLst>
            <a:lin ang="16200000" scaled="0"/>
          </a:gradFill>
          <a:effectLst>
            <a:outerShdw blurRad="342900" dist="50800" dir="6900000" sx="97000" sy="97000" algn="ctr" rotWithShape="0">
              <a:srgbClr val="000000">
                <a:alpha val="26000"/>
              </a:srgbClr>
            </a:outerShdw>
          </a:effectLst>
        </p:spPr>
        <p:txBody>
          <a:bodyPr wrap="square" lIns="91440" tIns="72000" rIns="91440" bIns="72000" rtlCol="0" anchor="t">
            <a:spAutoFit/>
          </a:bodyPr>
          <a:lstStyle/>
          <a:p>
            <a:pPr algn="ctr"/>
            <a:r>
              <a:rPr lang="en-US" sz="2800" b="1" dirty="0">
                <a:solidFill>
                  <a:schemeClr val="bg1"/>
                </a:solidFill>
                <a:ea typeface="+mn-lt"/>
                <a:cs typeface="+mn-lt"/>
              </a:rPr>
              <a:t>Kernel Density Estimation</a:t>
            </a:r>
            <a:endParaRPr lang="en-US" dirty="0">
              <a:solidFill>
                <a:schemeClr val="bg1"/>
              </a:solidFill>
            </a:endParaRPr>
          </a:p>
        </p:txBody>
      </p:sp>
      <p:sp>
        <p:nvSpPr>
          <p:cNvPr id="7" name="Rectangle: Single Corner Rounded 6">
            <a:extLst>
              <a:ext uri="{FF2B5EF4-FFF2-40B4-BE49-F238E27FC236}">
                <a16:creationId xmlns:a16="http://schemas.microsoft.com/office/drawing/2014/main" id="{6B37E7C8-7111-53F1-829E-18A9AB82A0B4}"/>
              </a:ext>
            </a:extLst>
          </p:cNvPr>
          <p:cNvSpPr>
            <a:spLocks noGrp="1" noRot="1" noMove="1" noResize="1" noEditPoints="1" noAdjustHandles="1" noChangeArrowheads="1" noChangeShapeType="1"/>
          </p:cNvSpPr>
          <p:nvPr/>
        </p:nvSpPr>
        <p:spPr>
          <a:xfrm rot="10800000" flipH="1">
            <a:off x="-10268" y="0"/>
            <a:ext cx="2053672" cy="684614"/>
          </a:xfrm>
          <a:prstGeom prst="round1Rect">
            <a:avLst>
              <a:gd name="adj" fmla="val 33022"/>
            </a:avLst>
          </a:prstGeom>
          <a:solidFill>
            <a:schemeClr val="bg1"/>
          </a:solidFill>
          <a:ln>
            <a:noFill/>
          </a:ln>
          <a:effectLst>
            <a:outerShdw blurRad="279400" dist="25400" dir="5400000" sx="103000" sy="103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4" name="Picture 13">
            <a:extLst>
              <a:ext uri="{FF2B5EF4-FFF2-40B4-BE49-F238E27FC236}">
                <a16:creationId xmlns:a16="http://schemas.microsoft.com/office/drawing/2014/main" id="{82C259E6-904E-C459-E877-FF4BDB83C65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3052" y="71880"/>
            <a:ext cx="1695748" cy="528781"/>
          </a:xfrm>
          <a:prstGeom prst="rect">
            <a:avLst/>
          </a:prstGeom>
        </p:spPr>
      </p:pic>
      <p:sp>
        <p:nvSpPr>
          <p:cNvPr id="12" name="Google Shape;121;p6">
            <a:extLst>
              <a:ext uri="{FF2B5EF4-FFF2-40B4-BE49-F238E27FC236}">
                <a16:creationId xmlns:a16="http://schemas.microsoft.com/office/drawing/2014/main" id="{8BD4CD2E-C4E2-3D65-144E-6BDF8CCA7728}"/>
              </a:ext>
            </a:extLst>
          </p:cNvPr>
          <p:cNvSpPr txBox="1">
            <a:spLocks noGrp="1"/>
          </p:cNvSpPr>
          <p:nvPr/>
        </p:nvSpPr>
        <p:spPr>
          <a:xfrm>
            <a:off x="838200" y="1488346"/>
            <a:ext cx="10515600" cy="4351338"/>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lvl="0" indent="0" algn="l" rtl="0">
              <a:lnSpc>
                <a:spcPct val="90000"/>
              </a:lnSpc>
              <a:spcBef>
                <a:spcPts val="0"/>
              </a:spcBef>
              <a:spcAft>
                <a:spcPts val="0"/>
              </a:spcAft>
              <a:buClr>
                <a:schemeClr val="dk1"/>
              </a:buClr>
              <a:buSzPts val="2000"/>
              <a:buNone/>
            </a:pPr>
            <a:r>
              <a:rPr lang="en-ID" sz="2000" b="1" i="0" u="none" strike="noStrike" dirty="0">
                <a:solidFill>
                  <a:srgbClr val="1A6229"/>
                </a:solidFill>
                <a:latin typeface="Arial"/>
                <a:ea typeface="Arial"/>
                <a:cs typeface="Arial"/>
                <a:sym typeface="Arial"/>
              </a:rPr>
              <a:t>Kernel Density Estimation (KDE)</a:t>
            </a:r>
            <a:r>
              <a:rPr lang="en-ID" sz="2000" b="0" i="0" u="none" strike="noStrike" dirty="0">
                <a:solidFill>
                  <a:srgbClr val="1A6229"/>
                </a:solidFill>
                <a:latin typeface="Arial"/>
                <a:ea typeface="Arial"/>
                <a:cs typeface="Arial"/>
                <a:sym typeface="Arial"/>
              </a:rPr>
              <a:t> </a:t>
            </a:r>
            <a:r>
              <a:rPr lang="en-ID" sz="2000" b="0" i="0" u="none" strike="noStrike" dirty="0">
                <a:solidFill>
                  <a:schemeClr val="tx1"/>
                </a:solidFill>
                <a:latin typeface="Arial"/>
                <a:ea typeface="Arial"/>
                <a:cs typeface="Arial"/>
                <a:sym typeface="Arial"/>
              </a:rPr>
              <a:t>is a non-parametric method to estimate the probability density function (pdf) of a continuous random variable. It provides a smoothed version of the histogram and is a way to recover the underlying distribution of a dataset.</a:t>
            </a:r>
            <a:endParaRPr lang="en-US" dirty="0">
              <a:solidFill>
                <a:schemeClr val="tx1"/>
              </a:solidFill>
            </a:endParaRPr>
          </a:p>
          <a:p>
            <a:pPr marL="0" lvl="0" indent="0" algn="l" rtl="0">
              <a:lnSpc>
                <a:spcPct val="90000"/>
              </a:lnSpc>
              <a:spcBef>
                <a:spcPts val="1000"/>
              </a:spcBef>
              <a:spcAft>
                <a:spcPts val="0"/>
              </a:spcAft>
              <a:buClr>
                <a:schemeClr val="dk1"/>
              </a:buClr>
              <a:buSzPts val="2000"/>
              <a:buNone/>
            </a:pPr>
            <a:endParaRPr sz="2000" dirty="0">
              <a:solidFill>
                <a:srgbClr val="1A6229"/>
              </a:solidFill>
              <a:latin typeface="Arial"/>
              <a:ea typeface="Arial"/>
              <a:cs typeface="Arial"/>
            </a:endParaRPr>
          </a:p>
          <a:p>
            <a:pPr marL="0" indent="0">
              <a:buClr>
                <a:srgbClr val="374151"/>
              </a:buClr>
              <a:buSzPts val="2000"/>
              <a:buNone/>
            </a:pPr>
            <a:r>
              <a:rPr lang="en-ID" sz="2000" b="1" dirty="0">
                <a:solidFill>
                  <a:srgbClr val="1A6229"/>
                </a:solidFill>
                <a:latin typeface="Arial"/>
                <a:ea typeface="Arial"/>
                <a:cs typeface="Arial"/>
                <a:sym typeface="Arial"/>
              </a:rPr>
              <a:t>KDE Use Cases: </a:t>
            </a:r>
            <a:endParaRPr lang="en-ID">
              <a:solidFill>
                <a:srgbClr val="1A6229"/>
              </a:solidFill>
              <a:sym typeface="Arial"/>
            </a:endParaRPr>
          </a:p>
          <a:p>
            <a:pPr marL="342900" lvl="0" algn="l" rtl="0">
              <a:lnSpc>
                <a:spcPct val="90000"/>
              </a:lnSpc>
              <a:spcBef>
                <a:spcPts val="1000"/>
              </a:spcBef>
              <a:spcAft>
                <a:spcPts val="0"/>
              </a:spcAft>
              <a:buClr>
                <a:srgbClr val="374151"/>
              </a:buClr>
              <a:buSzPts val="2000"/>
            </a:pPr>
            <a:r>
              <a:rPr lang="en-ID" sz="2000" dirty="0">
                <a:solidFill>
                  <a:schemeClr val="tx1"/>
                </a:solidFill>
                <a:latin typeface="Arial"/>
                <a:ea typeface="Arial"/>
                <a:cs typeface="Arial"/>
                <a:sym typeface="Arial"/>
              </a:rPr>
              <a:t>Understanding Salary Distributions</a:t>
            </a:r>
            <a:endParaRPr dirty="0">
              <a:solidFill>
                <a:schemeClr val="tx1"/>
              </a:solidFill>
            </a:endParaRPr>
          </a:p>
          <a:p>
            <a:pPr marL="342900" lvl="0" algn="l" rtl="0">
              <a:lnSpc>
                <a:spcPct val="90000"/>
              </a:lnSpc>
              <a:spcBef>
                <a:spcPts val="1000"/>
              </a:spcBef>
              <a:spcAft>
                <a:spcPts val="0"/>
              </a:spcAft>
              <a:buClr>
                <a:srgbClr val="374151"/>
              </a:buClr>
              <a:buSzPts val="2000"/>
            </a:pPr>
            <a:r>
              <a:rPr lang="en-ID" sz="2000" dirty="0">
                <a:solidFill>
                  <a:schemeClr val="tx1"/>
                </a:solidFill>
                <a:latin typeface="Arial"/>
                <a:ea typeface="Arial"/>
                <a:cs typeface="Arial"/>
                <a:sym typeface="Arial"/>
              </a:rPr>
              <a:t>Customer Transaction Patterns</a:t>
            </a:r>
            <a:endParaRPr dirty="0">
              <a:solidFill>
                <a:schemeClr val="tx1"/>
              </a:solidFill>
            </a:endParaRPr>
          </a:p>
          <a:p>
            <a:pPr marL="342900" lvl="0" algn="l" rtl="0">
              <a:lnSpc>
                <a:spcPct val="90000"/>
              </a:lnSpc>
              <a:spcBef>
                <a:spcPts val="1000"/>
              </a:spcBef>
              <a:spcAft>
                <a:spcPts val="0"/>
              </a:spcAft>
              <a:buClr>
                <a:srgbClr val="374151"/>
              </a:buClr>
              <a:buSzPts val="2000"/>
            </a:pPr>
            <a:r>
              <a:rPr lang="en-ID" sz="2000" dirty="0">
                <a:solidFill>
                  <a:schemeClr val="tx1"/>
                </a:solidFill>
                <a:latin typeface="Arial"/>
                <a:ea typeface="Arial"/>
                <a:cs typeface="Arial"/>
                <a:sym typeface="Arial"/>
              </a:rPr>
              <a:t>Fraud Detection</a:t>
            </a:r>
            <a:endParaRPr dirty="0">
              <a:solidFill>
                <a:schemeClr val="tx1"/>
              </a:solidFill>
            </a:endParaRPr>
          </a:p>
          <a:p>
            <a:pPr marL="342900" lvl="0" algn="l" rtl="0">
              <a:lnSpc>
                <a:spcPct val="90000"/>
              </a:lnSpc>
              <a:spcBef>
                <a:spcPts val="1000"/>
              </a:spcBef>
              <a:spcAft>
                <a:spcPts val="0"/>
              </a:spcAft>
              <a:buClr>
                <a:srgbClr val="374151"/>
              </a:buClr>
              <a:buSzPts val="2000"/>
            </a:pPr>
            <a:r>
              <a:rPr lang="en-ID" sz="2000" dirty="0">
                <a:solidFill>
                  <a:schemeClr val="tx1"/>
                </a:solidFill>
                <a:latin typeface="Arial"/>
                <a:ea typeface="Arial"/>
                <a:cs typeface="Arial"/>
                <a:sym typeface="Arial"/>
              </a:rPr>
              <a:t>Customer Onboarding Patterns</a:t>
            </a:r>
            <a:endParaRPr dirty="0">
              <a:solidFill>
                <a:schemeClr val="tx1"/>
              </a:solidFill>
            </a:endParaRPr>
          </a:p>
          <a:p>
            <a:pPr marL="342900" lvl="0" algn="l" rtl="0">
              <a:lnSpc>
                <a:spcPct val="90000"/>
              </a:lnSpc>
              <a:spcBef>
                <a:spcPts val="1000"/>
              </a:spcBef>
              <a:spcAft>
                <a:spcPts val="0"/>
              </a:spcAft>
              <a:buClr>
                <a:srgbClr val="374151"/>
              </a:buClr>
              <a:buSzPts val="2000"/>
            </a:pPr>
            <a:r>
              <a:rPr lang="en-ID" sz="2000" dirty="0">
                <a:solidFill>
                  <a:schemeClr val="tx1"/>
                </a:solidFill>
                <a:latin typeface="Arial"/>
                <a:ea typeface="Arial"/>
                <a:cs typeface="Arial"/>
                <a:sym typeface="Arial"/>
              </a:rPr>
              <a:t>Loan Application Patterns</a:t>
            </a:r>
            <a:endParaRPr dirty="0">
              <a:solidFill>
                <a:schemeClr val="tx1"/>
              </a:solidFill>
            </a:endParaRPr>
          </a:p>
          <a:p>
            <a:pPr marL="342900">
              <a:buClr>
                <a:srgbClr val="374151"/>
              </a:buClr>
              <a:buSzPts val="2000"/>
            </a:pPr>
            <a:r>
              <a:rPr lang="en-ID" sz="2000" dirty="0">
                <a:solidFill>
                  <a:schemeClr val="tx1"/>
                </a:solidFill>
                <a:latin typeface="Arial"/>
                <a:ea typeface="Arial"/>
                <a:cs typeface="Arial"/>
                <a:sym typeface="Arial"/>
              </a:rPr>
              <a:t>Credit Score Distribution </a:t>
            </a:r>
            <a:endParaRPr>
              <a:solidFill>
                <a:schemeClr val="tx1"/>
              </a:solidFill>
            </a:endParaRPr>
          </a:p>
          <a:p>
            <a:pPr marL="342900" lvl="0" algn="l" rtl="0">
              <a:lnSpc>
                <a:spcPct val="90000"/>
              </a:lnSpc>
              <a:spcBef>
                <a:spcPts val="1000"/>
              </a:spcBef>
              <a:spcAft>
                <a:spcPts val="0"/>
              </a:spcAft>
              <a:buClr>
                <a:srgbClr val="374151"/>
              </a:buClr>
              <a:buSzPts val="2000"/>
            </a:pPr>
            <a:r>
              <a:rPr lang="en-ID" sz="2000" dirty="0">
                <a:solidFill>
                  <a:schemeClr val="tx1"/>
                </a:solidFill>
                <a:latin typeface="Arial"/>
                <a:ea typeface="Arial"/>
                <a:cs typeface="Arial"/>
                <a:sym typeface="Arial"/>
              </a:rPr>
              <a:t>User Login Patterns</a:t>
            </a:r>
            <a:endParaRPr dirty="0">
              <a:solidFill>
                <a:schemeClr val="tx1"/>
              </a:solidFill>
            </a:endParaRPr>
          </a:p>
        </p:txBody>
      </p:sp>
      <p:grpSp>
        <p:nvGrpSpPr>
          <p:cNvPr id="15" name="Google Shape;122;p6">
            <a:extLst>
              <a:ext uri="{FF2B5EF4-FFF2-40B4-BE49-F238E27FC236}">
                <a16:creationId xmlns:a16="http://schemas.microsoft.com/office/drawing/2014/main" id="{21016A47-EBB4-330B-3361-52259D8DA403}"/>
              </a:ext>
            </a:extLst>
          </p:cNvPr>
          <p:cNvGrpSpPr/>
          <p:nvPr/>
        </p:nvGrpSpPr>
        <p:grpSpPr>
          <a:xfrm>
            <a:off x="5429578" y="2525174"/>
            <a:ext cx="6181725" cy="3459957"/>
            <a:chOff x="5172075" y="2851943"/>
            <a:chExt cx="6181725" cy="3459957"/>
          </a:xfrm>
        </p:grpSpPr>
        <p:sp>
          <p:nvSpPr>
            <p:cNvPr id="16" name="Google Shape;123;p6">
              <a:extLst>
                <a:ext uri="{FF2B5EF4-FFF2-40B4-BE49-F238E27FC236}">
                  <a16:creationId xmlns:a16="http://schemas.microsoft.com/office/drawing/2014/main" id="{D361F6BA-1615-F1E7-52EE-B8DC90C15098}"/>
                </a:ext>
              </a:extLst>
            </p:cNvPr>
            <p:cNvSpPr/>
            <p:nvPr/>
          </p:nvSpPr>
          <p:spPr>
            <a:xfrm>
              <a:off x="5172075" y="2851943"/>
              <a:ext cx="6181725" cy="3459957"/>
            </a:xfrm>
            <a:prstGeom prst="roundRect">
              <a:avLst>
                <a:gd name="adj" fmla="val 3385"/>
              </a:avLst>
            </a:prstGeom>
            <a:solidFill>
              <a:schemeClr val="lt1"/>
            </a:solidFill>
            <a:ln w="19050" cap="flat" cmpd="sng">
              <a:solidFill>
                <a:srgbClr val="31538F"/>
              </a:solidFill>
              <a:prstDash val="solid"/>
              <a:miter lim="800000"/>
              <a:headEnd type="none" w="sm" len="sm"/>
              <a:tailEnd type="none" w="sm" len="sm"/>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ID" sz="1600" b="1" i="0">
                  <a:solidFill>
                    <a:srgbClr val="202122"/>
                  </a:solidFill>
                  <a:latin typeface="Arial"/>
                  <a:ea typeface="Arial"/>
                  <a:cs typeface="Arial"/>
                  <a:sym typeface="Arial"/>
                </a:rPr>
                <a:t>FORMAL DEFINITION: </a:t>
              </a:r>
              <a:r>
                <a:rPr lang="en-ID" sz="1600" b="0" i="0">
                  <a:solidFill>
                    <a:srgbClr val="202122"/>
                  </a:solidFill>
                  <a:latin typeface="Arial"/>
                  <a:ea typeface="Arial"/>
                  <a:cs typeface="Arial"/>
                  <a:sym typeface="Arial"/>
                </a:rPr>
                <a:t>Let (</a:t>
              </a:r>
              <a:r>
                <a:rPr lang="en-ID" sz="1600" b="0" i="1">
                  <a:solidFill>
                    <a:srgbClr val="202122"/>
                  </a:solidFill>
                  <a:latin typeface="Arial"/>
                  <a:ea typeface="Arial"/>
                  <a:cs typeface="Arial"/>
                  <a:sym typeface="Arial"/>
                </a:rPr>
                <a:t>x</a:t>
              </a:r>
              <a:r>
                <a:rPr lang="en-ID" sz="1600" b="0" i="0" baseline="-25000">
                  <a:solidFill>
                    <a:srgbClr val="202122"/>
                  </a:solidFill>
                  <a:latin typeface="Arial"/>
                  <a:ea typeface="Arial"/>
                  <a:cs typeface="Arial"/>
                  <a:sym typeface="Arial"/>
                </a:rPr>
                <a:t>1</a:t>
              </a:r>
              <a:r>
                <a:rPr lang="en-ID" sz="1600" b="0" i="0">
                  <a:solidFill>
                    <a:srgbClr val="202122"/>
                  </a:solidFill>
                  <a:latin typeface="Arial"/>
                  <a:ea typeface="Arial"/>
                  <a:cs typeface="Arial"/>
                  <a:sym typeface="Arial"/>
                </a:rPr>
                <a:t>, </a:t>
              </a:r>
              <a:r>
                <a:rPr lang="en-ID" sz="1600" b="0" i="1">
                  <a:solidFill>
                    <a:srgbClr val="202122"/>
                  </a:solidFill>
                  <a:latin typeface="Arial"/>
                  <a:ea typeface="Arial"/>
                  <a:cs typeface="Arial"/>
                  <a:sym typeface="Arial"/>
                </a:rPr>
                <a:t>x</a:t>
              </a:r>
              <a:r>
                <a:rPr lang="en-ID" sz="1600" b="0" i="0" baseline="-25000">
                  <a:solidFill>
                    <a:srgbClr val="202122"/>
                  </a:solidFill>
                  <a:latin typeface="Arial"/>
                  <a:ea typeface="Arial"/>
                  <a:cs typeface="Arial"/>
                  <a:sym typeface="Arial"/>
                </a:rPr>
                <a:t>2</a:t>
              </a:r>
              <a:r>
                <a:rPr lang="en-ID" sz="1600" b="0" i="0">
                  <a:solidFill>
                    <a:srgbClr val="202122"/>
                  </a:solidFill>
                  <a:latin typeface="Arial"/>
                  <a:ea typeface="Arial"/>
                  <a:cs typeface="Arial"/>
                  <a:sym typeface="Arial"/>
                </a:rPr>
                <a:t>, ..., </a:t>
              </a:r>
              <a:r>
                <a:rPr lang="en-ID" sz="1600" b="0" i="1">
                  <a:solidFill>
                    <a:srgbClr val="202122"/>
                  </a:solidFill>
                  <a:latin typeface="Arial"/>
                  <a:ea typeface="Arial"/>
                  <a:cs typeface="Arial"/>
                  <a:sym typeface="Arial"/>
                </a:rPr>
                <a:t>x</a:t>
              </a:r>
              <a:r>
                <a:rPr lang="en-ID" sz="1600" b="0" i="1" baseline="-25000">
                  <a:solidFill>
                    <a:srgbClr val="202122"/>
                  </a:solidFill>
                  <a:latin typeface="Arial"/>
                  <a:ea typeface="Arial"/>
                  <a:cs typeface="Arial"/>
                  <a:sym typeface="Arial"/>
                </a:rPr>
                <a:t>n</a:t>
              </a:r>
              <a:r>
                <a:rPr lang="en-ID" sz="1600" b="0" i="0">
                  <a:solidFill>
                    <a:srgbClr val="202122"/>
                  </a:solidFill>
                  <a:latin typeface="Arial"/>
                  <a:ea typeface="Arial"/>
                  <a:cs typeface="Arial"/>
                  <a:sym typeface="Arial"/>
                </a:rPr>
                <a:t>) be </a:t>
              </a:r>
              <a:r>
                <a:rPr lang="en-ID" sz="1600" b="0" i="0" u="sng" strike="noStrike">
                  <a:solidFill>
                    <a:srgbClr val="3366CC"/>
                  </a:solidFill>
                  <a:latin typeface="Arial"/>
                  <a:ea typeface="Arial"/>
                  <a:cs typeface="Arial"/>
                  <a:sym typeface="Arial"/>
                  <a:hlinkClick r:id="rId5">
                    <a:extLst>
                      <a:ext uri="{A12FA001-AC4F-418D-AE19-62706E023703}">
                        <ahyp:hlinkClr xmlns:ahyp="http://schemas.microsoft.com/office/drawing/2018/hyperlinkcolor" val="tx"/>
                      </a:ext>
                    </a:extLst>
                  </a:hlinkClick>
                </a:rPr>
                <a:t>independent and identically distributed</a:t>
              </a:r>
              <a:r>
                <a:rPr lang="en-ID" sz="1600" b="0" i="0">
                  <a:solidFill>
                    <a:srgbClr val="202122"/>
                  </a:solidFill>
                  <a:latin typeface="Arial"/>
                  <a:ea typeface="Arial"/>
                  <a:cs typeface="Arial"/>
                  <a:sym typeface="Arial"/>
                </a:rPr>
                <a:t> samples drawn from some univariate distribution with an unknown </a:t>
              </a:r>
              <a:r>
                <a:rPr lang="en-ID" sz="1600" b="0" i="0" u="sng" strike="noStrike">
                  <a:solidFill>
                    <a:srgbClr val="3366CC"/>
                  </a:solidFill>
                  <a:latin typeface="Arial"/>
                  <a:ea typeface="Arial"/>
                  <a:cs typeface="Arial"/>
                  <a:sym typeface="Arial"/>
                  <a:hlinkClick r:id="rId6">
                    <a:extLst>
                      <a:ext uri="{A12FA001-AC4F-418D-AE19-62706E023703}">
                        <ahyp:hlinkClr xmlns:ahyp="http://schemas.microsoft.com/office/drawing/2018/hyperlinkcolor" val="tx"/>
                      </a:ext>
                    </a:extLst>
                  </a:hlinkClick>
                </a:rPr>
                <a:t>density</a:t>
              </a:r>
              <a:r>
                <a:rPr lang="en-ID" sz="1600" b="0" i="0">
                  <a:solidFill>
                    <a:srgbClr val="202122"/>
                  </a:solidFill>
                  <a:latin typeface="Arial"/>
                  <a:ea typeface="Arial"/>
                  <a:cs typeface="Arial"/>
                  <a:sym typeface="Arial"/>
                </a:rPr>
                <a:t> </a:t>
              </a:r>
              <a:r>
                <a:rPr lang="en-ID" sz="1600" b="0" i="1">
                  <a:solidFill>
                    <a:srgbClr val="202122"/>
                  </a:solidFill>
                  <a:latin typeface="Arial"/>
                  <a:ea typeface="Arial"/>
                  <a:cs typeface="Arial"/>
                  <a:sym typeface="Arial"/>
                </a:rPr>
                <a:t>ƒ</a:t>
              </a:r>
              <a:r>
                <a:rPr lang="en-ID" sz="1600" b="0" i="0">
                  <a:solidFill>
                    <a:srgbClr val="202122"/>
                  </a:solidFill>
                  <a:latin typeface="Arial"/>
                  <a:ea typeface="Arial"/>
                  <a:cs typeface="Arial"/>
                  <a:sym typeface="Arial"/>
                </a:rPr>
                <a:t> at any given point </a:t>
              </a:r>
              <a:r>
                <a:rPr lang="en-ID" sz="1600" b="0" i="1">
                  <a:solidFill>
                    <a:srgbClr val="202122"/>
                  </a:solidFill>
                  <a:latin typeface="Arial"/>
                  <a:ea typeface="Arial"/>
                  <a:cs typeface="Arial"/>
                  <a:sym typeface="Arial"/>
                </a:rPr>
                <a:t>x</a:t>
              </a:r>
              <a:r>
                <a:rPr lang="en-ID" sz="1600" b="0" i="0">
                  <a:solidFill>
                    <a:srgbClr val="202122"/>
                  </a:solidFill>
                  <a:latin typeface="Arial"/>
                  <a:ea typeface="Arial"/>
                  <a:cs typeface="Arial"/>
                  <a:sym typeface="Arial"/>
                </a:rPr>
                <a:t>. We are interested in estimating the shape of this function </a:t>
              </a:r>
              <a:r>
                <a:rPr lang="en-ID" sz="1600" b="0" i="1">
                  <a:solidFill>
                    <a:srgbClr val="202122"/>
                  </a:solidFill>
                  <a:latin typeface="Arial"/>
                  <a:ea typeface="Arial"/>
                  <a:cs typeface="Arial"/>
                  <a:sym typeface="Arial"/>
                </a:rPr>
                <a:t>ƒ</a:t>
              </a:r>
              <a:r>
                <a:rPr lang="en-ID" sz="1600" b="0" i="0">
                  <a:solidFill>
                    <a:srgbClr val="202122"/>
                  </a:solidFill>
                  <a:latin typeface="Arial"/>
                  <a:ea typeface="Arial"/>
                  <a:cs typeface="Arial"/>
                  <a:sym typeface="Arial"/>
                </a:rPr>
                <a:t>. Its </a:t>
              </a:r>
              <a:r>
                <a:rPr lang="en-ID" sz="1600" b="0" i="1">
                  <a:solidFill>
                    <a:srgbClr val="202122"/>
                  </a:solidFill>
                  <a:latin typeface="Arial"/>
                  <a:ea typeface="Arial"/>
                  <a:cs typeface="Arial"/>
                  <a:sym typeface="Arial"/>
                </a:rPr>
                <a:t>kernel density estimator</a:t>
              </a:r>
              <a:r>
                <a:rPr lang="en-ID" sz="1600" b="0" i="0">
                  <a:solidFill>
                    <a:srgbClr val="202122"/>
                  </a:solidFill>
                  <a:latin typeface="Arial"/>
                  <a:ea typeface="Arial"/>
                  <a:cs typeface="Arial"/>
                  <a:sym typeface="Arial"/>
                </a:rPr>
                <a:t> is:</a:t>
              </a:r>
              <a:endParaRPr/>
            </a:p>
            <a:p>
              <a:pPr marL="0" marR="0" lvl="0" indent="0" algn="l" rtl="0">
                <a:spcBef>
                  <a:spcPts val="0"/>
                </a:spcBef>
                <a:spcAft>
                  <a:spcPts val="0"/>
                </a:spcAft>
                <a:buNone/>
              </a:pPr>
              <a:endParaRPr sz="1600">
                <a:solidFill>
                  <a:srgbClr val="202122"/>
                </a:solidFill>
                <a:latin typeface="Arial"/>
                <a:ea typeface="Arial"/>
                <a:cs typeface="Arial"/>
                <a:sym typeface="Arial"/>
              </a:endParaRPr>
            </a:p>
            <a:p>
              <a:pPr marL="0" marR="0" lvl="0" indent="0" algn="l" rtl="0">
                <a:spcBef>
                  <a:spcPts val="0"/>
                </a:spcBef>
                <a:spcAft>
                  <a:spcPts val="0"/>
                </a:spcAft>
                <a:buNone/>
              </a:pPr>
              <a:endParaRPr sz="1600">
                <a:solidFill>
                  <a:srgbClr val="202122"/>
                </a:solidFill>
                <a:latin typeface="Arial"/>
                <a:ea typeface="Arial"/>
                <a:cs typeface="Arial"/>
                <a:sym typeface="Arial"/>
              </a:endParaRPr>
            </a:p>
            <a:p>
              <a:pPr marL="0" marR="0" lvl="0" indent="0" algn="l" rtl="0">
                <a:spcBef>
                  <a:spcPts val="0"/>
                </a:spcBef>
                <a:spcAft>
                  <a:spcPts val="0"/>
                </a:spcAft>
                <a:buNone/>
              </a:pPr>
              <a:endParaRPr sz="1600">
                <a:solidFill>
                  <a:srgbClr val="202122"/>
                </a:solidFill>
                <a:latin typeface="Arial"/>
                <a:ea typeface="Arial"/>
                <a:cs typeface="Arial"/>
                <a:sym typeface="Arial"/>
              </a:endParaRPr>
            </a:p>
            <a:p>
              <a:pPr marL="0" marR="0" lvl="0" indent="0" algn="l" rtl="0">
                <a:spcBef>
                  <a:spcPts val="0"/>
                </a:spcBef>
                <a:spcAft>
                  <a:spcPts val="0"/>
                </a:spcAft>
                <a:buNone/>
              </a:pPr>
              <a:endParaRPr sz="1600">
                <a:solidFill>
                  <a:srgbClr val="202122"/>
                </a:solidFill>
                <a:latin typeface="Arial"/>
                <a:ea typeface="Arial"/>
                <a:cs typeface="Arial"/>
                <a:sym typeface="Arial"/>
              </a:endParaRPr>
            </a:p>
            <a:p>
              <a:pPr marL="0" marR="0" lvl="0" indent="0" algn="l" rtl="0">
                <a:spcBef>
                  <a:spcPts val="0"/>
                </a:spcBef>
                <a:spcAft>
                  <a:spcPts val="0"/>
                </a:spcAft>
                <a:buNone/>
              </a:pPr>
              <a:r>
                <a:rPr lang="en-ID" sz="1600" b="0" i="0">
                  <a:solidFill>
                    <a:srgbClr val="202122"/>
                  </a:solidFill>
                  <a:latin typeface="Arial"/>
                  <a:ea typeface="Arial"/>
                  <a:cs typeface="Arial"/>
                  <a:sym typeface="Arial"/>
                </a:rPr>
                <a:t>where </a:t>
              </a:r>
              <a:r>
                <a:rPr lang="en-ID" sz="1600" b="0" i="1">
                  <a:solidFill>
                    <a:srgbClr val="202122"/>
                  </a:solidFill>
                  <a:latin typeface="Arial"/>
                  <a:ea typeface="Arial"/>
                  <a:cs typeface="Arial"/>
                  <a:sym typeface="Arial"/>
                </a:rPr>
                <a:t>K</a:t>
              </a:r>
              <a:r>
                <a:rPr lang="en-ID" sz="1600" b="0" i="0">
                  <a:solidFill>
                    <a:srgbClr val="202122"/>
                  </a:solidFill>
                  <a:latin typeface="Arial"/>
                  <a:ea typeface="Arial"/>
                  <a:cs typeface="Arial"/>
                  <a:sym typeface="Arial"/>
                </a:rPr>
                <a:t> is the </a:t>
              </a:r>
              <a:r>
                <a:rPr lang="en-ID" sz="1600" b="0" i="0" u="sng" strike="noStrike">
                  <a:solidFill>
                    <a:srgbClr val="3366CC"/>
                  </a:solidFill>
                  <a:latin typeface="Arial"/>
                  <a:ea typeface="Arial"/>
                  <a:cs typeface="Arial"/>
                  <a:sym typeface="Arial"/>
                  <a:hlinkClick r:id="rId7">
                    <a:extLst>
                      <a:ext uri="{A12FA001-AC4F-418D-AE19-62706E023703}">
                        <ahyp:hlinkClr xmlns:ahyp="http://schemas.microsoft.com/office/drawing/2018/hyperlinkcolor" val="tx"/>
                      </a:ext>
                    </a:extLst>
                  </a:hlinkClick>
                </a:rPr>
                <a:t>kernel</a:t>
              </a:r>
              <a:r>
                <a:rPr lang="en-ID" sz="1600" b="0" i="0">
                  <a:solidFill>
                    <a:srgbClr val="202122"/>
                  </a:solidFill>
                  <a:latin typeface="Arial"/>
                  <a:ea typeface="Arial"/>
                  <a:cs typeface="Arial"/>
                  <a:sym typeface="Arial"/>
                </a:rPr>
                <a:t> — a non-negative function — and </a:t>
              </a:r>
              <a:r>
                <a:rPr lang="en-ID" sz="1600" b="0" i="1">
                  <a:solidFill>
                    <a:srgbClr val="202122"/>
                  </a:solidFill>
                  <a:latin typeface="Arial"/>
                  <a:ea typeface="Arial"/>
                  <a:cs typeface="Arial"/>
                  <a:sym typeface="Arial"/>
                </a:rPr>
                <a:t>h</a:t>
              </a:r>
              <a:r>
                <a:rPr lang="en-ID" sz="1600" b="0" i="0">
                  <a:solidFill>
                    <a:srgbClr val="202122"/>
                  </a:solidFill>
                  <a:latin typeface="Arial"/>
                  <a:ea typeface="Arial"/>
                  <a:cs typeface="Arial"/>
                  <a:sym typeface="Arial"/>
                </a:rPr>
                <a:t> &gt; 0 is a </a:t>
              </a:r>
              <a:r>
                <a:rPr lang="en-ID" sz="1600" b="0" i="0" u="sng" strike="noStrike">
                  <a:solidFill>
                    <a:srgbClr val="3366CC"/>
                  </a:solidFill>
                  <a:latin typeface="Arial"/>
                  <a:ea typeface="Arial"/>
                  <a:cs typeface="Arial"/>
                  <a:sym typeface="Arial"/>
                  <a:hlinkClick r:id="rId8">
                    <a:extLst>
                      <a:ext uri="{A12FA001-AC4F-418D-AE19-62706E023703}">
                        <ahyp:hlinkClr xmlns:ahyp="http://schemas.microsoft.com/office/drawing/2018/hyperlinkcolor" val="tx"/>
                      </a:ext>
                    </a:extLst>
                  </a:hlinkClick>
                </a:rPr>
                <a:t>smoothing</a:t>
              </a:r>
              <a:r>
                <a:rPr lang="en-ID" sz="1600" b="0" i="0">
                  <a:solidFill>
                    <a:srgbClr val="202122"/>
                  </a:solidFill>
                  <a:latin typeface="Arial"/>
                  <a:ea typeface="Arial"/>
                  <a:cs typeface="Arial"/>
                  <a:sym typeface="Arial"/>
                </a:rPr>
                <a:t> parameter called the </a:t>
              </a:r>
              <a:r>
                <a:rPr lang="en-ID" sz="1600" b="0" i="1">
                  <a:solidFill>
                    <a:srgbClr val="202122"/>
                  </a:solidFill>
                  <a:latin typeface="Arial"/>
                  <a:ea typeface="Arial"/>
                  <a:cs typeface="Arial"/>
                  <a:sym typeface="Arial"/>
                </a:rPr>
                <a:t>bandwidth</a:t>
              </a:r>
              <a:r>
                <a:rPr lang="en-ID" sz="1600" b="0" i="0">
                  <a:solidFill>
                    <a:srgbClr val="202122"/>
                  </a:solidFill>
                  <a:latin typeface="Arial"/>
                  <a:ea typeface="Arial"/>
                  <a:cs typeface="Arial"/>
                  <a:sym typeface="Arial"/>
                </a:rPr>
                <a:t>. A kernel with subscript </a:t>
              </a:r>
              <a:r>
                <a:rPr lang="en-ID" sz="1600" b="0" i="1">
                  <a:solidFill>
                    <a:srgbClr val="202122"/>
                  </a:solidFill>
                  <a:latin typeface="Arial"/>
                  <a:ea typeface="Arial"/>
                  <a:cs typeface="Arial"/>
                  <a:sym typeface="Arial"/>
                </a:rPr>
                <a:t>h</a:t>
              </a:r>
              <a:r>
                <a:rPr lang="en-ID" sz="1600" b="0" i="0">
                  <a:solidFill>
                    <a:srgbClr val="202122"/>
                  </a:solidFill>
                  <a:latin typeface="Arial"/>
                  <a:ea typeface="Arial"/>
                  <a:cs typeface="Arial"/>
                  <a:sym typeface="Arial"/>
                </a:rPr>
                <a:t> is called the </a:t>
              </a:r>
              <a:r>
                <a:rPr lang="en-ID" sz="1600" b="0" i="1">
                  <a:solidFill>
                    <a:srgbClr val="202122"/>
                  </a:solidFill>
                  <a:latin typeface="Arial"/>
                  <a:ea typeface="Arial"/>
                  <a:cs typeface="Arial"/>
                  <a:sym typeface="Arial"/>
                </a:rPr>
                <a:t>scaled kernel</a:t>
              </a:r>
              <a:r>
                <a:rPr lang="en-ID" sz="1600" b="0" i="0">
                  <a:solidFill>
                    <a:srgbClr val="202122"/>
                  </a:solidFill>
                  <a:latin typeface="Arial"/>
                  <a:ea typeface="Arial"/>
                  <a:cs typeface="Arial"/>
                  <a:sym typeface="Arial"/>
                </a:rPr>
                <a:t> and defined as </a:t>
              </a:r>
              <a:r>
                <a:rPr lang="en-ID" sz="1600" b="0" i="1">
                  <a:solidFill>
                    <a:srgbClr val="202122"/>
                  </a:solidFill>
                  <a:latin typeface="Arial"/>
                  <a:ea typeface="Arial"/>
                  <a:cs typeface="Arial"/>
                  <a:sym typeface="Arial"/>
                </a:rPr>
                <a:t>K</a:t>
              </a:r>
              <a:r>
                <a:rPr lang="en-ID" sz="1600" b="0" i="1" baseline="-25000">
                  <a:solidFill>
                    <a:srgbClr val="202122"/>
                  </a:solidFill>
                  <a:latin typeface="Arial"/>
                  <a:ea typeface="Arial"/>
                  <a:cs typeface="Arial"/>
                  <a:sym typeface="Arial"/>
                </a:rPr>
                <a:t>h</a:t>
              </a:r>
              <a:r>
                <a:rPr lang="en-ID" sz="1600" b="0" i="0">
                  <a:solidFill>
                    <a:srgbClr val="202122"/>
                  </a:solidFill>
                  <a:latin typeface="Arial"/>
                  <a:ea typeface="Arial"/>
                  <a:cs typeface="Arial"/>
                  <a:sym typeface="Arial"/>
                </a:rPr>
                <a:t>(</a:t>
              </a:r>
              <a:r>
                <a:rPr lang="en-ID" sz="1600" b="0" i="1">
                  <a:solidFill>
                    <a:srgbClr val="202122"/>
                  </a:solidFill>
                  <a:latin typeface="Arial"/>
                  <a:ea typeface="Arial"/>
                  <a:cs typeface="Arial"/>
                  <a:sym typeface="Arial"/>
                </a:rPr>
                <a:t>x</a:t>
              </a:r>
              <a:r>
                <a:rPr lang="en-ID" sz="1600" b="0" i="0">
                  <a:solidFill>
                    <a:srgbClr val="202122"/>
                  </a:solidFill>
                  <a:latin typeface="Arial"/>
                  <a:ea typeface="Arial"/>
                  <a:cs typeface="Arial"/>
                  <a:sym typeface="Arial"/>
                </a:rPr>
                <a:t>) = 1/</a:t>
              </a:r>
              <a:r>
                <a:rPr lang="en-ID" sz="1600" b="0" i="1">
                  <a:solidFill>
                    <a:srgbClr val="202122"/>
                  </a:solidFill>
                  <a:latin typeface="Arial"/>
                  <a:ea typeface="Arial"/>
                  <a:cs typeface="Arial"/>
                  <a:sym typeface="Arial"/>
                </a:rPr>
                <a:t>h K</a:t>
              </a:r>
              <a:r>
                <a:rPr lang="en-ID" sz="1600" b="0" i="0">
                  <a:solidFill>
                    <a:srgbClr val="202122"/>
                  </a:solidFill>
                  <a:latin typeface="Arial"/>
                  <a:ea typeface="Arial"/>
                  <a:cs typeface="Arial"/>
                  <a:sym typeface="Arial"/>
                </a:rPr>
                <a:t>(</a:t>
              </a:r>
              <a:r>
                <a:rPr lang="en-ID" sz="1600" b="0" i="1">
                  <a:solidFill>
                    <a:srgbClr val="202122"/>
                  </a:solidFill>
                  <a:latin typeface="Arial"/>
                  <a:ea typeface="Arial"/>
                  <a:cs typeface="Arial"/>
                  <a:sym typeface="Arial"/>
                </a:rPr>
                <a:t>x</a:t>
              </a:r>
              <a:r>
                <a:rPr lang="en-ID" sz="1600" b="0" i="0">
                  <a:solidFill>
                    <a:srgbClr val="202122"/>
                  </a:solidFill>
                  <a:latin typeface="Arial"/>
                  <a:ea typeface="Arial"/>
                  <a:cs typeface="Arial"/>
                  <a:sym typeface="Arial"/>
                </a:rPr>
                <a:t>/</a:t>
              </a:r>
              <a:r>
                <a:rPr lang="en-ID" sz="1600" b="0" i="1">
                  <a:solidFill>
                    <a:srgbClr val="202122"/>
                  </a:solidFill>
                  <a:latin typeface="Arial"/>
                  <a:ea typeface="Arial"/>
                  <a:cs typeface="Arial"/>
                  <a:sym typeface="Arial"/>
                </a:rPr>
                <a:t>h</a:t>
              </a:r>
              <a:r>
                <a:rPr lang="en-ID" sz="1600" b="0" i="0">
                  <a:solidFill>
                    <a:srgbClr val="202122"/>
                  </a:solidFill>
                  <a:latin typeface="Arial"/>
                  <a:ea typeface="Arial"/>
                  <a:cs typeface="Arial"/>
                  <a:sym typeface="Arial"/>
                </a:rPr>
                <a:t>).</a:t>
              </a:r>
              <a:endParaRPr sz="1600">
                <a:solidFill>
                  <a:schemeClr val="lt1"/>
                </a:solidFill>
                <a:latin typeface="Calibri"/>
                <a:ea typeface="Calibri"/>
                <a:cs typeface="Calibri"/>
                <a:sym typeface="Calibri"/>
              </a:endParaRPr>
            </a:p>
          </p:txBody>
        </p:sp>
        <p:pic>
          <p:nvPicPr>
            <p:cNvPr id="17" name="Google Shape;124;p6">
              <a:extLst>
                <a:ext uri="{FF2B5EF4-FFF2-40B4-BE49-F238E27FC236}">
                  <a16:creationId xmlns:a16="http://schemas.microsoft.com/office/drawing/2014/main" id="{4A07D72E-3791-DFEB-B9C2-7DB6AD24D206}"/>
                </a:ext>
              </a:extLst>
            </p:cNvPr>
            <p:cNvPicPr preferRelativeResize="0"/>
            <p:nvPr/>
          </p:nvPicPr>
          <p:blipFill rotWithShape="1">
            <a:blip r:embed="rId9">
              <a:alphaModFix/>
            </a:blip>
            <a:srcRect/>
            <a:stretch/>
          </p:blipFill>
          <p:spPr>
            <a:xfrm>
              <a:off x="5592959" y="4240212"/>
              <a:ext cx="5339955" cy="711994"/>
            </a:xfrm>
            <a:prstGeom prst="rect">
              <a:avLst/>
            </a:prstGeom>
            <a:noFill/>
            <a:ln>
              <a:noFill/>
            </a:ln>
          </p:spPr>
        </p:pic>
      </p:grpSp>
    </p:spTree>
    <p:extLst>
      <p:ext uri="{BB962C8B-B14F-4D97-AF65-F5344CB8AC3E}">
        <p14:creationId xmlns:p14="http://schemas.microsoft.com/office/powerpoint/2010/main" val="1515219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67FB078-1AD4-DF19-6F31-D5A233B54621}"/>
              </a:ext>
            </a:extLst>
          </p:cNvPr>
          <p:cNvGrpSpPr>
            <a:grpSpLocks noGrp="1" noUngrp="1" noRot="1" noMove="1" noResize="1"/>
          </p:cNvGrpSpPr>
          <p:nvPr/>
        </p:nvGrpSpPr>
        <p:grpSpPr>
          <a:xfrm>
            <a:off x="-10268" y="-80013"/>
            <a:ext cx="12202268" cy="6938013"/>
            <a:chOff x="0" y="-80013"/>
            <a:chExt cx="12192000" cy="6938013"/>
          </a:xfrm>
        </p:grpSpPr>
        <p:pic>
          <p:nvPicPr>
            <p:cNvPr id="4" name="Picture 3">
              <a:extLst>
                <a:ext uri="{FF2B5EF4-FFF2-40B4-BE49-F238E27FC236}">
                  <a16:creationId xmlns:a16="http://schemas.microsoft.com/office/drawing/2014/main" id="{7A555A97-5AA1-182D-BCED-4B1F5BE36713}"/>
                </a:ext>
              </a:extLst>
            </p:cNvPr>
            <p:cNvPicPr>
              <a:picLocks noGrp="1" noRot="1" noChangeAspect="1" noMove="1" noResize="1" noEditPoints="1" noAdjustHandles="1" noChangeArrowheads="1" noChangeShapeType="1" noCrop="1"/>
            </p:cNvPicPr>
            <p:nvPr/>
          </p:nvPicPr>
          <p:blipFill rotWithShape="1">
            <a:blip r:embed="rId3"/>
            <a:srcRect l="23510" t="29751" r="13318" b="17317"/>
            <a:stretch/>
          </p:blipFill>
          <p:spPr>
            <a:xfrm>
              <a:off x="10268" y="-80013"/>
              <a:ext cx="12181732" cy="6858000"/>
            </a:xfrm>
            <a:prstGeom prst="rect">
              <a:avLst/>
            </a:prstGeom>
          </p:spPr>
        </p:pic>
        <p:sp>
          <p:nvSpPr>
            <p:cNvPr id="5" name="Rectangle 4">
              <a:extLst>
                <a:ext uri="{FF2B5EF4-FFF2-40B4-BE49-F238E27FC236}">
                  <a16:creationId xmlns:a16="http://schemas.microsoft.com/office/drawing/2014/main" id="{FCAFDB1B-5D66-5E35-A807-05DDBCF1B3ED}"/>
                </a:ext>
              </a:extLst>
            </p:cNvPr>
            <p:cNvSpPr>
              <a:spLocks noGrp="1" noRot="1" noMove="1" noResize="1" noEditPoints="1" noAdjustHandles="1" noChangeArrowheads="1" noChangeShapeType="1"/>
            </p:cNvSpPr>
            <p:nvPr/>
          </p:nvSpPr>
          <p:spPr>
            <a:xfrm>
              <a:off x="0" y="0"/>
              <a:ext cx="12181732" cy="6858000"/>
            </a:xfrm>
            <a:prstGeom prst="rect">
              <a:avLst/>
            </a:prstGeom>
            <a:gradFill>
              <a:gsLst>
                <a:gs pos="100000">
                  <a:schemeClr val="bg1">
                    <a:lumMod val="100000"/>
                    <a:alpha val="75000"/>
                  </a:schemeClr>
                </a:gs>
                <a:gs pos="0">
                  <a:schemeClr val="bg1">
                    <a:lumMod val="96000"/>
                    <a:lumOff val="4000"/>
                    <a:alpha val="90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3F831C"/>
                </a:solidFill>
              </a:endParaRPr>
            </a:p>
          </p:txBody>
        </p:sp>
      </p:grpSp>
      <p:sp>
        <p:nvSpPr>
          <p:cNvPr id="6" name="TextBox 5">
            <a:extLst>
              <a:ext uri="{FF2B5EF4-FFF2-40B4-BE49-F238E27FC236}">
                <a16:creationId xmlns:a16="http://schemas.microsoft.com/office/drawing/2014/main" id="{F101F60E-8D16-BEE0-D3E5-29D10DFE94A2}"/>
              </a:ext>
            </a:extLst>
          </p:cNvPr>
          <p:cNvSpPr txBox="1"/>
          <p:nvPr/>
        </p:nvSpPr>
        <p:spPr>
          <a:xfrm>
            <a:off x="3478192" y="336271"/>
            <a:ext cx="5735287" cy="576293"/>
          </a:xfrm>
          <a:prstGeom prst="rect">
            <a:avLst/>
          </a:prstGeom>
          <a:gradFill>
            <a:gsLst>
              <a:gs pos="0">
                <a:srgbClr val="1D652A">
                  <a:lumMod val="97000"/>
                </a:srgbClr>
              </a:gs>
              <a:gs pos="100000">
                <a:srgbClr val="5B9C10">
                  <a:alpha val="65000"/>
                </a:srgbClr>
              </a:gs>
            </a:gsLst>
            <a:lin ang="16200000" scaled="0"/>
          </a:gradFill>
          <a:effectLst>
            <a:outerShdw blurRad="342900" dist="50800" dir="6900000" sx="97000" sy="97000" algn="ctr" rotWithShape="0">
              <a:srgbClr val="000000">
                <a:alpha val="26000"/>
              </a:srgbClr>
            </a:outerShdw>
          </a:effectLst>
        </p:spPr>
        <p:txBody>
          <a:bodyPr wrap="square" lIns="91440" tIns="72000" rIns="91440" bIns="72000" rtlCol="0" anchor="t">
            <a:spAutoFit/>
          </a:bodyPr>
          <a:lstStyle/>
          <a:p>
            <a:pPr algn="ctr"/>
            <a:r>
              <a:rPr lang="en-US" sz="2800" b="1" dirty="0">
                <a:solidFill>
                  <a:schemeClr val="bg1"/>
                </a:solidFill>
                <a:ea typeface="+mn-lt"/>
                <a:cs typeface="+mn-lt"/>
              </a:rPr>
              <a:t>KDE with Different Kernel Functions</a:t>
            </a:r>
            <a:endParaRPr lang="en-US" dirty="0">
              <a:solidFill>
                <a:schemeClr val="bg1"/>
              </a:solidFill>
            </a:endParaRPr>
          </a:p>
        </p:txBody>
      </p:sp>
      <p:sp>
        <p:nvSpPr>
          <p:cNvPr id="7" name="Rectangle: Single Corner Rounded 6">
            <a:extLst>
              <a:ext uri="{FF2B5EF4-FFF2-40B4-BE49-F238E27FC236}">
                <a16:creationId xmlns:a16="http://schemas.microsoft.com/office/drawing/2014/main" id="{6B37E7C8-7111-53F1-829E-18A9AB82A0B4}"/>
              </a:ext>
            </a:extLst>
          </p:cNvPr>
          <p:cNvSpPr>
            <a:spLocks noGrp="1" noRot="1" noMove="1" noResize="1" noEditPoints="1" noAdjustHandles="1" noChangeArrowheads="1" noChangeShapeType="1"/>
          </p:cNvSpPr>
          <p:nvPr/>
        </p:nvSpPr>
        <p:spPr>
          <a:xfrm rot="10800000" flipH="1">
            <a:off x="-10268" y="0"/>
            <a:ext cx="2053672" cy="684614"/>
          </a:xfrm>
          <a:prstGeom prst="round1Rect">
            <a:avLst>
              <a:gd name="adj" fmla="val 33022"/>
            </a:avLst>
          </a:prstGeom>
          <a:solidFill>
            <a:schemeClr val="bg1"/>
          </a:solidFill>
          <a:ln>
            <a:noFill/>
          </a:ln>
          <a:effectLst>
            <a:outerShdw blurRad="279400" dist="25400" dir="5400000" sx="103000" sy="103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4" name="Picture 13">
            <a:extLst>
              <a:ext uri="{FF2B5EF4-FFF2-40B4-BE49-F238E27FC236}">
                <a16:creationId xmlns:a16="http://schemas.microsoft.com/office/drawing/2014/main" id="{82C259E6-904E-C459-E877-FF4BDB83C65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3052" y="71880"/>
            <a:ext cx="1695748" cy="528781"/>
          </a:xfrm>
          <a:prstGeom prst="rect">
            <a:avLst/>
          </a:prstGeom>
        </p:spPr>
      </p:pic>
      <p:sp>
        <p:nvSpPr>
          <p:cNvPr id="2" name="Google Shape;131;p7">
            <a:extLst>
              <a:ext uri="{FF2B5EF4-FFF2-40B4-BE49-F238E27FC236}">
                <a16:creationId xmlns:a16="http://schemas.microsoft.com/office/drawing/2014/main" id="{458B64CA-0B02-5204-E490-5B39A65DADFB}"/>
              </a:ext>
            </a:extLst>
          </p:cNvPr>
          <p:cNvSpPr txBox="1">
            <a:spLocks noGrp="1"/>
          </p:cNvSpPr>
          <p:nvPr/>
        </p:nvSpPr>
        <p:spPr>
          <a:xfrm>
            <a:off x="838200" y="1475854"/>
            <a:ext cx="10515600" cy="435133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lvl="0" indent="-228600" algn="l" rtl="0">
              <a:lnSpc>
                <a:spcPct val="90000"/>
              </a:lnSpc>
              <a:spcBef>
                <a:spcPts val="0"/>
              </a:spcBef>
              <a:spcAft>
                <a:spcPts val="0"/>
              </a:spcAft>
              <a:buClr>
                <a:schemeClr val="dk1"/>
              </a:buClr>
              <a:buSzPts val="2000"/>
              <a:buChar char="•"/>
            </a:pPr>
            <a:r>
              <a:rPr lang="en-ID" sz="2000" b="1"/>
              <a:t>Dataset:</a:t>
            </a:r>
            <a:r>
              <a:rPr lang="en-ID" sz="2000"/>
              <a:t> Tips</a:t>
            </a:r>
            <a:endParaRPr/>
          </a:p>
          <a:p>
            <a:pPr marL="228600" lvl="0" indent="-228600" algn="l" rtl="0">
              <a:lnSpc>
                <a:spcPct val="90000"/>
              </a:lnSpc>
              <a:spcBef>
                <a:spcPts val="1000"/>
              </a:spcBef>
              <a:spcAft>
                <a:spcPts val="0"/>
              </a:spcAft>
              <a:buClr>
                <a:schemeClr val="dk1"/>
              </a:buClr>
              <a:buSzPts val="2000"/>
              <a:buChar char="•"/>
            </a:pPr>
            <a:r>
              <a:rPr lang="en-ID" sz="2000" b="1"/>
              <a:t>Libraries: </a:t>
            </a:r>
            <a:r>
              <a:rPr lang="en-ID" sz="2000"/>
              <a:t>Seaborn</a:t>
            </a:r>
            <a:endParaRPr/>
          </a:p>
        </p:txBody>
      </p:sp>
      <p:pic>
        <p:nvPicPr>
          <p:cNvPr id="3" name="Google Shape;132;p7" descr="A screen shot of a computer program&#10;&#10;Description automatically generated">
            <a:extLst>
              <a:ext uri="{FF2B5EF4-FFF2-40B4-BE49-F238E27FC236}">
                <a16:creationId xmlns:a16="http://schemas.microsoft.com/office/drawing/2014/main" id="{51773830-B0E4-604F-5184-CBA50C155A89}"/>
              </a:ext>
            </a:extLst>
          </p:cNvPr>
          <p:cNvPicPr preferRelativeResize="0"/>
          <p:nvPr/>
        </p:nvPicPr>
        <p:blipFill rotWithShape="1">
          <a:blip r:embed="rId5">
            <a:alphaModFix/>
          </a:blip>
          <a:srcRect/>
          <a:stretch/>
        </p:blipFill>
        <p:spPr>
          <a:xfrm>
            <a:off x="1156173" y="2523859"/>
            <a:ext cx="5151890" cy="2982291"/>
          </a:xfrm>
          <a:prstGeom prst="rect">
            <a:avLst/>
          </a:prstGeom>
          <a:noFill/>
          <a:ln>
            <a:noFill/>
          </a:ln>
        </p:spPr>
      </p:pic>
      <p:pic>
        <p:nvPicPr>
          <p:cNvPr id="8" name="Google Shape;133;p7" descr="A diagram of a normal distribution&#10;&#10;Description automatically generated">
            <a:extLst>
              <a:ext uri="{FF2B5EF4-FFF2-40B4-BE49-F238E27FC236}">
                <a16:creationId xmlns:a16="http://schemas.microsoft.com/office/drawing/2014/main" id="{E8B8E2F5-AE17-6F68-1A0C-79CC2EDC9A17}"/>
              </a:ext>
            </a:extLst>
          </p:cNvPr>
          <p:cNvPicPr preferRelativeResize="0"/>
          <p:nvPr/>
        </p:nvPicPr>
        <p:blipFill rotWithShape="1">
          <a:blip r:embed="rId6">
            <a:alphaModFix/>
          </a:blip>
          <a:srcRect/>
          <a:stretch/>
        </p:blipFill>
        <p:spPr>
          <a:xfrm>
            <a:off x="6651020" y="2406032"/>
            <a:ext cx="4677796" cy="3217947"/>
          </a:xfrm>
          <a:prstGeom prst="rect">
            <a:avLst/>
          </a:prstGeom>
          <a:noFill/>
          <a:ln>
            <a:noFill/>
          </a:ln>
        </p:spPr>
      </p:pic>
    </p:spTree>
    <p:extLst>
      <p:ext uri="{BB962C8B-B14F-4D97-AF65-F5344CB8AC3E}">
        <p14:creationId xmlns:p14="http://schemas.microsoft.com/office/powerpoint/2010/main" val="3479936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67FB078-1AD4-DF19-6F31-D5A233B54621}"/>
              </a:ext>
            </a:extLst>
          </p:cNvPr>
          <p:cNvGrpSpPr>
            <a:grpSpLocks noGrp="1" noUngrp="1" noRot="1" noMove="1" noResize="1"/>
          </p:cNvGrpSpPr>
          <p:nvPr/>
        </p:nvGrpSpPr>
        <p:grpSpPr>
          <a:xfrm>
            <a:off x="-10268" y="-80013"/>
            <a:ext cx="12202268" cy="6938013"/>
            <a:chOff x="0" y="-80013"/>
            <a:chExt cx="12192000" cy="6938013"/>
          </a:xfrm>
        </p:grpSpPr>
        <p:pic>
          <p:nvPicPr>
            <p:cNvPr id="4" name="Picture 3">
              <a:extLst>
                <a:ext uri="{FF2B5EF4-FFF2-40B4-BE49-F238E27FC236}">
                  <a16:creationId xmlns:a16="http://schemas.microsoft.com/office/drawing/2014/main" id="{7A555A97-5AA1-182D-BCED-4B1F5BE36713}"/>
                </a:ext>
              </a:extLst>
            </p:cNvPr>
            <p:cNvPicPr>
              <a:picLocks noGrp="1" noRot="1" noChangeAspect="1" noMove="1" noResize="1" noEditPoints="1" noAdjustHandles="1" noChangeArrowheads="1" noChangeShapeType="1" noCrop="1"/>
            </p:cNvPicPr>
            <p:nvPr/>
          </p:nvPicPr>
          <p:blipFill rotWithShape="1">
            <a:blip r:embed="rId3"/>
            <a:srcRect l="23510" t="29751" r="13318" b="17317"/>
            <a:stretch/>
          </p:blipFill>
          <p:spPr>
            <a:xfrm>
              <a:off x="10268" y="-80013"/>
              <a:ext cx="12181732" cy="6858000"/>
            </a:xfrm>
            <a:prstGeom prst="rect">
              <a:avLst/>
            </a:prstGeom>
          </p:spPr>
        </p:pic>
        <p:sp>
          <p:nvSpPr>
            <p:cNvPr id="5" name="Rectangle 4">
              <a:extLst>
                <a:ext uri="{FF2B5EF4-FFF2-40B4-BE49-F238E27FC236}">
                  <a16:creationId xmlns:a16="http://schemas.microsoft.com/office/drawing/2014/main" id="{FCAFDB1B-5D66-5E35-A807-05DDBCF1B3ED}"/>
                </a:ext>
              </a:extLst>
            </p:cNvPr>
            <p:cNvSpPr>
              <a:spLocks noGrp="1" noRot="1" noMove="1" noResize="1" noEditPoints="1" noAdjustHandles="1" noChangeArrowheads="1" noChangeShapeType="1"/>
            </p:cNvSpPr>
            <p:nvPr/>
          </p:nvSpPr>
          <p:spPr>
            <a:xfrm>
              <a:off x="0" y="0"/>
              <a:ext cx="12181732" cy="6858000"/>
            </a:xfrm>
            <a:prstGeom prst="rect">
              <a:avLst/>
            </a:prstGeom>
            <a:gradFill>
              <a:gsLst>
                <a:gs pos="100000">
                  <a:schemeClr val="bg1">
                    <a:lumMod val="100000"/>
                    <a:alpha val="75000"/>
                  </a:schemeClr>
                </a:gs>
                <a:gs pos="0">
                  <a:schemeClr val="bg1">
                    <a:lumMod val="96000"/>
                    <a:lumOff val="4000"/>
                    <a:alpha val="90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3F831C"/>
                </a:solidFill>
              </a:endParaRPr>
            </a:p>
          </p:txBody>
        </p:sp>
      </p:grpSp>
      <p:sp>
        <p:nvSpPr>
          <p:cNvPr id="6" name="TextBox 5">
            <a:extLst>
              <a:ext uri="{FF2B5EF4-FFF2-40B4-BE49-F238E27FC236}">
                <a16:creationId xmlns:a16="http://schemas.microsoft.com/office/drawing/2014/main" id="{F101F60E-8D16-BEE0-D3E5-29D10DFE94A2}"/>
              </a:ext>
            </a:extLst>
          </p:cNvPr>
          <p:cNvSpPr txBox="1"/>
          <p:nvPr/>
        </p:nvSpPr>
        <p:spPr>
          <a:xfrm>
            <a:off x="3478192" y="336271"/>
            <a:ext cx="5735287" cy="576293"/>
          </a:xfrm>
          <a:prstGeom prst="rect">
            <a:avLst/>
          </a:prstGeom>
          <a:gradFill>
            <a:gsLst>
              <a:gs pos="0">
                <a:srgbClr val="1D652A">
                  <a:lumMod val="97000"/>
                </a:srgbClr>
              </a:gs>
              <a:gs pos="100000">
                <a:srgbClr val="5B9C10">
                  <a:alpha val="65000"/>
                </a:srgbClr>
              </a:gs>
            </a:gsLst>
            <a:lin ang="16200000" scaled="0"/>
          </a:gradFill>
          <a:effectLst>
            <a:outerShdw blurRad="342900" dist="50800" dir="6900000" sx="97000" sy="97000" algn="ctr" rotWithShape="0">
              <a:srgbClr val="000000">
                <a:alpha val="26000"/>
              </a:srgbClr>
            </a:outerShdw>
          </a:effectLst>
        </p:spPr>
        <p:txBody>
          <a:bodyPr wrap="square" lIns="91440" tIns="72000" rIns="91440" bIns="72000" rtlCol="0" anchor="t">
            <a:spAutoFit/>
          </a:bodyPr>
          <a:lstStyle/>
          <a:p>
            <a:pPr algn="ctr"/>
            <a:r>
              <a:rPr lang="en-US" sz="2800" b="1" dirty="0">
                <a:solidFill>
                  <a:schemeClr val="bg1"/>
                </a:solidFill>
                <a:ea typeface="+mn-lt"/>
                <a:cs typeface="+mn-lt"/>
              </a:rPr>
              <a:t>KDE with Different Bandwidth</a:t>
            </a:r>
            <a:endParaRPr lang="en-US" dirty="0">
              <a:solidFill>
                <a:schemeClr val="bg1"/>
              </a:solidFill>
            </a:endParaRPr>
          </a:p>
        </p:txBody>
      </p:sp>
      <p:sp>
        <p:nvSpPr>
          <p:cNvPr id="7" name="Rectangle: Single Corner Rounded 6">
            <a:extLst>
              <a:ext uri="{FF2B5EF4-FFF2-40B4-BE49-F238E27FC236}">
                <a16:creationId xmlns:a16="http://schemas.microsoft.com/office/drawing/2014/main" id="{6B37E7C8-7111-53F1-829E-18A9AB82A0B4}"/>
              </a:ext>
            </a:extLst>
          </p:cNvPr>
          <p:cNvSpPr>
            <a:spLocks noGrp="1" noRot="1" noMove="1" noResize="1" noEditPoints="1" noAdjustHandles="1" noChangeArrowheads="1" noChangeShapeType="1"/>
          </p:cNvSpPr>
          <p:nvPr/>
        </p:nvSpPr>
        <p:spPr>
          <a:xfrm rot="10800000" flipH="1">
            <a:off x="-10268" y="0"/>
            <a:ext cx="2053672" cy="684614"/>
          </a:xfrm>
          <a:prstGeom prst="round1Rect">
            <a:avLst>
              <a:gd name="adj" fmla="val 33022"/>
            </a:avLst>
          </a:prstGeom>
          <a:solidFill>
            <a:schemeClr val="bg1"/>
          </a:solidFill>
          <a:ln>
            <a:noFill/>
          </a:ln>
          <a:effectLst>
            <a:outerShdw blurRad="279400" dist="25400" dir="5400000" sx="103000" sy="103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4" name="Picture 13">
            <a:extLst>
              <a:ext uri="{FF2B5EF4-FFF2-40B4-BE49-F238E27FC236}">
                <a16:creationId xmlns:a16="http://schemas.microsoft.com/office/drawing/2014/main" id="{82C259E6-904E-C459-E877-FF4BDB83C65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3052" y="71880"/>
            <a:ext cx="1695748" cy="528781"/>
          </a:xfrm>
          <a:prstGeom prst="rect">
            <a:avLst/>
          </a:prstGeom>
        </p:spPr>
      </p:pic>
      <p:sp>
        <p:nvSpPr>
          <p:cNvPr id="9" name="Google Shape;140;p8">
            <a:extLst>
              <a:ext uri="{FF2B5EF4-FFF2-40B4-BE49-F238E27FC236}">
                <a16:creationId xmlns:a16="http://schemas.microsoft.com/office/drawing/2014/main" id="{D7ED47C3-D9A4-4CB4-36CD-D4AF6E7D0E6B}"/>
              </a:ext>
            </a:extLst>
          </p:cNvPr>
          <p:cNvSpPr txBox="1">
            <a:spLocks noGrp="1"/>
          </p:cNvSpPr>
          <p:nvPr/>
        </p:nvSpPr>
        <p:spPr>
          <a:xfrm>
            <a:off x="838200" y="1425887"/>
            <a:ext cx="10515600" cy="435133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lvl="0" indent="-228600" algn="l" rtl="0">
              <a:lnSpc>
                <a:spcPct val="90000"/>
              </a:lnSpc>
              <a:spcBef>
                <a:spcPts val="0"/>
              </a:spcBef>
              <a:spcAft>
                <a:spcPts val="0"/>
              </a:spcAft>
              <a:buClr>
                <a:schemeClr val="dk1"/>
              </a:buClr>
              <a:buSzPts val="2000"/>
              <a:buChar char="•"/>
            </a:pPr>
            <a:r>
              <a:rPr lang="en-ID" sz="2000" b="1"/>
              <a:t>Dataset:</a:t>
            </a:r>
            <a:r>
              <a:rPr lang="en-ID" sz="2000"/>
              <a:t> Tips</a:t>
            </a:r>
            <a:endParaRPr/>
          </a:p>
          <a:p>
            <a:pPr marL="228600" lvl="0" indent="-228600" algn="l" rtl="0">
              <a:lnSpc>
                <a:spcPct val="90000"/>
              </a:lnSpc>
              <a:spcBef>
                <a:spcPts val="1000"/>
              </a:spcBef>
              <a:spcAft>
                <a:spcPts val="0"/>
              </a:spcAft>
              <a:buClr>
                <a:schemeClr val="dk1"/>
              </a:buClr>
              <a:buSzPts val="2000"/>
              <a:buChar char="•"/>
            </a:pPr>
            <a:r>
              <a:rPr lang="en-ID" sz="2000" b="1"/>
              <a:t>Libraries: </a:t>
            </a:r>
            <a:r>
              <a:rPr lang="en-ID" sz="2000"/>
              <a:t>Seaborn</a:t>
            </a:r>
            <a:endParaRPr/>
          </a:p>
        </p:txBody>
      </p:sp>
      <p:pic>
        <p:nvPicPr>
          <p:cNvPr id="10" name="Google Shape;141;p8" descr="A screen shot of a computer program&#10;&#10;Description automatically generated">
            <a:extLst>
              <a:ext uri="{FF2B5EF4-FFF2-40B4-BE49-F238E27FC236}">
                <a16:creationId xmlns:a16="http://schemas.microsoft.com/office/drawing/2014/main" id="{57AA1430-AEA2-448F-C55A-D4F2A4B45019}"/>
              </a:ext>
            </a:extLst>
          </p:cNvPr>
          <p:cNvPicPr preferRelativeResize="0"/>
          <p:nvPr/>
        </p:nvPicPr>
        <p:blipFill rotWithShape="1">
          <a:blip r:embed="rId5">
            <a:alphaModFix/>
          </a:blip>
          <a:srcRect/>
          <a:stretch/>
        </p:blipFill>
        <p:spPr>
          <a:xfrm>
            <a:off x="1223962" y="2474471"/>
            <a:ext cx="3967889" cy="3186112"/>
          </a:xfrm>
          <a:prstGeom prst="rect">
            <a:avLst/>
          </a:prstGeom>
          <a:noFill/>
          <a:ln>
            <a:noFill/>
          </a:ln>
        </p:spPr>
      </p:pic>
      <p:pic>
        <p:nvPicPr>
          <p:cNvPr id="11" name="Google Shape;142;p8" descr="A diagram of a normal distribution&#10;&#10;Description automatically generated">
            <a:extLst>
              <a:ext uri="{FF2B5EF4-FFF2-40B4-BE49-F238E27FC236}">
                <a16:creationId xmlns:a16="http://schemas.microsoft.com/office/drawing/2014/main" id="{B3592167-FB84-8367-A57D-41196B3F4CA5}"/>
              </a:ext>
            </a:extLst>
          </p:cNvPr>
          <p:cNvPicPr preferRelativeResize="0"/>
          <p:nvPr/>
        </p:nvPicPr>
        <p:blipFill rotWithShape="1">
          <a:blip r:embed="rId6">
            <a:alphaModFix/>
          </a:blip>
          <a:srcRect/>
          <a:stretch/>
        </p:blipFill>
        <p:spPr>
          <a:xfrm>
            <a:off x="6249214" y="2329255"/>
            <a:ext cx="5104586" cy="3476545"/>
          </a:xfrm>
          <a:prstGeom prst="rect">
            <a:avLst/>
          </a:prstGeom>
          <a:noFill/>
          <a:ln>
            <a:noFill/>
          </a:ln>
        </p:spPr>
      </p:pic>
    </p:spTree>
    <p:extLst>
      <p:ext uri="{BB962C8B-B14F-4D97-AF65-F5344CB8AC3E}">
        <p14:creationId xmlns:p14="http://schemas.microsoft.com/office/powerpoint/2010/main" val="2916612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67FB078-1AD4-DF19-6F31-D5A233B54621}"/>
              </a:ext>
            </a:extLst>
          </p:cNvPr>
          <p:cNvGrpSpPr>
            <a:grpSpLocks noGrp="1" noUngrp="1" noRot="1" noMove="1" noResize="1"/>
          </p:cNvGrpSpPr>
          <p:nvPr/>
        </p:nvGrpSpPr>
        <p:grpSpPr>
          <a:xfrm>
            <a:off x="-10268" y="-80013"/>
            <a:ext cx="12202268" cy="6938013"/>
            <a:chOff x="0" y="-80013"/>
            <a:chExt cx="12192000" cy="6938013"/>
          </a:xfrm>
        </p:grpSpPr>
        <p:pic>
          <p:nvPicPr>
            <p:cNvPr id="4" name="Picture 3">
              <a:extLst>
                <a:ext uri="{FF2B5EF4-FFF2-40B4-BE49-F238E27FC236}">
                  <a16:creationId xmlns:a16="http://schemas.microsoft.com/office/drawing/2014/main" id="{7A555A97-5AA1-182D-BCED-4B1F5BE36713}"/>
                </a:ext>
              </a:extLst>
            </p:cNvPr>
            <p:cNvPicPr>
              <a:picLocks noGrp="1" noRot="1" noChangeAspect="1" noMove="1" noResize="1" noEditPoints="1" noAdjustHandles="1" noChangeArrowheads="1" noChangeShapeType="1" noCrop="1"/>
            </p:cNvPicPr>
            <p:nvPr/>
          </p:nvPicPr>
          <p:blipFill rotWithShape="1">
            <a:blip r:embed="rId3"/>
            <a:srcRect l="23510" t="29751" r="13318" b="17317"/>
            <a:stretch/>
          </p:blipFill>
          <p:spPr>
            <a:xfrm>
              <a:off x="10268" y="-80013"/>
              <a:ext cx="12181732" cy="6858000"/>
            </a:xfrm>
            <a:prstGeom prst="rect">
              <a:avLst/>
            </a:prstGeom>
          </p:spPr>
        </p:pic>
        <p:sp>
          <p:nvSpPr>
            <p:cNvPr id="5" name="Rectangle 4">
              <a:extLst>
                <a:ext uri="{FF2B5EF4-FFF2-40B4-BE49-F238E27FC236}">
                  <a16:creationId xmlns:a16="http://schemas.microsoft.com/office/drawing/2014/main" id="{FCAFDB1B-5D66-5E35-A807-05DDBCF1B3ED}"/>
                </a:ext>
              </a:extLst>
            </p:cNvPr>
            <p:cNvSpPr>
              <a:spLocks noGrp="1" noRot="1" noMove="1" noResize="1" noEditPoints="1" noAdjustHandles="1" noChangeArrowheads="1" noChangeShapeType="1"/>
            </p:cNvSpPr>
            <p:nvPr/>
          </p:nvSpPr>
          <p:spPr>
            <a:xfrm>
              <a:off x="0" y="0"/>
              <a:ext cx="12181732" cy="6858000"/>
            </a:xfrm>
            <a:prstGeom prst="rect">
              <a:avLst/>
            </a:prstGeom>
            <a:gradFill>
              <a:gsLst>
                <a:gs pos="100000">
                  <a:schemeClr val="bg1">
                    <a:lumMod val="100000"/>
                    <a:alpha val="75000"/>
                  </a:schemeClr>
                </a:gs>
                <a:gs pos="0">
                  <a:schemeClr val="bg1">
                    <a:lumMod val="96000"/>
                    <a:lumOff val="4000"/>
                    <a:alpha val="90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3F831C"/>
                </a:solidFill>
              </a:endParaRPr>
            </a:p>
          </p:txBody>
        </p:sp>
      </p:grpSp>
      <p:sp>
        <p:nvSpPr>
          <p:cNvPr id="6" name="TextBox 5">
            <a:extLst>
              <a:ext uri="{FF2B5EF4-FFF2-40B4-BE49-F238E27FC236}">
                <a16:creationId xmlns:a16="http://schemas.microsoft.com/office/drawing/2014/main" id="{F101F60E-8D16-BEE0-D3E5-29D10DFE94A2}"/>
              </a:ext>
            </a:extLst>
          </p:cNvPr>
          <p:cNvSpPr txBox="1"/>
          <p:nvPr/>
        </p:nvSpPr>
        <p:spPr>
          <a:xfrm>
            <a:off x="3478192" y="336271"/>
            <a:ext cx="5735287" cy="576293"/>
          </a:xfrm>
          <a:prstGeom prst="rect">
            <a:avLst/>
          </a:prstGeom>
          <a:gradFill>
            <a:gsLst>
              <a:gs pos="0">
                <a:srgbClr val="1D652A">
                  <a:lumMod val="97000"/>
                </a:srgbClr>
              </a:gs>
              <a:gs pos="100000">
                <a:srgbClr val="5B9C10">
                  <a:alpha val="65000"/>
                </a:srgbClr>
              </a:gs>
            </a:gsLst>
            <a:lin ang="16200000" scaled="0"/>
          </a:gradFill>
          <a:effectLst>
            <a:outerShdw blurRad="342900" dist="50800" dir="6900000" sx="97000" sy="97000" algn="ctr" rotWithShape="0">
              <a:srgbClr val="000000">
                <a:alpha val="26000"/>
              </a:srgbClr>
            </a:outerShdw>
          </a:effectLst>
        </p:spPr>
        <p:txBody>
          <a:bodyPr wrap="square" lIns="91440" tIns="72000" rIns="91440" bIns="72000" rtlCol="0" anchor="t">
            <a:spAutoFit/>
          </a:bodyPr>
          <a:lstStyle/>
          <a:p>
            <a:pPr algn="ctr"/>
            <a:r>
              <a:rPr lang="en-US" sz="2800" b="1" dirty="0">
                <a:solidFill>
                  <a:schemeClr val="bg1"/>
                </a:solidFill>
                <a:ea typeface="+mn-lt"/>
                <a:cs typeface="+mn-lt"/>
              </a:rPr>
              <a:t>The Distribution Frameworks</a:t>
            </a:r>
            <a:endParaRPr lang="en-US" dirty="0">
              <a:solidFill>
                <a:schemeClr val="bg1"/>
              </a:solidFill>
            </a:endParaRPr>
          </a:p>
        </p:txBody>
      </p:sp>
      <p:sp>
        <p:nvSpPr>
          <p:cNvPr id="7" name="Rectangle: Single Corner Rounded 6">
            <a:extLst>
              <a:ext uri="{FF2B5EF4-FFF2-40B4-BE49-F238E27FC236}">
                <a16:creationId xmlns:a16="http://schemas.microsoft.com/office/drawing/2014/main" id="{6B37E7C8-7111-53F1-829E-18A9AB82A0B4}"/>
              </a:ext>
            </a:extLst>
          </p:cNvPr>
          <p:cNvSpPr>
            <a:spLocks noGrp="1" noRot="1" noMove="1" noResize="1" noEditPoints="1" noAdjustHandles="1" noChangeArrowheads="1" noChangeShapeType="1"/>
          </p:cNvSpPr>
          <p:nvPr/>
        </p:nvSpPr>
        <p:spPr>
          <a:xfrm rot="10800000" flipH="1">
            <a:off x="-10268" y="0"/>
            <a:ext cx="2053672" cy="684614"/>
          </a:xfrm>
          <a:prstGeom prst="round1Rect">
            <a:avLst>
              <a:gd name="adj" fmla="val 33022"/>
            </a:avLst>
          </a:prstGeom>
          <a:solidFill>
            <a:schemeClr val="bg1"/>
          </a:solidFill>
          <a:ln>
            <a:noFill/>
          </a:ln>
          <a:effectLst>
            <a:outerShdw blurRad="279400" dist="25400" dir="5400000" sx="103000" sy="103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4" name="Picture 13">
            <a:extLst>
              <a:ext uri="{FF2B5EF4-FFF2-40B4-BE49-F238E27FC236}">
                <a16:creationId xmlns:a16="http://schemas.microsoft.com/office/drawing/2014/main" id="{82C259E6-904E-C459-E877-FF4BDB83C65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3052" y="71880"/>
            <a:ext cx="1695748" cy="528781"/>
          </a:xfrm>
          <a:prstGeom prst="rect">
            <a:avLst/>
          </a:prstGeom>
        </p:spPr>
      </p:pic>
      <p:sp>
        <p:nvSpPr>
          <p:cNvPr id="2" name="Google Shape;149;p9">
            <a:extLst>
              <a:ext uri="{FF2B5EF4-FFF2-40B4-BE49-F238E27FC236}">
                <a16:creationId xmlns:a16="http://schemas.microsoft.com/office/drawing/2014/main" id="{9B40D604-FCAC-1A4E-3593-FDA3FA065524}"/>
              </a:ext>
            </a:extLst>
          </p:cNvPr>
          <p:cNvSpPr txBox="1">
            <a:spLocks noGrp="1"/>
          </p:cNvSpPr>
          <p:nvPr/>
        </p:nvSpPr>
        <p:spPr>
          <a:xfrm>
            <a:off x="838200" y="1650740"/>
            <a:ext cx="10515600" cy="4351338"/>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lvl="0" indent="-228600" algn="l" rtl="0">
              <a:lnSpc>
                <a:spcPct val="90000"/>
              </a:lnSpc>
              <a:spcBef>
                <a:spcPts val="0"/>
              </a:spcBef>
              <a:spcAft>
                <a:spcPts val="0"/>
              </a:spcAft>
              <a:buClr>
                <a:schemeClr val="dk1"/>
              </a:buClr>
              <a:buSzPct val="100000"/>
              <a:buChar char="•"/>
            </a:pPr>
            <a:r>
              <a:rPr lang="en-ID" b="1"/>
              <a:t>Standard Distributions: </a:t>
            </a:r>
            <a:endParaRPr/>
          </a:p>
          <a:p>
            <a:pPr marL="685800" lvl="1" indent="-228600" algn="l" rtl="0">
              <a:lnSpc>
                <a:spcPct val="90000"/>
              </a:lnSpc>
              <a:spcBef>
                <a:spcPts val="500"/>
              </a:spcBef>
              <a:spcAft>
                <a:spcPts val="0"/>
              </a:spcAft>
              <a:buClr>
                <a:schemeClr val="dk1"/>
              </a:buClr>
              <a:buSzPct val="100000"/>
              <a:buChar char="•"/>
            </a:pPr>
            <a:r>
              <a:rPr lang="en-ID"/>
              <a:t>Normal, Exponential, Binomial, Poisson</a:t>
            </a:r>
            <a:endParaRPr/>
          </a:p>
          <a:p>
            <a:pPr marL="228600" lvl="0" indent="-228600" algn="l" rtl="0">
              <a:lnSpc>
                <a:spcPct val="90000"/>
              </a:lnSpc>
              <a:spcBef>
                <a:spcPts val="1000"/>
              </a:spcBef>
              <a:spcAft>
                <a:spcPts val="0"/>
              </a:spcAft>
              <a:buClr>
                <a:schemeClr val="dk1"/>
              </a:buClr>
              <a:buSzPct val="100000"/>
              <a:buChar char="•"/>
            </a:pPr>
            <a:r>
              <a:rPr lang="en-ID" b="1"/>
              <a:t>Parameter Estimation: </a:t>
            </a:r>
            <a:endParaRPr/>
          </a:p>
          <a:p>
            <a:pPr marL="685800" lvl="1" indent="-228600" algn="l" rtl="0">
              <a:lnSpc>
                <a:spcPct val="90000"/>
              </a:lnSpc>
              <a:spcBef>
                <a:spcPts val="500"/>
              </a:spcBef>
              <a:spcAft>
                <a:spcPts val="0"/>
              </a:spcAft>
              <a:buClr>
                <a:schemeClr val="dk1"/>
              </a:buClr>
              <a:buSzPct val="100000"/>
              <a:buChar char="•"/>
            </a:pPr>
            <a:r>
              <a:rPr lang="en-ID"/>
              <a:t>Mean and Standard Deviation</a:t>
            </a:r>
            <a:endParaRPr/>
          </a:p>
          <a:p>
            <a:pPr marL="228600" lvl="0" indent="-228600" algn="l" rtl="0">
              <a:lnSpc>
                <a:spcPct val="90000"/>
              </a:lnSpc>
              <a:spcBef>
                <a:spcPts val="1000"/>
              </a:spcBef>
              <a:spcAft>
                <a:spcPts val="0"/>
              </a:spcAft>
              <a:buClr>
                <a:schemeClr val="dk1"/>
              </a:buClr>
              <a:buSzPct val="100000"/>
              <a:buChar char="•"/>
            </a:pPr>
            <a:r>
              <a:rPr lang="en-ID" b="1"/>
              <a:t>Fitting Distributions: </a:t>
            </a:r>
            <a:endParaRPr/>
          </a:p>
          <a:p>
            <a:pPr marL="685800" lvl="1" indent="-228600" algn="l" rtl="0">
              <a:lnSpc>
                <a:spcPct val="90000"/>
              </a:lnSpc>
              <a:spcBef>
                <a:spcPts val="500"/>
              </a:spcBef>
              <a:spcAft>
                <a:spcPts val="0"/>
              </a:spcAft>
              <a:buClr>
                <a:srgbClr val="374151"/>
              </a:buClr>
              <a:buSzPct val="100000"/>
              <a:buChar char="•"/>
            </a:pPr>
            <a:r>
              <a:rPr lang="en-ID" b="0" i="0" u="none" strike="noStrike">
                <a:solidFill>
                  <a:srgbClr val="374151"/>
                </a:solidFill>
                <a:latin typeface="Arial"/>
                <a:ea typeface="Arial"/>
                <a:cs typeface="Arial"/>
                <a:sym typeface="Arial"/>
              </a:rPr>
              <a:t>Kolmogorov-Smirnov test</a:t>
            </a:r>
            <a:endParaRPr/>
          </a:p>
          <a:p>
            <a:pPr marL="228600" lvl="0" indent="-228600" algn="l" rtl="0">
              <a:lnSpc>
                <a:spcPct val="90000"/>
              </a:lnSpc>
              <a:spcBef>
                <a:spcPts val="1000"/>
              </a:spcBef>
              <a:spcAft>
                <a:spcPts val="0"/>
              </a:spcAft>
              <a:buClr>
                <a:schemeClr val="dk1"/>
              </a:buClr>
              <a:buSzPct val="100000"/>
              <a:buChar char="•"/>
            </a:pPr>
            <a:r>
              <a:rPr lang="en-ID" b="1"/>
              <a:t>Continuous vs Discrete:</a:t>
            </a:r>
            <a:endParaRPr/>
          </a:p>
          <a:p>
            <a:pPr marL="685800" lvl="1" indent="-228600" algn="l" rtl="0">
              <a:lnSpc>
                <a:spcPct val="90000"/>
              </a:lnSpc>
              <a:spcBef>
                <a:spcPts val="500"/>
              </a:spcBef>
              <a:spcAft>
                <a:spcPts val="0"/>
              </a:spcAft>
              <a:buClr>
                <a:schemeClr val="dk1"/>
              </a:buClr>
              <a:buSzPct val="100000"/>
              <a:buChar char="•"/>
            </a:pPr>
            <a:r>
              <a:rPr lang="en-ID"/>
              <a:t>Choice is based on nature of data</a:t>
            </a:r>
            <a:endParaRPr/>
          </a:p>
          <a:p>
            <a:pPr marL="228600" lvl="0" indent="-228600" algn="l" rtl="0">
              <a:lnSpc>
                <a:spcPct val="90000"/>
              </a:lnSpc>
              <a:spcBef>
                <a:spcPts val="1000"/>
              </a:spcBef>
              <a:spcAft>
                <a:spcPts val="0"/>
              </a:spcAft>
              <a:buClr>
                <a:schemeClr val="dk1"/>
              </a:buClr>
              <a:buSzPct val="100000"/>
              <a:buChar char="•"/>
            </a:pPr>
            <a:r>
              <a:rPr lang="en-ID" b="1"/>
              <a:t>Transformations:</a:t>
            </a:r>
            <a:endParaRPr/>
          </a:p>
          <a:p>
            <a:pPr marL="685800" lvl="1" indent="-228600" algn="l" rtl="0">
              <a:lnSpc>
                <a:spcPct val="90000"/>
              </a:lnSpc>
              <a:spcBef>
                <a:spcPts val="500"/>
              </a:spcBef>
              <a:spcAft>
                <a:spcPts val="0"/>
              </a:spcAft>
              <a:buClr>
                <a:schemeClr val="dk1"/>
              </a:buClr>
              <a:buSzPct val="100000"/>
              <a:buChar char="•"/>
            </a:pPr>
            <a:r>
              <a:rPr lang="en-ID"/>
              <a:t>Sometime Data does not adhere to standard distribution</a:t>
            </a:r>
            <a:endParaRPr/>
          </a:p>
          <a:p>
            <a:pPr marL="228600" lvl="0" indent="-228600" algn="l" rtl="0">
              <a:lnSpc>
                <a:spcPct val="90000"/>
              </a:lnSpc>
              <a:spcBef>
                <a:spcPts val="1000"/>
              </a:spcBef>
              <a:spcAft>
                <a:spcPts val="0"/>
              </a:spcAft>
              <a:buClr>
                <a:schemeClr val="dk1"/>
              </a:buClr>
              <a:buSzPct val="100000"/>
              <a:buChar char="•"/>
            </a:pPr>
            <a:r>
              <a:rPr lang="en-ID" b="1"/>
              <a:t>Multivariate Distribution:</a:t>
            </a:r>
            <a:endParaRPr/>
          </a:p>
          <a:p>
            <a:pPr marL="685800" lvl="1" indent="-228600" algn="l" rtl="0">
              <a:lnSpc>
                <a:spcPct val="90000"/>
              </a:lnSpc>
              <a:spcBef>
                <a:spcPts val="500"/>
              </a:spcBef>
              <a:spcAft>
                <a:spcPts val="0"/>
              </a:spcAft>
              <a:buClr>
                <a:schemeClr val="dk1"/>
              </a:buClr>
              <a:buSzPct val="100000"/>
              <a:buChar char="•"/>
            </a:pPr>
            <a:r>
              <a:rPr lang="en-ID"/>
              <a:t>Multiple variable correlation and join behaviours </a:t>
            </a:r>
            <a:endParaRPr/>
          </a:p>
          <a:p>
            <a:pPr marL="228600" lvl="0" indent="-228600" algn="l" rtl="0">
              <a:lnSpc>
                <a:spcPct val="90000"/>
              </a:lnSpc>
              <a:spcBef>
                <a:spcPts val="1000"/>
              </a:spcBef>
              <a:spcAft>
                <a:spcPts val="0"/>
              </a:spcAft>
              <a:buClr>
                <a:schemeClr val="dk1"/>
              </a:buClr>
              <a:buSzPct val="100000"/>
              <a:buChar char="•"/>
            </a:pPr>
            <a:r>
              <a:rPr lang="en-ID" b="1"/>
              <a:t>Non-Parametric Distributions:</a:t>
            </a:r>
            <a:endParaRPr/>
          </a:p>
          <a:p>
            <a:pPr marL="685800" lvl="1" indent="-228600" algn="l" rtl="0">
              <a:lnSpc>
                <a:spcPct val="90000"/>
              </a:lnSpc>
              <a:spcBef>
                <a:spcPts val="500"/>
              </a:spcBef>
              <a:spcAft>
                <a:spcPts val="0"/>
              </a:spcAft>
              <a:buClr>
                <a:schemeClr val="dk1"/>
              </a:buClr>
              <a:buSzPct val="100000"/>
              <a:buChar char="•"/>
            </a:pPr>
            <a:r>
              <a:rPr lang="en-ID"/>
              <a:t>Use KDE instead</a:t>
            </a:r>
            <a:endParaRPr/>
          </a:p>
        </p:txBody>
      </p:sp>
    </p:spTree>
    <p:extLst>
      <p:ext uri="{BB962C8B-B14F-4D97-AF65-F5344CB8AC3E}">
        <p14:creationId xmlns:p14="http://schemas.microsoft.com/office/powerpoint/2010/main" val="1984575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67FB078-1AD4-DF19-6F31-D5A233B54621}"/>
              </a:ext>
            </a:extLst>
          </p:cNvPr>
          <p:cNvGrpSpPr>
            <a:grpSpLocks noGrp="1" noUngrp="1" noRot="1" noMove="1" noResize="1"/>
          </p:cNvGrpSpPr>
          <p:nvPr/>
        </p:nvGrpSpPr>
        <p:grpSpPr>
          <a:xfrm>
            <a:off x="-10268" y="-80013"/>
            <a:ext cx="12202268" cy="6938013"/>
            <a:chOff x="0" y="-80013"/>
            <a:chExt cx="12192000" cy="6938013"/>
          </a:xfrm>
        </p:grpSpPr>
        <p:pic>
          <p:nvPicPr>
            <p:cNvPr id="4" name="Picture 3">
              <a:extLst>
                <a:ext uri="{FF2B5EF4-FFF2-40B4-BE49-F238E27FC236}">
                  <a16:creationId xmlns:a16="http://schemas.microsoft.com/office/drawing/2014/main" id="{7A555A97-5AA1-182D-BCED-4B1F5BE36713}"/>
                </a:ext>
              </a:extLst>
            </p:cNvPr>
            <p:cNvPicPr>
              <a:picLocks noGrp="1" noRot="1" noChangeAspect="1" noMove="1" noResize="1" noEditPoints="1" noAdjustHandles="1" noChangeArrowheads="1" noChangeShapeType="1" noCrop="1"/>
            </p:cNvPicPr>
            <p:nvPr/>
          </p:nvPicPr>
          <p:blipFill rotWithShape="1">
            <a:blip r:embed="rId3"/>
            <a:srcRect l="23510" t="29751" r="13318" b="17317"/>
            <a:stretch/>
          </p:blipFill>
          <p:spPr>
            <a:xfrm>
              <a:off x="10268" y="-80013"/>
              <a:ext cx="12181732" cy="6858000"/>
            </a:xfrm>
            <a:prstGeom prst="rect">
              <a:avLst/>
            </a:prstGeom>
          </p:spPr>
        </p:pic>
        <p:sp>
          <p:nvSpPr>
            <p:cNvPr id="5" name="Rectangle 4">
              <a:extLst>
                <a:ext uri="{FF2B5EF4-FFF2-40B4-BE49-F238E27FC236}">
                  <a16:creationId xmlns:a16="http://schemas.microsoft.com/office/drawing/2014/main" id="{FCAFDB1B-5D66-5E35-A807-05DDBCF1B3ED}"/>
                </a:ext>
              </a:extLst>
            </p:cNvPr>
            <p:cNvSpPr>
              <a:spLocks noGrp="1" noRot="1" noMove="1" noResize="1" noEditPoints="1" noAdjustHandles="1" noChangeArrowheads="1" noChangeShapeType="1"/>
            </p:cNvSpPr>
            <p:nvPr/>
          </p:nvSpPr>
          <p:spPr>
            <a:xfrm>
              <a:off x="0" y="0"/>
              <a:ext cx="12181732" cy="6858000"/>
            </a:xfrm>
            <a:prstGeom prst="rect">
              <a:avLst/>
            </a:prstGeom>
            <a:gradFill>
              <a:gsLst>
                <a:gs pos="100000">
                  <a:schemeClr val="bg1">
                    <a:lumMod val="100000"/>
                    <a:alpha val="75000"/>
                  </a:schemeClr>
                </a:gs>
                <a:gs pos="0">
                  <a:schemeClr val="bg1">
                    <a:lumMod val="96000"/>
                    <a:lumOff val="4000"/>
                    <a:alpha val="90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3F831C"/>
                </a:solidFill>
              </a:endParaRPr>
            </a:p>
          </p:txBody>
        </p:sp>
      </p:grpSp>
      <p:sp>
        <p:nvSpPr>
          <p:cNvPr id="6" name="TextBox 5">
            <a:extLst>
              <a:ext uri="{FF2B5EF4-FFF2-40B4-BE49-F238E27FC236}">
                <a16:creationId xmlns:a16="http://schemas.microsoft.com/office/drawing/2014/main" id="{F101F60E-8D16-BEE0-D3E5-29D10DFE94A2}"/>
              </a:ext>
            </a:extLst>
          </p:cNvPr>
          <p:cNvSpPr txBox="1"/>
          <p:nvPr/>
        </p:nvSpPr>
        <p:spPr>
          <a:xfrm>
            <a:off x="3478192" y="336271"/>
            <a:ext cx="5235615" cy="576293"/>
          </a:xfrm>
          <a:prstGeom prst="rect">
            <a:avLst/>
          </a:prstGeom>
          <a:gradFill>
            <a:gsLst>
              <a:gs pos="0">
                <a:srgbClr val="1D652A">
                  <a:lumMod val="97000"/>
                </a:srgbClr>
              </a:gs>
              <a:gs pos="100000">
                <a:srgbClr val="5B9C10">
                  <a:alpha val="65000"/>
                </a:srgbClr>
              </a:gs>
            </a:gsLst>
            <a:lin ang="16200000" scaled="0"/>
          </a:gradFill>
          <a:effectLst>
            <a:outerShdw blurRad="342900" dist="50800" dir="6900000" sx="97000" sy="97000" algn="ctr" rotWithShape="0">
              <a:srgbClr val="000000">
                <a:alpha val="26000"/>
              </a:srgbClr>
            </a:outerShdw>
          </a:effectLst>
        </p:spPr>
        <p:txBody>
          <a:bodyPr wrap="square" lIns="91440" tIns="72000" rIns="91440" bIns="72000" rtlCol="0" anchor="t">
            <a:spAutoFit/>
          </a:bodyPr>
          <a:lstStyle/>
          <a:p>
            <a:pPr algn="ctr"/>
            <a:r>
              <a:rPr lang="en-US" sz="2800" b="1" dirty="0">
                <a:solidFill>
                  <a:schemeClr val="bg1"/>
                </a:solidFill>
                <a:ea typeface="+mn-lt"/>
                <a:cs typeface="+mn-lt"/>
              </a:rPr>
              <a:t>Histogram Implementation</a:t>
            </a:r>
            <a:endParaRPr lang="en-US" dirty="0"/>
          </a:p>
        </p:txBody>
      </p:sp>
      <p:sp>
        <p:nvSpPr>
          <p:cNvPr id="7" name="Rectangle: Single Corner Rounded 6">
            <a:extLst>
              <a:ext uri="{FF2B5EF4-FFF2-40B4-BE49-F238E27FC236}">
                <a16:creationId xmlns:a16="http://schemas.microsoft.com/office/drawing/2014/main" id="{6B37E7C8-7111-53F1-829E-18A9AB82A0B4}"/>
              </a:ext>
            </a:extLst>
          </p:cNvPr>
          <p:cNvSpPr>
            <a:spLocks noGrp="1" noRot="1" noMove="1" noResize="1" noEditPoints="1" noAdjustHandles="1" noChangeArrowheads="1" noChangeShapeType="1"/>
          </p:cNvSpPr>
          <p:nvPr/>
        </p:nvSpPr>
        <p:spPr>
          <a:xfrm rot="10800000" flipH="1">
            <a:off x="-10268" y="0"/>
            <a:ext cx="2053672" cy="684614"/>
          </a:xfrm>
          <a:prstGeom prst="round1Rect">
            <a:avLst>
              <a:gd name="adj" fmla="val 33022"/>
            </a:avLst>
          </a:prstGeom>
          <a:solidFill>
            <a:schemeClr val="bg1"/>
          </a:solidFill>
          <a:ln>
            <a:noFill/>
          </a:ln>
          <a:effectLst>
            <a:outerShdw blurRad="279400" dist="25400" dir="5400000" sx="103000" sy="103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4" name="Picture 13">
            <a:extLst>
              <a:ext uri="{FF2B5EF4-FFF2-40B4-BE49-F238E27FC236}">
                <a16:creationId xmlns:a16="http://schemas.microsoft.com/office/drawing/2014/main" id="{82C259E6-904E-C459-E877-FF4BDB83C65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3052" y="71880"/>
            <a:ext cx="1695748" cy="528781"/>
          </a:xfrm>
          <a:prstGeom prst="rect">
            <a:avLst/>
          </a:prstGeom>
        </p:spPr>
      </p:pic>
      <p:grpSp>
        <p:nvGrpSpPr>
          <p:cNvPr id="17" name="Group 16">
            <a:extLst>
              <a:ext uri="{FF2B5EF4-FFF2-40B4-BE49-F238E27FC236}">
                <a16:creationId xmlns:a16="http://schemas.microsoft.com/office/drawing/2014/main" id="{9C0A7785-3E44-06E3-7818-1F37344C513C}"/>
              </a:ext>
            </a:extLst>
          </p:cNvPr>
          <p:cNvGrpSpPr/>
          <p:nvPr/>
        </p:nvGrpSpPr>
        <p:grpSpPr>
          <a:xfrm>
            <a:off x="341572" y="1424576"/>
            <a:ext cx="11649045" cy="1042177"/>
            <a:chOff x="341572" y="1312150"/>
            <a:chExt cx="11649045" cy="1042177"/>
          </a:xfrm>
        </p:grpSpPr>
        <p:sp>
          <p:nvSpPr>
            <p:cNvPr id="12" name="Rounded Rectangle 7">
              <a:extLst>
                <a:ext uri="{FF2B5EF4-FFF2-40B4-BE49-F238E27FC236}">
                  <a16:creationId xmlns:a16="http://schemas.microsoft.com/office/drawing/2014/main" id="{B5ACD85B-2100-ABF0-D746-41B711626941}"/>
                </a:ext>
              </a:extLst>
            </p:cNvPr>
            <p:cNvSpPr/>
            <p:nvPr/>
          </p:nvSpPr>
          <p:spPr>
            <a:xfrm>
              <a:off x="341572" y="1312150"/>
              <a:ext cx="11649045" cy="802018"/>
            </a:xfrm>
            <a:prstGeom prst="roundRect">
              <a:avLst/>
            </a:prstGeom>
            <a:solidFill>
              <a:schemeClr val="accent6">
                <a:lumMod val="20000"/>
                <a:lumOff val="80000"/>
              </a:schemeClr>
            </a:solidFill>
            <a:ln w="28575">
              <a:solidFill>
                <a:srgbClr val="1A622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121CD54-EE64-46BE-28C3-3E483136A025}"/>
                </a:ext>
              </a:extLst>
            </p:cNvPr>
            <p:cNvSpPr txBox="1"/>
            <p:nvPr/>
          </p:nvSpPr>
          <p:spPr>
            <a:xfrm>
              <a:off x="1338105" y="1369442"/>
              <a:ext cx="10631729" cy="984885"/>
            </a:xfrm>
            <a:prstGeom prst="rect">
              <a:avLst/>
            </a:prstGeom>
            <a:noFill/>
          </p:spPr>
          <p:txBody>
            <a:bodyPr wrap="square" lIns="91440" tIns="45720" rIns="91440" bIns="45720" rtlCol="0" anchor="t">
              <a:spAutoFit/>
            </a:bodyPr>
            <a:lstStyle/>
            <a:p>
              <a:pPr algn="just"/>
              <a:r>
                <a:rPr lang="en-ID" sz="2000" b="1" i="0" u="none" strike="noStrike" dirty="0">
                  <a:solidFill>
                    <a:srgbClr val="1A6229"/>
                  </a:solidFill>
                  <a:effectLst/>
                  <a:latin typeface="Calibri"/>
                  <a:ea typeface="Calibri"/>
                  <a:cs typeface="Calibri"/>
                </a:rPr>
                <a:t>ChatGPT:</a:t>
              </a:r>
              <a:r>
                <a:rPr lang="en-ID" sz="2000" b="1" dirty="0">
                  <a:solidFill>
                    <a:srgbClr val="1A6229"/>
                  </a:solidFill>
                  <a:latin typeface="Calibri"/>
                  <a:ea typeface="Calibri"/>
                  <a:cs typeface="Calibri"/>
                </a:rPr>
                <a:t> </a:t>
              </a:r>
              <a:r>
                <a:rPr lang="en-ID" sz="2000" dirty="0">
                  <a:solidFill>
                    <a:schemeClr val="dk1"/>
                  </a:solidFill>
                  <a:latin typeface="Arial"/>
                  <a:ea typeface="Calibri"/>
                  <a:cs typeface="Arial"/>
                </a:rPr>
                <a:t>Explain about Histogram implementation for probability density functions with sample codes in Python using Tips dataset. </a:t>
              </a:r>
              <a:endParaRPr lang="en-ID" sz="2000">
                <a:solidFill>
                  <a:schemeClr val="dk1"/>
                </a:solidFill>
                <a:latin typeface="Arial"/>
                <a:ea typeface="Calibri"/>
                <a:cs typeface="Arial"/>
              </a:endParaRPr>
            </a:p>
            <a:p>
              <a:pPr algn="just"/>
              <a:endParaRPr lang="en-ID" b="1" dirty="0">
                <a:solidFill>
                  <a:srgbClr val="1A6229"/>
                </a:solidFill>
                <a:latin typeface="Calibri"/>
                <a:ea typeface="Calibri"/>
                <a:cs typeface="Calibri"/>
              </a:endParaRPr>
            </a:p>
          </p:txBody>
        </p:sp>
        <p:pic>
          <p:nvPicPr>
            <p:cNvPr id="16" name="Picture 8" descr="ChatGPT icon PNG and SVG Vector Free Download">
              <a:extLst>
                <a:ext uri="{FF2B5EF4-FFF2-40B4-BE49-F238E27FC236}">
                  <a16:creationId xmlns:a16="http://schemas.microsoft.com/office/drawing/2014/main" id="{AF8DB2DA-345F-6107-412D-A288505D59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680" y="1400165"/>
              <a:ext cx="605699" cy="605699"/>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Google Shape;156;p10" descr="A screen shot of a computer code&#10;&#10;Description automatically generated">
            <a:extLst>
              <a:ext uri="{FF2B5EF4-FFF2-40B4-BE49-F238E27FC236}">
                <a16:creationId xmlns:a16="http://schemas.microsoft.com/office/drawing/2014/main" id="{9EB77BCA-D862-1894-963B-D338A09A8A69}"/>
              </a:ext>
            </a:extLst>
          </p:cNvPr>
          <p:cNvPicPr preferRelativeResize="0"/>
          <p:nvPr/>
        </p:nvPicPr>
        <p:blipFill rotWithShape="1">
          <a:blip r:embed="rId6">
            <a:alphaModFix/>
          </a:blip>
          <a:srcRect/>
          <a:stretch/>
        </p:blipFill>
        <p:spPr>
          <a:xfrm>
            <a:off x="556472" y="2777475"/>
            <a:ext cx="5846156" cy="2747963"/>
          </a:xfrm>
          <a:prstGeom prst="rect">
            <a:avLst/>
          </a:prstGeom>
          <a:noFill/>
          <a:ln>
            <a:noFill/>
          </a:ln>
        </p:spPr>
      </p:pic>
      <p:pic>
        <p:nvPicPr>
          <p:cNvPr id="19" name="Google Shape;157;p10" descr="A graph of a bill&#10;&#10;Description automatically generated">
            <a:extLst>
              <a:ext uri="{FF2B5EF4-FFF2-40B4-BE49-F238E27FC236}">
                <a16:creationId xmlns:a16="http://schemas.microsoft.com/office/drawing/2014/main" id="{B50CFB89-63DA-F406-ECDB-7FF96F1FD516}"/>
              </a:ext>
            </a:extLst>
          </p:cNvPr>
          <p:cNvPicPr preferRelativeResize="0"/>
          <p:nvPr/>
        </p:nvPicPr>
        <p:blipFill rotWithShape="1">
          <a:blip r:embed="rId7">
            <a:alphaModFix/>
          </a:blip>
          <a:srcRect/>
          <a:stretch/>
        </p:blipFill>
        <p:spPr>
          <a:xfrm>
            <a:off x="6602497" y="2549904"/>
            <a:ext cx="5007423" cy="3199865"/>
          </a:xfrm>
          <a:prstGeom prst="rect">
            <a:avLst/>
          </a:prstGeom>
          <a:noFill/>
          <a:ln>
            <a:noFill/>
          </a:ln>
        </p:spPr>
      </p:pic>
    </p:spTree>
    <p:extLst>
      <p:ext uri="{BB962C8B-B14F-4D97-AF65-F5344CB8AC3E}">
        <p14:creationId xmlns:p14="http://schemas.microsoft.com/office/powerpoint/2010/main" val="3405532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f6e00b05-cd92-447c-8461-2fbfbff1540f">
      <Terms xmlns="http://schemas.microsoft.com/office/infopath/2007/PartnerControls"/>
    </lcf76f155ced4ddcb4097134ff3c332f>
    <TaxCatchAll xmlns="bd3ca7f6-39dc-45d7-a962-fab7e068a0c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6A6227A2D0A974B9E613FC73A69D6F5" ma:contentTypeVersion="13" ma:contentTypeDescription="Create a new document." ma:contentTypeScope="" ma:versionID="bb3dddd82a107aa39f360db6b96a92ee">
  <xsd:schema xmlns:xsd="http://www.w3.org/2001/XMLSchema" xmlns:xs="http://www.w3.org/2001/XMLSchema" xmlns:p="http://schemas.microsoft.com/office/2006/metadata/properties" xmlns:ns2="f6e00b05-cd92-447c-8461-2fbfbff1540f" xmlns:ns3="bd3ca7f6-39dc-45d7-a962-fab7e068a0c9" targetNamespace="http://schemas.microsoft.com/office/2006/metadata/properties" ma:root="true" ma:fieldsID="b57a9359aba010bc5cdf9c170778c21a" ns2:_="" ns3:_="">
    <xsd:import namespace="f6e00b05-cd92-447c-8461-2fbfbff1540f"/>
    <xsd:import namespace="bd3ca7f6-39dc-45d7-a962-fab7e068a0c9"/>
    <xsd:element name="properties">
      <xsd:complexType>
        <xsd:sequence>
          <xsd:element name="documentManagement">
            <xsd:complexType>
              <xsd:all>
                <xsd:element ref="ns2:MediaServiceMetadata" minOccurs="0"/>
                <xsd:element ref="ns2:MediaServiceFastMetadata"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e00b05-cd92-447c-8461-2fbfbff154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d9d59623-3bf9-4dd9-80f8-9432e11052d5"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d3ca7f6-39dc-45d7-a962-fab7e068a0c9"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93b18cff-2d49-4948-b5ee-1b7c51087cdb}" ma:internalName="TaxCatchAll" ma:showField="CatchAllData" ma:web="bd3ca7f6-39dc-45d7-a962-fab7e068a0c9">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654286-A01B-4B60-BE04-33700B16F310}">
  <ds:schemaRefs>
    <ds:schemaRef ds:uri="bd3ca7f6-39dc-45d7-a962-fab7e068a0c9"/>
    <ds:schemaRef ds:uri="http://schemas.microsoft.com/office/2006/documentManagement/types"/>
    <ds:schemaRef ds:uri="http://purl.org/dc/elements/1.1/"/>
    <ds:schemaRef ds:uri="http://www.w3.org/XML/1998/namespace"/>
    <ds:schemaRef ds:uri="http://purl.org/dc/dcmitype/"/>
    <ds:schemaRef ds:uri="http://purl.org/dc/terms/"/>
    <ds:schemaRef ds:uri="http://schemas.microsoft.com/office/infopath/2007/PartnerControls"/>
    <ds:schemaRef ds:uri="http://schemas.openxmlformats.org/package/2006/metadata/core-properties"/>
    <ds:schemaRef ds:uri="f6e00b05-cd92-447c-8461-2fbfbff1540f"/>
    <ds:schemaRef ds:uri="http://schemas.microsoft.com/office/2006/metadata/properties"/>
  </ds:schemaRefs>
</ds:datastoreItem>
</file>

<file path=customXml/itemProps2.xml><?xml version="1.0" encoding="utf-8"?>
<ds:datastoreItem xmlns:ds="http://schemas.openxmlformats.org/officeDocument/2006/customXml" ds:itemID="{C0ABE7F9-21D1-4673-B791-5312F294B018}">
  <ds:schemaRefs>
    <ds:schemaRef ds:uri="http://schemas.microsoft.com/sharepoint/v3/contenttype/forms"/>
  </ds:schemaRefs>
</ds:datastoreItem>
</file>

<file path=customXml/itemProps3.xml><?xml version="1.0" encoding="utf-8"?>
<ds:datastoreItem xmlns:ds="http://schemas.openxmlformats.org/officeDocument/2006/customXml" ds:itemID="{CE69646D-CD22-4E18-B09A-4DA1450DFABD}">
  <ds:schemaRefs>
    <ds:schemaRef ds:uri="bd3ca7f6-39dc-45d7-a962-fab7e068a0c9"/>
    <ds:schemaRef ds:uri="f6e00b05-cd92-447c-8461-2fbfbff1540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50</TotalTime>
  <Words>11734</Words>
  <Application>Microsoft Macintosh PowerPoint</Application>
  <PresentationFormat>Widescreen</PresentationFormat>
  <Paragraphs>717</Paragraphs>
  <Slides>31</Slides>
  <Notes>31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Arial</vt:lpstr>
      <vt:lpstr>Arial Black</vt:lpstr>
      <vt:lpstr>Arial,Sans-Serif</vt:lpstr>
      <vt:lpstr>Calibri</vt:lpstr>
      <vt:lpstr>Calibri Light</vt:lpstr>
      <vt:lpstr>Noto Sans Symbols</vt:lpstr>
      <vt:lpstr>Noto Sans Symbols,Sans-Serif</vt:lpstr>
      <vt:lpstr>Segoe UI</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TAMARIA HASTISYA ARTPINKKAN 201904560014</dc:creator>
  <cp:lastModifiedBy>Shinta Roudlotul Hanafia</cp:lastModifiedBy>
  <cp:revision>445</cp:revision>
  <dcterms:created xsi:type="dcterms:W3CDTF">2023-05-02T09:38:07Z</dcterms:created>
  <dcterms:modified xsi:type="dcterms:W3CDTF">2023-10-24T18:39:08Z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0x01010026A6227A2D0A974B9E613FC73A69D6F5</vt:lpwstr>
  </property>
  <property fmtid="{D5CDD505-2E9C-101B-9397-08002B2CF9AE}" pid="3" name="MediaServiceImageTags">
    <vt:lpwstr/>
  </property>
</Properties>
</file>