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580" r:id="rId2"/>
    <p:sldId id="625" r:id="rId3"/>
    <p:sldId id="626" r:id="rId4"/>
    <p:sldId id="616" r:id="rId5"/>
    <p:sldId id="617" r:id="rId6"/>
    <p:sldId id="618" r:id="rId7"/>
    <p:sldId id="619" r:id="rId8"/>
    <p:sldId id="620" r:id="rId9"/>
    <p:sldId id="621" r:id="rId10"/>
    <p:sldId id="622" r:id="rId11"/>
    <p:sldId id="623" r:id="rId12"/>
    <p:sldId id="62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4E1C6-0BAC-45C3-BD77-A5F7DC7BDE9D}" v="1" dt="2021-06-24T21:26:50.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6"/>
    <p:restoredTop sz="94626"/>
  </p:normalViewPr>
  <p:slideViewPr>
    <p:cSldViewPr snapToGrid="0" snapToObjects="1">
      <p:cViewPr varScale="1">
        <p:scale>
          <a:sx n="99" d="100"/>
          <a:sy n="99" d="100"/>
        </p:scale>
        <p:origin x="127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arly" userId="9319f8037197e1cc" providerId="LiveId" clId="{E654E1C6-0BAC-45C3-BD77-A5F7DC7BDE9D}"/>
    <pc:docChg chg="delSld modSld sldOrd">
      <pc:chgData name="Pearly" userId="9319f8037197e1cc" providerId="LiveId" clId="{E654E1C6-0BAC-45C3-BD77-A5F7DC7BDE9D}" dt="2021-06-26T00:21:50.422" v="4"/>
      <pc:docMkLst>
        <pc:docMk/>
      </pc:docMkLst>
      <pc:sldChg chg="ord">
        <pc:chgData name="Pearly" userId="9319f8037197e1cc" providerId="LiveId" clId="{E654E1C6-0BAC-45C3-BD77-A5F7DC7BDE9D}" dt="2021-06-26T00:21:48.911" v="2"/>
        <pc:sldMkLst>
          <pc:docMk/>
          <pc:sldMk cId="3844820745" sldId="619"/>
        </pc:sldMkLst>
      </pc:sldChg>
      <pc:sldChg chg="ord">
        <pc:chgData name="Pearly" userId="9319f8037197e1cc" providerId="LiveId" clId="{E654E1C6-0BAC-45C3-BD77-A5F7DC7BDE9D}" dt="2021-06-26T00:21:50.422" v="4"/>
        <pc:sldMkLst>
          <pc:docMk/>
          <pc:sldMk cId="3164397665" sldId="620"/>
        </pc:sldMkLst>
      </pc:sldChg>
      <pc:sldChg chg="del">
        <pc:chgData name="Pearly" userId="9319f8037197e1cc" providerId="LiveId" clId="{E654E1C6-0BAC-45C3-BD77-A5F7DC7BDE9D}" dt="2021-06-26T00:21:37.742" v="0" actId="2696"/>
        <pc:sldMkLst>
          <pc:docMk/>
          <pc:sldMk cId="1117158593" sldId="627"/>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85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807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285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35403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824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641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158779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4169519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7584743" cy="900546"/>
          </a:xfrm>
        </p:spPr>
        <p:txBody>
          <a:bodyPr/>
          <a:lstStyle/>
          <a:p>
            <a:r>
              <a:rPr lang="en-US" b="1" dirty="0"/>
              <a:t>Budweiser Study</a:t>
            </a:r>
          </a:p>
        </p:txBody>
      </p:sp>
      <p:pic>
        <p:nvPicPr>
          <p:cNvPr id="5" name="Picture 4">
            <a:extLst>
              <a:ext uri="{FF2B5EF4-FFF2-40B4-BE49-F238E27FC236}">
                <a16:creationId xmlns:a16="http://schemas.microsoft.com/office/drawing/2014/main" id="{FD85628B-C953-CB48-9353-1787A78884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52837" y="4415152"/>
            <a:ext cx="3791163" cy="2030179"/>
          </a:xfrm>
          <a:prstGeom prst="rect">
            <a:avLst/>
          </a:prstGeom>
        </p:spPr>
      </p:pic>
      <p:sp>
        <p:nvSpPr>
          <p:cNvPr id="9" name="TextBox 8">
            <a:extLst>
              <a:ext uri="{FF2B5EF4-FFF2-40B4-BE49-F238E27FC236}">
                <a16:creationId xmlns:a16="http://schemas.microsoft.com/office/drawing/2014/main" id="{BA5BA4A1-A1F5-45CE-B030-B4E01963D4D6}"/>
              </a:ext>
            </a:extLst>
          </p:cNvPr>
          <p:cNvSpPr txBox="1"/>
          <p:nvPr/>
        </p:nvSpPr>
        <p:spPr>
          <a:xfrm>
            <a:off x="307075" y="5042848"/>
            <a:ext cx="3991970" cy="1200329"/>
          </a:xfrm>
          <a:prstGeom prst="rect">
            <a:avLst/>
          </a:prstGeom>
          <a:noFill/>
        </p:spPr>
        <p:txBody>
          <a:bodyPr wrap="square" rtlCol="0">
            <a:spAutoFit/>
          </a:bodyPr>
          <a:lstStyle/>
          <a:p>
            <a:r>
              <a:rPr lang="en-US" dirty="0"/>
              <a:t>By Kevin Albright</a:t>
            </a:r>
          </a:p>
          <a:p>
            <a:r>
              <a:rPr lang="en-US" dirty="0"/>
              <a:t>Pearly Merin Paul</a:t>
            </a:r>
          </a:p>
          <a:p>
            <a:endParaRPr lang="en-US" dirty="0"/>
          </a:p>
          <a:p>
            <a:r>
              <a:rPr lang="en-US" b="1" i="1" dirty="0"/>
              <a:t>KP Consulting</a:t>
            </a:r>
          </a:p>
        </p:txBody>
      </p:sp>
    </p:spTree>
    <p:extLst>
      <p:ext uri="{BB962C8B-B14F-4D97-AF65-F5344CB8AC3E}">
        <p14:creationId xmlns:p14="http://schemas.microsoft.com/office/powerpoint/2010/main" val="216783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C7802-B252-FA45-8902-A0D0D488F541}"/>
              </a:ext>
            </a:extLst>
          </p:cNvPr>
          <p:cNvSpPr>
            <a:spLocks noGrp="1"/>
          </p:cNvSpPr>
          <p:nvPr>
            <p:ph type="title"/>
          </p:nvPr>
        </p:nvSpPr>
        <p:spPr/>
        <p:txBody>
          <a:bodyPr/>
          <a:lstStyle/>
          <a:p>
            <a:r>
              <a:rPr lang="en-US" sz="3200" dirty="0"/>
              <a:t>ABV and IBU Relationship for ALE and IPA</a:t>
            </a:r>
          </a:p>
        </p:txBody>
      </p:sp>
      <p:sp>
        <p:nvSpPr>
          <p:cNvPr id="5" name="TextBox 4">
            <a:extLst>
              <a:ext uri="{FF2B5EF4-FFF2-40B4-BE49-F238E27FC236}">
                <a16:creationId xmlns:a16="http://schemas.microsoft.com/office/drawing/2014/main" id="{3EE6AB50-0895-DE4A-AB0D-5F33AC29C66A}"/>
              </a:ext>
            </a:extLst>
          </p:cNvPr>
          <p:cNvSpPr txBox="1"/>
          <p:nvPr/>
        </p:nvSpPr>
        <p:spPr>
          <a:xfrm>
            <a:off x="598311" y="1512711"/>
            <a:ext cx="7676445" cy="954107"/>
          </a:xfrm>
          <a:prstGeom prst="rect">
            <a:avLst/>
          </a:prstGeom>
          <a:noFill/>
        </p:spPr>
        <p:txBody>
          <a:bodyPr wrap="square" rtlCol="0">
            <a:spAutoFit/>
          </a:bodyPr>
          <a:lstStyle/>
          <a:p>
            <a:r>
              <a:rPr lang="en-US" sz="1400" dirty="0"/>
              <a:t>IPA’s and Ale’s are distinctly different in that they reside on opposite ends of the spectrum.  IPA’s generally have a tendency to have a higher bitterness and higher alcohol by volume.  Ale have a more subtle flavor that utilizes a lower bitterness and alcohol content.  Most of the Ale’s for the Southern and Western regions have a bitterness on or below 50.</a:t>
            </a:r>
          </a:p>
        </p:txBody>
      </p:sp>
      <p:pic>
        <p:nvPicPr>
          <p:cNvPr id="6" name="Picture 5">
            <a:extLst>
              <a:ext uri="{FF2B5EF4-FFF2-40B4-BE49-F238E27FC236}">
                <a16:creationId xmlns:a16="http://schemas.microsoft.com/office/drawing/2014/main" id="{D2E40183-55A7-9C45-BDC6-8E3814B5E37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311" y="2401294"/>
            <a:ext cx="8088489" cy="4015409"/>
          </a:xfrm>
          <a:prstGeom prst="rect">
            <a:avLst/>
          </a:prstGeom>
        </p:spPr>
      </p:pic>
    </p:spTree>
    <p:extLst>
      <p:ext uri="{BB962C8B-B14F-4D97-AF65-F5344CB8AC3E}">
        <p14:creationId xmlns:p14="http://schemas.microsoft.com/office/powerpoint/2010/main" val="425575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EC29-5CC0-004C-99A8-95604F4F01FD}"/>
              </a:ext>
            </a:extLst>
          </p:cNvPr>
          <p:cNvSpPr>
            <a:spLocks noGrp="1"/>
          </p:cNvSpPr>
          <p:nvPr>
            <p:ph type="title"/>
          </p:nvPr>
        </p:nvSpPr>
        <p:spPr/>
        <p:txBody>
          <a:bodyPr/>
          <a:lstStyle/>
          <a:p>
            <a:r>
              <a:rPr lang="en-US" dirty="0"/>
              <a:t>KNN Prediction Summary </a:t>
            </a:r>
          </a:p>
        </p:txBody>
      </p:sp>
      <p:sp>
        <p:nvSpPr>
          <p:cNvPr id="7" name="TextBox 6">
            <a:extLst>
              <a:ext uri="{FF2B5EF4-FFF2-40B4-BE49-F238E27FC236}">
                <a16:creationId xmlns:a16="http://schemas.microsoft.com/office/drawing/2014/main" id="{7EF24FE4-21C8-47D0-8967-79837EE83101}"/>
              </a:ext>
            </a:extLst>
          </p:cNvPr>
          <p:cNvSpPr txBox="1"/>
          <p:nvPr/>
        </p:nvSpPr>
        <p:spPr>
          <a:xfrm>
            <a:off x="457200" y="1589649"/>
            <a:ext cx="3594295" cy="3139321"/>
          </a:xfrm>
          <a:prstGeom prst="rect">
            <a:avLst/>
          </a:prstGeom>
          <a:noFill/>
        </p:spPr>
        <p:txBody>
          <a:bodyPr wrap="square" rtlCol="0">
            <a:spAutoFit/>
          </a:bodyPr>
          <a:lstStyle/>
          <a:p>
            <a:r>
              <a:rPr lang="en-US" dirty="0"/>
              <a:t>For this we used ABV and  IBU characteristics to predict if the beer is ALE or IPA. From this we can conclude that the variables used are correlated to predict the type of beer.</a:t>
            </a:r>
          </a:p>
          <a:p>
            <a:endParaRPr lang="en-US" dirty="0"/>
          </a:p>
          <a:p>
            <a:r>
              <a:rPr lang="en-US" dirty="0"/>
              <a:t>Model shows 84% Accuracy.</a:t>
            </a:r>
          </a:p>
          <a:p>
            <a:endParaRPr lang="en-US" dirty="0"/>
          </a:p>
          <a:p>
            <a:r>
              <a:rPr lang="en-US" dirty="0"/>
              <a:t>Note : Data was split into a 70-30 model and test for this analysis.</a:t>
            </a:r>
          </a:p>
        </p:txBody>
      </p:sp>
      <p:pic>
        <p:nvPicPr>
          <p:cNvPr id="3" name="Picture 2">
            <a:extLst>
              <a:ext uri="{FF2B5EF4-FFF2-40B4-BE49-F238E27FC236}">
                <a16:creationId xmlns:a16="http://schemas.microsoft.com/office/drawing/2014/main" id="{68E753A6-B6DC-2B49-86B7-F2C10C0038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20589" y="1371600"/>
            <a:ext cx="4838700" cy="4809281"/>
          </a:xfrm>
          <a:prstGeom prst="rect">
            <a:avLst/>
          </a:prstGeom>
        </p:spPr>
      </p:pic>
    </p:spTree>
    <p:extLst>
      <p:ext uri="{BB962C8B-B14F-4D97-AF65-F5344CB8AC3E}">
        <p14:creationId xmlns:p14="http://schemas.microsoft.com/office/powerpoint/2010/main" val="1800693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DA58F-C023-4202-9821-FF3F03C0A58F}"/>
              </a:ext>
            </a:extLst>
          </p:cNvPr>
          <p:cNvSpPr>
            <a:spLocks noGrp="1"/>
          </p:cNvSpPr>
          <p:nvPr>
            <p:ph type="title"/>
          </p:nvPr>
        </p:nvSpPr>
        <p:spPr>
          <a:xfrm>
            <a:off x="457200" y="228600"/>
            <a:ext cx="8229600" cy="1143000"/>
          </a:xfrm>
        </p:spPr>
        <p:txBody>
          <a:bodyPr anchor="ctr">
            <a:normAutofit/>
          </a:bodyPr>
          <a:lstStyle/>
          <a:p>
            <a:r>
              <a:rPr lang="en-US" dirty="0"/>
              <a:t>CONCLUSION</a:t>
            </a:r>
          </a:p>
        </p:txBody>
      </p:sp>
      <p:sp>
        <p:nvSpPr>
          <p:cNvPr id="3" name="Content Placeholder 2">
            <a:extLst>
              <a:ext uri="{FF2B5EF4-FFF2-40B4-BE49-F238E27FC236}">
                <a16:creationId xmlns:a16="http://schemas.microsoft.com/office/drawing/2014/main" id="{27BC31D6-006C-428B-884C-B58166F53F4D}"/>
              </a:ext>
            </a:extLst>
          </p:cNvPr>
          <p:cNvSpPr>
            <a:spLocks noGrp="1"/>
          </p:cNvSpPr>
          <p:nvPr>
            <p:ph sz="half" idx="1"/>
          </p:nvPr>
        </p:nvSpPr>
        <p:spPr>
          <a:xfrm>
            <a:off x="457200" y="1600200"/>
            <a:ext cx="8382000" cy="1828800"/>
          </a:xfrm>
        </p:spPr>
        <p:txBody>
          <a:bodyPr>
            <a:normAutofit fontScale="77500" lnSpcReduction="20000"/>
          </a:bodyPr>
          <a:lstStyle/>
          <a:p>
            <a:pPr>
              <a:lnSpc>
                <a:spcPct val="90000"/>
              </a:lnSpc>
              <a:buFont typeface="Wingdings" panose="05000000000000000000" pitchFamily="2" charset="2"/>
              <a:buChar char="Ø"/>
            </a:pPr>
            <a:r>
              <a:rPr lang="en-US" sz="1800" dirty="0"/>
              <a:t>Our studies show that the Southern and Western Regions consume alcohol with higher bitterness. Our suggestion would be to market the IPAs to those regions.</a:t>
            </a:r>
          </a:p>
          <a:p>
            <a:pPr>
              <a:lnSpc>
                <a:spcPct val="90000"/>
              </a:lnSpc>
              <a:buFont typeface="Wingdings" panose="05000000000000000000" pitchFamily="2" charset="2"/>
              <a:buChar char="Ø"/>
            </a:pPr>
            <a:endParaRPr lang="en-US" sz="1800" dirty="0"/>
          </a:p>
          <a:p>
            <a:pPr>
              <a:lnSpc>
                <a:spcPct val="90000"/>
              </a:lnSpc>
              <a:buFont typeface="Wingdings" panose="05000000000000000000" pitchFamily="2" charset="2"/>
              <a:buChar char="Ø"/>
            </a:pPr>
            <a:r>
              <a:rPr lang="en-US" sz="1800" dirty="0"/>
              <a:t>The Northeast and North region prefer a more subtle and less alcoholic content in their beer. Hence for these region we would suggest to market Ale.</a:t>
            </a:r>
          </a:p>
          <a:p>
            <a:pPr>
              <a:lnSpc>
                <a:spcPct val="90000"/>
              </a:lnSpc>
              <a:buFont typeface="Wingdings" panose="05000000000000000000" pitchFamily="2" charset="2"/>
              <a:buChar char="Ø"/>
            </a:pPr>
            <a:endParaRPr lang="en-US" sz="1800" dirty="0"/>
          </a:p>
          <a:p>
            <a:pPr>
              <a:lnSpc>
                <a:spcPct val="90000"/>
              </a:lnSpc>
              <a:buFont typeface="Wingdings" panose="05000000000000000000" pitchFamily="2" charset="2"/>
              <a:buChar char="Ø"/>
            </a:pPr>
            <a:r>
              <a:rPr lang="en-US" sz="1800" dirty="0"/>
              <a:t>On Analysis we have found that western Region has the highest number of breweries. We would suggest to source Colorado as a major distribution channel to source strategically. Also, due to the location of Colorado, more than one region could marketed to with one central supply chain</a:t>
            </a:r>
          </a:p>
        </p:txBody>
      </p:sp>
      <p:pic>
        <p:nvPicPr>
          <p:cNvPr id="4" name="Picture 3">
            <a:extLst>
              <a:ext uri="{FF2B5EF4-FFF2-40B4-BE49-F238E27FC236}">
                <a16:creationId xmlns:a16="http://schemas.microsoft.com/office/drawing/2014/main" id="{FD1BD952-6B91-7443-9BB9-54C3E390CA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8311" y="3323646"/>
            <a:ext cx="8088489" cy="3433442"/>
          </a:xfrm>
          <a:prstGeom prst="rect">
            <a:avLst/>
          </a:prstGeom>
        </p:spPr>
      </p:pic>
    </p:spTree>
    <p:extLst>
      <p:ext uri="{BB962C8B-B14F-4D97-AF65-F5344CB8AC3E}">
        <p14:creationId xmlns:p14="http://schemas.microsoft.com/office/powerpoint/2010/main" val="302136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AB20-F0F3-404D-9C43-DA3C073E39EB}"/>
              </a:ext>
            </a:extLst>
          </p:cNvPr>
          <p:cNvSpPr>
            <a:spLocks noGrp="1"/>
          </p:cNvSpPr>
          <p:nvPr>
            <p:ph type="title"/>
          </p:nvPr>
        </p:nvSpPr>
        <p:spPr/>
        <p:txBody>
          <a:bodyPr/>
          <a:lstStyle/>
          <a:p>
            <a:r>
              <a:rPr lang="en-US" dirty="0"/>
              <a:t>Outline</a:t>
            </a:r>
          </a:p>
        </p:txBody>
      </p:sp>
      <p:sp>
        <p:nvSpPr>
          <p:cNvPr id="4" name="Rectangle 3">
            <a:extLst>
              <a:ext uri="{FF2B5EF4-FFF2-40B4-BE49-F238E27FC236}">
                <a16:creationId xmlns:a16="http://schemas.microsoft.com/office/drawing/2014/main" id="{771AB9D2-F4A4-164B-A4D5-D20976617B8C}"/>
              </a:ext>
            </a:extLst>
          </p:cNvPr>
          <p:cNvSpPr/>
          <p:nvPr/>
        </p:nvSpPr>
        <p:spPr>
          <a:xfrm>
            <a:off x="457200" y="1962321"/>
            <a:ext cx="7911296" cy="2862322"/>
          </a:xfrm>
          <a:prstGeom prst="rect">
            <a:avLst/>
          </a:prstGeom>
        </p:spPr>
        <p:txBody>
          <a:bodyPr wrap="square">
            <a:spAutoFit/>
          </a:bodyPr>
          <a:lstStyle/>
          <a:p>
            <a:pPr algn="ctr"/>
            <a:r>
              <a:rPr lang="en-US" dirty="0">
                <a:latin typeface="Slack-Lato"/>
              </a:rPr>
              <a:t>**Missing Data was handled by taking average of state level ABV and Bitterness** and substituting where NA’s exist.  For those lacking State level stats Regional averages were used.  </a:t>
            </a:r>
          </a:p>
          <a:p>
            <a:endParaRPr lang="en-US" dirty="0">
              <a:latin typeface="Slack-Lato"/>
            </a:endParaRP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Count of Breweries by Region</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Median of ABV by Region</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Median of IBU by Region</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Analysis of Beers with highest amount of ABV and IBU content in US</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Using IBU and ABV to classify the type of the beer </a:t>
            </a:r>
          </a:p>
          <a:p>
            <a:pPr marL="285750" indent="-285750">
              <a:buFont typeface="Arial" panose="020B0604020202020204" pitchFamily="34" charset="0"/>
              <a:buChar char="•"/>
            </a:pPr>
            <a:r>
              <a:rPr lang="en-US" i="1" dirty="0">
                <a:latin typeface="Calibri" panose="020F0502020204030204" pitchFamily="34" charset="0"/>
                <a:cs typeface="Calibri" panose="020F0502020204030204" pitchFamily="34" charset="0"/>
              </a:rPr>
              <a:t>Insights</a:t>
            </a:r>
          </a:p>
        </p:txBody>
      </p:sp>
    </p:spTree>
    <p:extLst>
      <p:ext uri="{BB962C8B-B14F-4D97-AF65-F5344CB8AC3E}">
        <p14:creationId xmlns:p14="http://schemas.microsoft.com/office/powerpoint/2010/main" val="122126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3064-75A9-0147-A282-40B4FA01EFA8}"/>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6EFE6C98-4291-9546-BB2C-6DB1AF222EE3}"/>
              </a:ext>
            </a:extLst>
          </p:cNvPr>
          <p:cNvSpPr>
            <a:spLocks noGrp="1"/>
          </p:cNvSpPr>
          <p:nvPr>
            <p:ph idx="1"/>
          </p:nvPr>
        </p:nvSpPr>
        <p:spPr>
          <a:xfrm>
            <a:off x="457200" y="1600200"/>
            <a:ext cx="8229600" cy="4784697"/>
          </a:xfrm>
        </p:spPr>
        <p:txBody>
          <a:bodyPr/>
          <a:lstStyle/>
          <a:p>
            <a:r>
              <a:rPr lang="en-US" dirty="0"/>
              <a:t>Beers</a:t>
            </a:r>
          </a:p>
          <a:p>
            <a:pPr lvl="1"/>
            <a:r>
              <a:rPr lang="en-US" sz="2000" dirty="0"/>
              <a:t>Out of the 2,410 beer samples provided, 1,005 did not have any IBU data.  58% of the data was missing</a:t>
            </a:r>
          </a:p>
          <a:p>
            <a:pPr lvl="1"/>
            <a:endParaRPr lang="en-US" sz="2000" dirty="0"/>
          </a:p>
          <a:p>
            <a:pPr lvl="1"/>
            <a:r>
              <a:rPr lang="en-US" sz="2000" dirty="0"/>
              <a:t>Out of the 2410 beer samples, 62 rows were missing data for the ABV column.  25% of the data was missing</a:t>
            </a:r>
          </a:p>
          <a:p>
            <a:pPr lvl="1"/>
            <a:endParaRPr lang="en-US" sz="2000" dirty="0"/>
          </a:p>
          <a:p>
            <a:pPr lvl="1"/>
            <a:r>
              <a:rPr lang="en-US" sz="2000" dirty="0"/>
              <a:t>We handled the missing data element by substituting state and regional means in place of the NA’s for both components.  </a:t>
            </a:r>
          </a:p>
          <a:p>
            <a:pPr lvl="1"/>
            <a:endParaRPr lang="en-US" sz="2000" dirty="0"/>
          </a:p>
          <a:p>
            <a:r>
              <a:rPr lang="en-US" sz="2400" dirty="0"/>
              <a:t>Breweries</a:t>
            </a:r>
          </a:p>
          <a:p>
            <a:pPr lvl="1"/>
            <a:r>
              <a:rPr lang="en-US" sz="2000" dirty="0"/>
              <a:t>Did not find any issues with the data – used as is</a:t>
            </a:r>
          </a:p>
          <a:p>
            <a:endParaRPr lang="en-US" sz="2400" dirty="0"/>
          </a:p>
        </p:txBody>
      </p:sp>
    </p:spTree>
    <p:extLst>
      <p:ext uri="{BB962C8B-B14F-4D97-AF65-F5344CB8AC3E}">
        <p14:creationId xmlns:p14="http://schemas.microsoft.com/office/powerpoint/2010/main" val="287523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FADAA2-D3C0-694B-88E4-7CEFD47E2ED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1592019"/>
            <a:ext cx="7157156" cy="5038908"/>
          </a:xfrm>
          <a:prstGeom prst="rect">
            <a:avLst/>
          </a:prstGeom>
        </p:spPr>
      </p:pic>
      <p:sp>
        <p:nvSpPr>
          <p:cNvPr id="2" name="Title 1">
            <a:extLst>
              <a:ext uri="{FF2B5EF4-FFF2-40B4-BE49-F238E27FC236}">
                <a16:creationId xmlns:a16="http://schemas.microsoft.com/office/drawing/2014/main" id="{5B931770-76C9-F749-9B7D-08A4A1F13896}"/>
              </a:ext>
            </a:extLst>
          </p:cNvPr>
          <p:cNvSpPr>
            <a:spLocks noGrp="1"/>
          </p:cNvSpPr>
          <p:nvPr>
            <p:ph type="title"/>
          </p:nvPr>
        </p:nvSpPr>
        <p:spPr>
          <a:xfrm>
            <a:off x="0" y="238648"/>
            <a:ext cx="9144000" cy="1143000"/>
          </a:xfrm>
        </p:spPr>
        <p:txBody>
          <a:bodyPr/>
          <a:lstStyle/>
          <a:p>
            <a:r>
              <a:rPr lang="en-US" sz="4000" dirty="0"/>
              <a:t>Breweries Summary</a:t>
            </a:r>
          </a:p>
        </p:txBody>
      </p:sp>
      <p:sp>
        <p:nvSpPr>
          <p:cNvPr id="11" name="TextBox 10">
            <a:extLst>
              <a:ext uri="{FF2B5EF4-FFF2-40B4-BE49-F238E27FC236}">
                <a16:creationId xmlns:a16="http://schemas.microsoft.com/office/drawing/2014/main" id="{97695901-D39C-0F4C-83C6-04C3A5CFEA47}"/>
              </a:ext>
            </a:extLst>
          </p:cNvPr>
          <p:cNvSpPr txBox="1"/>
          <p:nvPr/>
        </p:nvSpPr>
        <p:spPr>
          <a:xfrm>
            <a:off x="6887656" y="1750279"/>
            <a:ext cx="23814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Evidence shows that while the South has the most # of states with breweries.  The West Region has the highest number of breweries</a:t>
            </a:r>
          </a:p>
        </p:txBody>
      </p:sp>
      <p:pic>
        <p:nvPicPr>
          <p:cNvPr id="12" name="Picture 11">
            <a:extLst>
              <a:ext uri="{FF2B5EF4-FFF2-40B4-BE49-F238E27FC236}">
                <a16:creationId xmlns:a16="http://schemas.microsoft.com/office/drawing/2014/main" id="{A52C3F9D-D4DF-724E-89FC-2A8FB82343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23314" y="4704233"/>
            <a:ext cx="1968500" cy="1308100"/>
          </a:xfrm>
          <a:prstGeom prst="rect">
            <a:avLst/>
          </a:prstGeom>
        </p:spPr>
      </p:pic>
    </p:spTree>
    <p:extLst>
      <p:ext uri="{BB962C8B-B14F-4D97-AF65-F5344CB8AC3E}">
        <p14:creationId xmlns:p14="http://schemas.microsoft.com/office/powerpoint/2010/main" val="2980648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D5088E-9BDF-3A46-A081-889489AE279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371600"/>
            <a:ext cx="7326775" cy="5376441"/>
          </a:xfrm>
          <a:prstGeom prst="rect">
            <a:avLst/>
          </a:prstGeom>
        </p:spPr>
      </p:pic>
      <p:sp>
        <p:nvSpPr>
          <p:cNvPr id="2" name="Title 1">
            <a:extLst>
              <a:ext uri="{FF2B5EF4-FFF2-40B4-BE49-F238E27FC236}">
                <a16:creationId xmlns:a16="http://schemas.microsoft.com/office/drawing/2014/main" id="{83E75207-7874-D04F-89E7-7268A8399094}"/>
              </a:ext>
            </a:extLst>
          </p:cNvPr>
          <p:cNvSpPr>
            <a:spLocks noGrp="1"/>
          </p:cNvSpPr>
          <p:nvPr>
            <p:ph type="title"/>
          </p:nvPr>
        </p:nvSpPr>
        <p:spPr/>
        <p:txBody>
          <a:bodyPr/>
          <a:lstStyle/>
          <a:p>
            <a:r>
              <a:rPr lang="en-US" dirty="0"/>
              <a:t>ABV By Region</a:t>
            </a:r>
          </a:p>
        </p:txBody>
      </p:sp>
      <p:sp>
        <p:nvSpPr>
          <p:cNvPr id="20" name="TextBox 19">
            <a:extLst>
              <a:ext uri="{FF2B5EF4-FFF2-40B4-BE49-F238E27FC236}">
                <a16:creationId xmlns:a16="http://schemas.microsoft.com/office/drawing/2014/main" id="{CFE0218C-0B2C-0B4A-9836-7F79F7A9DD6C}"/>
              </a:ext>
            </a:extLst>
          </p:cNvPr>
          <p:cNvSpPr txBox="1"/>
          <p:nvPr/>
        </p:nvSpPr>
        <p:spPr>
          <a:xfrm>
            <a:off x="7164474" y="1557494"/>
            <a:ext cx="1788607" cy="2585323"/>
          </a:xfrm>
          <a:prstGeom prst="rect">
            <a:avLst/>
          </a:prstGeom>
          <a:noFill/>
        </p:spPr>
        <p:txBody>
          <a:bodyPr wrap="square" rtlCol="0">
            <a:spAutoFit/>
          </a:bodyPr>
          <a:lstStyle/>
          <a:p>
            <a:r>
              <a:rPr lang="en-US" dirty="0"/>
              <a:t>The median ABV is lead by Western Region while the highest average goes to Kentucky with .065 in the South.    </a:t>
            </a:r>
          </a:p>
        </p:txBody>
      </p:sp>
      <p:pic>
        <p:nvPicPr>
          <p:cNvPr id="6" name="Picture 5">
            <a:extLst>
              <a:ext uri="{FF2B5EF4-FFF2-40B4-BE49-F238E27FC236}">
                <a16:creationId xmlns:a16="http://schemas.microsoft.com/office/drawing/2014/main" id="{D797B0C7-0D5E-8549-A342-938D0E14ACA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16546" y="4673600"/>
            <a:ext cx="2627453" cy="1625600"/>
          </a:xfrm>
          <a:prstGeom prst="rect">
            <a:avLst/>
          </a:prstGeom>
        </p:spPr>
      </p:pic>
    </p:spTree>
    <p:extLst>
      <p:ext uri="{BB962C8B-B14F-4D97-AF65-F5344CB8AC3E}">
        <p14:creationId xmlns:p14="http://schemas.microsoft.com/office/powerpoint/2010/main" val="403566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DDA893-DB29-BA46-B61F-76E5AE7A77E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371600"/>
            <a:ext cx="7361499" cy="5353291"/>
          </a:xfrm>
          <a:prstGeom prst="rect">
            <a:avLst/>
          </a:prstGeom>
        </p:spPr>
      </p:pic>
      <p:sp>
        <p:nvSpPr>
          <p:cNvPr id="2" name="Title 1">
            <a:extLst>
              <a:ext uri="{FF2B5EF4-FFF2-40B4-BE49-F238E27FC236}">
                <a16:creationId xmlns:a16="http://schemas.microsoft.com/office/drawing/2014/main" id="{56FEA6A0-7C28-3F44-B961-324B972D17F4}"/>
              </a:ext>
            </a:extLst>
          </p:cNvPr>
          <p:cNvSpPr>
            <a:spLocks noGrp="1"/>
          </p:cNvSpPr>
          <p:nvPr>
            <p:ph type="title"/>
          </p:nvPr>
        </p:nvSpPr>
        <p:spPr/>
        <p:txBody>
          <a:bodyPr/>
          <a:lstStyle/>
          <a:p>
            <a:r>
              <a:rPr lang="en-US" dirty="0"/>
              <a:t>IBU by Region</a:t>
            </a:r>
          </a:p>
        </p:txBody>
      </p:sp>
      <p:sp>
        <p:nvSpPr>
          <p:cNvPr id="7" name="TextBox 6">
            <a:extLst>
              <a:ext uri="{FF2B5EF4-FFF2-40B4-BE49-F238E27FC236}">
                <a16:creationId xmlns:a16="http://schemas.microsoft.com/office/drawing/2014/main" id="{C4C0B544-8A31-C74B-9444-DDD8BB5ECE46}"/>
              </a:ext>
            </a:extLst>
          </p:cNvPr>
          <p:cNvSpPr txBox="1"/>
          <p:nvPr/>
        </p:nvSpPr>
        <p:spPr>
          <a:xfrm>
            <a:off x="7234176" y="1617784"/>
            <a:ext cx="1909823" cy="2585323"/>
          </a:xfrm>
          <a:prstGeom prst="rect">
            <a:avLst/>
          </a:prstGeom>
          <a:noFill/>
        </p:spPr>
        <p:txBody>
          <a:bodyPr wrap="square" rtlCol="0">
            <a:spAutoFit/>
          </a:bodyPr>
          <a:lstStyle/>
          <a:p>
            <a:r>
              <a:rPr lang="en-US" dirty="0"/>
              <a:t>The Western Region leads the country in highest median IBU while the North Central areas are opposite that spectrum</a:t>
            </a:r>
          </a:p>
        </p:txBody>
      </p:sp>
      <p:pic>
        <p:nvPicPr>
          <p:cNvPr id="6" name="Picture 5">
            <a:extLst>
              <a:ext uri="{FF2B5EF4-FFF2-40B4-BE49-F238E27FC236}">
                <a16:creationId xmlns:a16="http://schemas.microsoft.com/office/drawing/2014/main" id="{0BF10191-5C75-1949-92BF-EF7A48C15FC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28122" y="4638499"/>
            <a:ext cx="2615878" cy="1651000"/>
          </a:xfrm>
          <a:prstGeom prst="rect">
            <a:avLst/>
          </a:prstGeom>
        </p:spPr>
      </p:pic>
    </p:spTree>
    <p:extLst>
      <p:ext uri="{BB962C8B-B14F-4D97-AF65-F5344CB8AC3E}">
        <p14:creationId xmlns:p14="http://schemas.microsoft.com/office/powerpoint/2010/main" val="3317990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33CA-922A-8A46-9BFC-CA7A7F63BA40}"/>
              </a:ext>
            </a:extLst>
          </p:cNvPr>
          <p:cNvSpPr>
            <a:spLocks noGrp="1"/>
          </p:cNvSpPr>
          <p:nvPr>
            <p:ph type="title"/>
          </p:nvPr>
        </p:nvSpPr>
        <p:spPr/>
        <p:txBody>
          <a:bodyPr/>
          <a:lstStyle/>
          <a:p>
            <a:r>
              <a:rPr lang="en-US" dirty="0"/>
              <a:t>ABV and IBU Analysis</a:t>
            </a:r>
          </a:p>
        </p:txBody>
      </p:sp>
      <p:sp>
        <p:nvSpPr>
          <p:cNvPr id="6" name="TextBox 5">
            <a:extLst>
              <a:ext uri="{FF2B5EF4-FFF2-40B4-BE49-F238E27FC236}">
                <a16:creationId xmlns:a16="http://schemas.microsoft.com/office/drawing/2014/main" id="{9F44B67E-3745-D142-92D5-DE1A6CB6CD30}"/>
              </a:ext>
            </a:extLst>
          </p:cNvPr>
          <p:cNvSpPr txBox="1"/>
          <p:nvPr/>
        </p:nvSpPr>
        <p:spPr>
          <a:xfrm>
            <a:off x="457199" y="1345771"/>
            <a:ext cx="4207397" cy="1077218"/>
          </a:xfrm>
          <a:prstGeom prst="rect">
            <a:avLst/>
          </a:prstGeom>
          <a:noFill/>
        </p:spPr>
        <p:txBody>
          <a:bodyPr wrap="square" rtlCol="0">
            <a:spAutoFit/>
          </a:bodyPr>
          <a:lstStyle/>
          <a:p>
            <a:r>
              <a:rPr lang="en-US" sz="1600" dirty="0"/>
              <a:t>Lee Hill Series Vol. 5 from the Western Region based in Boulder, CO holds the highest alcohol content across the country (.128).  This beer is a Belgian Style ALE.</a:t>
            </a:r>
          </a:p>
        </p:txBody>
      </p:sp>
      <p:pic>
        <p:nvPicPr>
          <p:cNvPr id="7" name="Picture 6">
            <a:extLst>
              <a:ext uri="{FF2B5EF4-FFF2-40B4-BE49-F238E27FC236}">
                <a16:creationId xmlns:a16="http://schemas.microsoft.com/office/drawing/2014/main" id="{D4D7870A-5B68-6249-8F44-8314F36026A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84279" y="2825496"/>
            <a:ext cx="3702521" cy="3913566"/>
          </a:xfrm>
          <a:prstGeom prst="rect">
            <a:avLst/>
          </a:prstGeom>
        </p:spPr>
      </p:pic>
      <p:sp>
        <p:nvSpPr>
          <p:cNvPr id="8" name="TextBox 7">
            <a:extLst>
              <a:ext uri="{FF2B5EF4-FFF2-40B4-BE49-F238E27FC236}">
                <a16:creationId xmlns:a16="http://schemas.microsoft.com/office/drawing/2014/main" id="{8807E82A-7DDC-284A-AA3E-C743AAB08D69}"/>
              </a:ext>
            </a:extLst>
          </p:cNvPr>
          <p:cNvSpPr txBox="1"/>
          <p:nvPr/>
        </p:nvSpPr>
        <p:spPr>
          <a:xfrm>
            <a:off x="5499093" y="1303265"/>
            <a:ext cx="3218154" cy="1077218"/>
          </a:xfrm>
          <a:prstGeom prst="rect">
            <a:avLst/>
          </a:prstGeom>
          <a:noFill/>
        </p:spPr>
        <p:txBody>
          <a:bodyPr wrap="square" rtlCol="0">
            <a:spAutoFit/>
          </a:bodyPr>
          <a:lstStyle/>
          <a:p>
            <a:r>
              <a:rPr lang="en-US" sz="1600" dirty="0"/>
              <a:t>The beer with the highest Bitterness is made in Oregon in the West Region.  The Bitterness content tips the scale at 138</a:t>
            </a:r>
          </a:p>
        </p:txBody>
      </p:sp>
      <p:sp>
        <p:nvSpPr>
          <p:cNvPr id="3" name="TextBox 2">
            <a:extLst>
              <a:ext uri="{FF2B5EF4-FFF2-40B4-BE49-F238E27FC236}">
                <a16:creationId xmlns:a16="http://schemas.microsoft.com/office/drawing/2014/main" id="{F27A1AAF-4149-CF44-B055-DB80DA535014}"/>
              </a:ext>
            </a:extLst>
          </p:cNvPr>
          <p:cNvSpPr txBox="1"/>
          <p:nvPr/>
        </p:nvSpPr>
        <p:spPr>
          <a:xfrm>
            <a:off x="5499093" y="2488771"/>
            <a:ext cx="2767274" cy="369332"/>
          </a:xfrm>
          <a:prstGeom prst="rect">
            <a:avLst/>
          </a:prstGeom>
          <a:noFill/>
        </p:spPr>
        <p:txBody>
          <a:bodyPr wrap="square" rtlCol="0">
            <a:spAutoFit/>
          </a:bodyPr>
          <a:lstStyle/>
          <a:p>
            <a:r>
              <a:rPr lang="en-US" dirty="0"/>
              <a:t>Bitter Bitch Imperial IPA</a:t>
            </a:r>
          </a:p>
        </p:txBody>
      </p:sp>
      <p:sp>
        <p:nvSpPr>
          <p:cNvPr id="9" name="TextBox 8">
            <a:extLst>
              <a:ext uri="{FF2B5EF4-FFF2-40B4-BE49-F238E27FC236}">
                <a16:creationId xmlns:a16="http://schemas.microsoft.com/office/drawing/2014/main" id="{A30F383A-6B9E-F74A-8484-E9D29492CABE}"/>
              </a:ext>
            </a:extLst>
          </p:cNvPr>
          <p:cNvSpPr txBox="1"/>
          <p:nvPr/>
        </p:nvSpPr>
        <p:spPr>
          <a:xfrm>
            <a:off x="1338300" y="2488771"/>
            <a:ext cx="2764879" cy="369332"/>
          </a:xfrm>
          <a:prstGeom prst="rect">
            <a:avLst/>
          </a:prstGeom>
          <a:noFill/>
        </p:spPr>
        <p:txBody>
          <a:bodyPr wrap="square" rtlCol="0">
            <a:spAutoFit/>
          </a:bodyPr>
          <a:lstStyle/>
          <a:p>
            <a:r>
              <a:rPr lang="en-US" dirty="0"/>
              <a:t>Lee Hill Series Vol. 5 </a:t>
            </a:r>
          </a:p>
        </p:txBody>
      </p:sp>
      <p:pic>
        <p:nvPicPr>
          <p:cNvPr id="5" name="Picture 4">
            <a:extLst>
              <a:ext uri="{FF2B5EF4-FFF2-40B4-BE49-F238E27FC236}">
                <a16:creationId xmlns:a16="http://schemas.microsoft.com/office/drawing/2014/main" id="{FD719266-2CF0-B14B-AEC3-E1FE8C404D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7200" y="2825496"/>
            <a:ext cx="3926252" cy="3913566"/>
          </a:xfrm>
          <a:prstGeom prst="rect">
            <a:avLst/>
          </a:prstGeom>
        </p:spPr>
      </p:pic>
      <p:cxnSp>
        <p:nvCxnSpPr>
          <p:cNvPr id="11" name="Straight Connector 10">
            <a:extLst>
              <a:ext uri="{FF2B5EF4-FFF2-40B4-BE49-F238E27FC236}">
                <a16:creationId xmlns:a16="http://schemas.microsoft.com/office/drawing/2014/main" id="{6C6D4484-7747-E54C-BB3A-81279A608BBD}"/>
              </a:ext>
            </a:extLst>
          </p:cNvPr>
          <p:cNvCxnSpPr>
            <a:cxnSpLocks/>
          </p:cNvCxnSpPr>
          <p:nvPr/>
        </p:nvCxnSpPr>
        <p:spPr>
          <a:xfrm>
            <a:off x="0" y="2422989"/>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82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6FBE34-CC7F-4444-975C-41EC1B439F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5809" y="2515894"/>
            <a:ext cx="5706933" cy="4232147"/>
          </a:xfrm>
          <a:prstGeom prst="rect">
            <a:avLst/>
          </a:prstGeom>
        </p:spPr>
      </p:pic>
      <p:sp>
        <p:nvSpPr>
          <p:cNvPr id="2" name="Title 1">
            <a:extLst>
              <a:ext uri="{FF2B5EF4-FFF2-40B4-BE49-F238E27FC236}">
                <a16:creationId xmlns:a16="http://schemas.microsoft.com/office/drawing/2014/main" id="{85CB9FEF-539A-774E-8934-B4F77DF90936}"/>
              </a:ext>
            </a:extLst>
          </p:cNvPr>
          <p:cNvSpPr>
            <a:spLocks noGrp="1"/>
          </p:cNvSpPr>
          <p:nvPr>
            <p:ph type="title"/>
          </p:nvPr>
        </p:nvSpPr>
        <p:spPr/>
        <p:txBody>
          <a:bodyPr/>
          <a:lstStyle/>
          <a:p>
            <a:r>
              <a:rPr lang="en-US" dirty="0"/>
              <a:t>ABV Breakdown</a:t>
            </a:r>
          </a:p>
        </p:txBody>
      </p:sp>
      <p:sp>
        <p:nvSpPr>
          <p:cNvPr id="6" name="TextBox 5">
            <a:extLst>
              <a:ext uri="{FF2B5EF4-FFF2-40B4-BE49-F238E27FC236}">
                <a16:creationId xmlns:a16="http://schemas.microsoft.com/office/drawing/2014/main" id="{9DDDAEE9-A02C-304E-8AE0-AF1E2609D047}"/>
              </a:ext>
            </a:extLst>
          </p:cNvPr>
          <p:cNvSpPr txBox="1"/>
          <p:nvPr/>
        </p:nvSpPr>
        <p:spPr>
          <a:xfrm>
            <a:off x="2982731" y="1619084"/>
            <a:ext cx="1828800" cy="369332"/>
          </a:xfrm>
          <a:prstGeom prst="rect">
            <a:avLst/>
          </a:prstGeom>
          <a:noFill/>
        </p:spPr>
        <p:txBody>
          <a:bodyPr wrap="square" rtlCol="0">
            <a:spAutoFit/>
          </a:bodyPr>
          <a:lstStyle/>
          <a:p>
            <a:r>
              <a:rPr lang="en-US" dirty="0"/>
              <a:t>Summary Stats</a:t>
            </a:r>
          </a:p>
        </p:txBody>
      </p:sp>
      <p:sp>
        <p:nvSpPr>
          <p:cNvPr id="7" name="TextBox 6">
            <a:extLst>
              <a:ext uri="{FF2B5EF4-FFF2-40B4-BE49-F238E27FC236}">
                <a16:creationId xmlns:a16="http://schemas.microsoft.com/office/drawing/2014/main" id="{07B3BC16-2C04-EE4D-A4FB-F669CEDFAC9D}"/>
              </a:ext>
            </a:extLst>
          </p:cNvPr>
          <p:cNvSpPr txBox="1"/>
          <p:nvPr/>
        </p:nvSpPr>
        <p:spPr>
          <a:xfrm>
            <a:off x="6622742" y="2020594"/>
            <a:ext cx="2308194" cy="2862322"/>
          </a:xfrm>
          <a:prstGeom prst="rect">
            <a:avLst/>
          </a:prstGeom>
          <a:noFill/>
        </p:spPr>
        <p:txBody>
          <a:bodyPr wrap="square" rtlCol="0">
            <a:spAutoFit/>
          </a:bodyPr>
          <a:lstStyle/>
          <a:p>
            <a:r>
              <a:rPr lang="en-US" dirty="0"/>
              <a:t>The summary proves that the distribution of the ABV is right tailed and hovers around .05 to about .06</a:t>
            </a:r>
          </a:p>
          <a:p>
            <a:endParaRPr lang="en-US" dirty="0"/>
          </a:p>
          <a:p>
            <a:r>
              <a:rPr lang="en-US" dirty="0"/>
              <a:t>One beer stuck out with a ABV of .001 which is an outlier</a:t>
            </a:r>
          </a:p>
        </p:txBody>
      </p:sp>
      <p:pic>
        <p:nvPicPr>
          <p:cNvPr id="9" name="Picture 8">
            <a:extLst>
              <a:ext uri="{FF2B5EF4-FFF2-40B4-BE49-F238E27FC236}">
                <a16:creationId xmlns:a16="http://schemas.microsoft.com/office/drawing/2014/main" id="{D9147E6A-120D-304D-8A4E-D01671CA316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31851" y="1988764"/>
            <a:ext cx="5130559" cy="533400"/>
          </a:xfrm>
          <a:prstGeom prst="rect">
            <a:avLst/>
          </a:prstGeom>
        </p:spPr>
      </p:pic>
    </p:spTree>
    <p:extLst>
      <p:ext uri="{BB962C8B-B14F-4D97-AF65-F5344CB8AC3E}">
        <p14:creationId xmlns:p14="http://schemas.microsoft.com/office/powerpoint/2010/main" val="3164397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F03FD9-5D63-A142-83B4-8782470C50C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7200" y="2842441"/>
            <a:ext cx="8229600" cy="3786959"/>
          </a:xfrm>
          <a:prstGeom prst="rect">
            <a:avLst/>
          </a:prstGeom>
        </p:spPr>
      </p:pic>
      <p:sp>
        <p:nvSpPr>
          <p:cNvPr id="2" name="Title 1">
            <a:extLst>
              <a:ext uri="{FF2B5EF4-FFF2-40B4-BE49-F238E27FC236}">
                <a16:creationId xmlns:a16="http://schemas.microsoft.com/office/drawing/2014/main" id="{969D63C3-798D-AF45-BAB7-6442719CBD8A}"/>
              </a:ext>
            </a:extLst>
          </p:cNvPr>
          <p:cNvSpPr>
            <a:spLocks noGrp="1"/>
          </p:cNvSpPr>
          <p:nvPr>
            <p:ph type="title"/>
          </p:nvPr>
        </p:nvSpPr>
        <p:spPr/>
        <p:txBody>
          <a:bodyPr/>
          <a:lstStyle/>
          <a:p>
            <a:r>
              <a:rPr lang="en-US" sz="3200" dirty="0"/>
              <a:t>Relationship between Bitterness and Alcohol Content</a:t>
            </a:r>
          </a:p>
        </p:txBody>
      </p:sp>
      <p:sp>
        <p:nvSpPr>
          <p:cNvPr id="5" name="TextBox 4">
            <a:extLst>
              <a:ext uri="{FF2B5EF4-FFF2-40B4-BE49-F238E27FC236}">
                <a16:creationId xmlns:a16="http://schemas.microsoft.com/office/drawing/2014/main" id="{9CE76D41-95AF-9A4B-8019-57DA1F4103EA}"/>
              </a:ext>
            </a:extLst>
          </p:cNvPr>
          <p:cNvSpPr txBox="1"/>
          <p:nvPr/>
        </p:nvSpPr>
        <p:spPr>
          <a:xfrm>
            <a:off x="457200" y="1642112"/>
            <a:ext cx="6464461" cy="1200329"/>
          </a:xfrm>
          <a:prstGeom prst="rect">
            <a:avLst/>
          </a:prstGeom>
          <a:noFill/>
        </p:spPr>
        <p:txBody>
          <a:bodyPr wrap="square" rtlCol="0">
            <a:spAutoFit/>
          </a:bodyPr>
          <a:lstStyle/>
          <a:p>
            <a:r>
              <a:rPr lang="en-US" dirty="0"/>
              <a:t>The graph below depicts a positive linear correlation between the bitterness and the alcohol content in the beers.  This relationship suggests that as the IBU content increases, so does the alcohol by volume.   </a:t>
            </a:r>
          </a:p>
        </p:txBody>
      </p:sp>
    </p:spTree>
    <p:extLst>
      <p:ext uri="{BB962C8B-B14F-4D97-AF65-F5344CB8AC3E}">
        <p14:creationId xmlns:p14="http://schemas.microsoft.com/office/powerpoint/2010/main" val="3806396056"/>
      </p:ext>
    </p:extLst>
  </p:cSld>
  <p:clrMapOvr>
    <a:masterClrMapping/>
  </p:clrMapOvr>
</p:sld>
</file>

<file path=ppt/theme/theme1.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9919</TotalTime>
  <Words>633</Words>
  <Application>Microsoft Office PowerPoint</Application>
  <PresentationFormat>On-screen Show (4:3)</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Slack-Lato</vt:lpstr>
      <vt:lpstr>Wingdings</vt:lpstr>
      <vt:lpstr>1_Body Slides</vt:lpstr>
      <vt:lpstr>Budweiser Study</vt:lpstr>
      <vt:lpstr>Outline</vt:lpstr>
      <vt:lpstr>Data Overview</vt:lpstr>
      <vt:lpstr>Breweries Summary</vt:lpstr>
      <vt:lpstr>ABV By Region</vt:lpstr>
      <vt:lpstr>IBU by Region</vt:lpstr>
      <vt:lpstr>ABV and IBU Analysis</vt:lpstr>
      <vt:lpstr>ABV Breakdown</vt:lpstr>
      <vt:lpstr>Relationship between Bitterness and Alcohol Content</vt:lpstr>
      <vt:lpstr>ABV and IBU Relationship for ALE and IPA</vt:lpstr>
      <vt:lpstr>KNN Prediction Summary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dc:title>
  <dc:creator>Microsoft Office User</dc:creator>
  <cp:lastModifiedBy>Pearly</cp:lastModifiedBy>
  <cp:revision>85</cp:revision>
  <dcterms:created xsi:type="dcterms:W3CDTF">2019-09-23T08:00:29Z</dcterms:created>
  <dcterms:modified xsi:type="dcterms:W3CDTF">2021-06-26T00:21:53Z</dcterms:modified>
</cp:coreProperties>
</file>