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5236CE4-8705-4356-8266-4F263B77566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98AC0A8-D7D2-4ACF-AE65-7E58E97A9A4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876cd"/>
            </a:gs>
            <a:gs pos="100000">
              <a:srgbClr val="9ab3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2240" cy="3304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876cd"/>
            </a:gs>
            <a:gs pos="100000">
              <a:srgbClr val="9ab3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40280" y="614520"/>
            <a:ext cx="11308680" cy="118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6" descr="Digital Connections"/>
          <p:cNvPicPr/>
          <p:nvPr/>
        </p:nvPicPr>
        <p:blipFill>
          <a:blip r:embed="rId1"/>
          <a:srcRect l="13264" t="9092" r="3501" b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grpSp>
        <p:nvGrpSpPr>
          <p:cNvPr id="92" name="Group 2"/>
          <p:cNvGrpSpPr/>
          <p:nvPr/>
        </p:nvGrpSpPr>
        <p:grpSpPr>
          <a:xfrm>
            <a:off x="446400" y="453600"/>
            <a:ext cx="11298240" cy="97920"/>
            <a:chOff x="446400" y="453600"/>
            <a:chExt cx="11298240" cy="97920"/>
          </a:xfrm>
        </p:grpSpPr>
        <p:sp>
          <p:nvSpPr>
            <p:cNvPr id="93" name="CustomShape 3"/>
            <p:cNvSpPr/>
            <p:nvPr/>
          </p:nvSpPr>
          <p:spPr>
            <a:xfrm>
              <a:off x="446400" y="457200"/>
              <a:ext cx="3702600" cy="9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4" name="CustomShape 4"/>
            <p:cNvSpPr/>
            <p:nvPr/>
          </p:nvSpPr>
          <p:spPr>
            <a:xfrm>
              <a:off x="8042040" y="453600"/>
              <a:ext cx="3702600" cy="979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5" name="CustomShape 5"/>
            <p:cNvSpPr/>
            <p:nvPr/>
          </p:nvSpPr>
          <p:spPr>
            <a:xfrm>
              <a:off x="4241880" y="457200"/>
              <a:ext cx="3702600" cy="90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96" name="CustomShape 6"/>
          <p:cNvSpPr/>
          <p:nvPr/>
        </p:nvSpPr>
        <p:spPr>
          <a:xfrm>
            <a:off x="448560" y="4428000"/>
            <a:ext cx="11260080" cy="1961640"/>
          </a:xfrm>
          <a:prstGeom prst="rect">
            <a:avLst/>
          </a:prstGeom>
          <a:solidFill>
            <a:schemeClr val="accent1">
              <a:alpha val="97000"/>
            </a:schemeClr>
          </a:solidFill>
          <a:ln w="6480"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582120" y="5051880"/>
            <a:ext cx="10992960" cy="8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SI" sz="5000" spc="-1" strike="noStrike" cap="all">
                <a:solidFill>
                  <a:srgbClr val="ffffff"/>
                </a:solidFill>
                <a:latin typeface="Gill Sans MT"/>
              </a:rPr>
              <a:t>Prepoznavanje ročno napisanih števk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689040" y="5897160"/>
            <a:ext cx="1099296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sl-SI" sz="1600" spc="-1" strike="noStrike" cap="all">
                <a:solidFill>
                  <a:srgbClr val="45cbe8"/>
                </a:solidFill>
                <a:latin typeface="Gill Sans MT"/>
              </a:rPr>
              <a:t>Hand-written numerals recognition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9543960" y="905760"/>
            <a:ext cx="22006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I" sz="1800" spc="-1" strike="noStrike">
                <a:solidFill>
                  <a:srgbClr val="45cbe8"/>
                </a:solidFill>
                <a:latin typeface="Gill Sans MT"/>
                <a:ea typeface="DejaVu Sans"/>
              </a:rPr>
              <a:t>Matej Kalc,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I" sz="1800" spc="-1" strike="noStrike">
                <a:solidFill>
                  <a:srgbClr val="45cbe8"/>
                </a:solidFill>
                <a:latin typeface="Gill Sans MT"/>
                <a:ea typeface="DejaVu Sans"/>
              </a:rPr>
              <a:t>Andraž Zrimšek,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I" sz="1800" spc="-1" strike="noStrike">
                <a:solidFill>
                  <a:srgbClr val="45cbe8"/>
                </a:solidFill>
                <a:latin typeface="Gill Sans MT"/>
                <a:ea typeface="DejaVu Sans"/>
              </a:rPr>
              <a:t>Samo Košir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SI" sz="2800" spc="-1" strike="noStrike" cap="all">
                <a:solidFill>
                  <a:srgbClr val="fffeff"/>
                </a:solidFill>
                <a:latin typeface="Gill Sans MT"/>
              </a:rPr>
              <a:t>Centriranje števke in normalizacija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1" name="Picture 5" descr=""/>
          <p:cNvPicPr/>
          <p:nvPr/>
        </p:nvPicPr>
        <p:blipFill>
          <a:blip r:embed="rId1"/>
          <a:stretch/>
        </p:blipFill>
        <p:spPr>
          <a:xfrm>
            <a:off x="8093160" y="2139120"/>
            <a:ext cx="1909800" cy="1909800"/>
          </a:xfrm>
          <a:prstGeom prst="rect">
            <a:avLst/>
          </a:prstGeom>
          <a:ln>
            <a:noFill/>
          </a:ln>
        </p:spPr>
      </p:pic>
      <p:pic>
        <p:nvPicPr>
          <p:cNvPr id="102" name="Picture 7" descr=""/>
          <p:cNvPicPr/>
          <p:nvPr/>
        </p:nvPicPr>
        <p:blipFill>
          <a:blip r:embed="rId2"/>
          <a:stretch/>
        </p:blipFill>
        <p:spPr>
          <a:xfrm>
            <a:off x="2169360" y="1919520"/>
            <a:ext cx="1909800" cy="2349360"/>
          </a:xfrm>
          <a:prstGeom prst="rect">
            <a:avLst/>
          </a:prstGeom>
          <a:ln>
            <a:noFill/>
          </a:ln>
        </p:spPr>
      </p:pic>
      <p:pic>
        <p:nvPicPr>
          <p:cNvPr id="103" name="Content Placeholder 14" descr=""/>
          <p:cNvPicPr/>
          <p:nvPr/>
        </p:nvPicPr>
        <p:blipFill>
          <a:blip r:embed="rId3"/>
          <a:stretch/>
        </p:blipFill>
        <p:spPr>
          <a:xfrm>
            <a:off x="8112240" y="4472640"/>
            <a:ext cx="1909800" cy="1909800"/>
          </a:xfrm>
          <a:prstGeom prst="rect">
            <a:avLst/>
          </a:prstGeom>
          <a:ln>
            <a:noFill/>
          </a:ln>
        </p:spPr>
      </p:pic>
      <p:pic>
        <p:nvPicPr>
          <p:cNvPr id="104" name="Picture 13" descr=""/>
          <p:cNvPicPr/>
          <p:nvPr/>
        </p:nvPicPr>
        <p:blipFill>
          <a:blip r:embed="rId4"/>
          <a:stretch/>
        </p:blipFill>
        <p:spPr>
          <a:xfrm>
            <a:off x="2169360" y="4472640"/>
            <a:ext cx="1909800" cy="190980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5004360" y="2964240"/>
            <a:ext cx="2163600" cy="259200"/>
          </a:xfrm>
          <a:prstGeom prst="rightArrow">
            <a:avLst>
              <a:gd name="adj1" fmla="val 50000"/>
              <a:gd name="adj2" fmla="val 50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5013720" y="5297760"/>
            <a:ext cx="2163600" cy="259200"/>
          </a:xfrm>
          <a:prstGeom prst="rightArrow">
            <a:avLst>
              <a:gd name="adj1" fmla="val 50000"/>
              <a:gd name="adj2" fmla="val 50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Predobdelava podatkov – pomanjšanje slik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 flipV="1" rot="10800000">
            <a:off x="1590840" y="2931840"/>
            <a:ext cx="3134160" cy="1711080"/>
          </a:xfrm>
          <a:prstGeom prst="bentConnector2">
            <a:avLst/>
          </a:prstGeom>
          <a:noFill/>
          <a:ln cap="rnd">
            <a:solidFill>
              <a:srgbClr val="172d5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7466760" y="2931840"/>
            <a:ext cx="3134160" cy="1713960"/>
          </a:xfrm>
          <a:prstGeom prst="bentConnector2">
            <a:avLst/>
          </a:prstGeom>
          <a:noFill/>
          <a:ln cap="rnd">
            <a:solidFill>
              <a:srgbClr val="172d5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"/>
          <p:cNvSpPr/>
          <p:nvPr/>
        </p:nvSpPr>
        <p:spPr>
          <a:xfrm>
            <a:off x="1147680" y="2567160"/>
            <a:ext cx="391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I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Nearest neighbour interpolation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7742880" y="2562840"/>
            <a:ext cx="258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I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Bilinear interpolation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2" name="Picture 27" descr=""/>
          <p:cNvPicPr/>
          <p:nvPr/>
        </p:nvPicPr>
        <p:blipFill>
          <a:blip r:embed="rId1"/>
          <a:stretch/>
        </p:blipFill>
        <p:spPr>
          <a:xfrm>
            <a:off x="4725000" y="2246400"/>
            <a:ext cx="1370160" cy="1370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3" name="Picture 28" descr=""/>
          <p:cNvPicPr/>
          <p:nvPr/>
        </p:nvPicPr>
        <p:blipFill>
          <a:blip r:embed="rId2"/>
          <a:stretch/>
        </p:blipFill>
        <p:spPr>
          <a:xfrm>
            <a:off x="938880" y="4643640"/>
            <a:ext cx="1301760" cy="1304640"/>
          </a:xfrm>
          <a:prstGeom prst="rect">
            <a:avLst/>
          </a:prstGeom>
          <a:ln>
            <a:noFill/>
          </a:ln>
        </p:spPr>
      </p:pic>
      <p:pic>
        <p:nvPicPr>
          <p:cNvPr id="114" name="Picture 29" descr=""/>
          <p:cNvPicPr/>
          <p:nvPr/>
        </p:nvPicPr>
        <p:blipFill>
          <a:blip r:embed="rId3"/>
          <a:stretch/>
        </p:blipFill>
        <p:spPr>
          <a:xfrm>
            <a:off x="8651880" y="4646520"/>
            <a:ext cx="1297800" cy="1301760"/>
          </a:xfrm>
          <a:prstGeom prst="rect">
            <a:avLst/>
          </a:prstGeom>
          <a:ln>
            <a:noFill/>
          </a:ln>
        </p:spPr>
      </p:pic>
      <p:pic>
        <p:nvPicPr>
          <p:cNvPr id="115" name="Picture 30" descr=""/>
          <p:cNvPicPr/>
          <p:nvPr/>
        </p:nvPicPr>
        <p:blipFill>
          <a:blip r:embed="rId4"/>
          <a:stretch/>
        </p:blipFill>
        <p:spPr>
          <a:xfrm>
            <a:off x="2237400" y="4643640"/>
            <a:ext cx="1301760" cy="1301760"/>
          </a:xfrm>
          <a:prstGeom prst="rect">
            <a:avLst/>
          </a:prstGeom>
          <a:ln>
            <a:noFill/>
          </a:ln>
        </p:spPr>
      </p:pic>
      <p:pic>
        <p:nvPicPr>
          <p:cNvPr id="116" name="Picture 31" descr=""/>
          <p:cNvPicPr/>
          <p:nvPr/>
        </p:nvPicPr>
        <p:blipFill>
          <a:blip r:embed="rId5"/>
          <a:stretch/>
        </p:blipFill>
        <p:spPr>
          <a:xfrm>
            <a:off x="9950400" y="4646520"/>
            <a:ext cx="1301760" cy="1301760"/>
          </a:xfrm>
          <a:prstGeom prst="rect">
            <a:avLst/>
          </a:prstGeom>
          <a:ln>
            <a:noFill/>
          </a:ln>
        </p:spPr>
      </p:pic>
      <p:pic>
        <p:nvPicPr>
          <p:cNvPr id="117" name="Picture 32" descr=""/>
          <p:cNvPicPr/>
          <p:nvPr/>
        </p:nvPicPr>
        <p:blipFill>
          <a:blip r:embed="rId6"/>
          <a:stretch/>
        </p:blipFill>
        <p:spPr>
          <a:xfrm>
            <a:off x="6095880" y="2246400"/>
            <a:ext cx="1370160" cy="1370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sl-SI" sz="2800" spc="-1" strike="noStrike" cap="all">
                <a:solidFill>
                  <a:srgbClr val="ffffff"/>
                </a:solidFill>
                <a:latin typeface="Gill Sans MT"/>
              </a:rPr>
              <a:t>u</a:t>
            </a: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porabljeni metodi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SI" sz="1800" spc="-1" strike="noStrike">
                <a:solidFill>
                  <a:srgbClr val="3d3d3d"/>
                </a:solidFill>
                <a:latin typeface="Gill Sans MT"/>
              </a:rPr>
              <a:t>Uporaba metode najmanjših kvadratov:</a:t>
            </a:r>
            <a:endParaRPr b="0" lang="en-US" sz="18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sl-SI" sz="1600" spc="-1" strike="noStrike">
                <a:solidFill>
                  <a:srgbClr val="3d3d3d"/>
                </a:solidFill>
                <a:latin typeface="Gill Sans MT"/>
              </a:rPr>
              <a:t>R</a:t>
            </a: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ešujemo sistem , rešimo z uporabo Moore-Penrose inverza: </a:t>
            </a:r>
            <a:endParaRPr b="0" lang="en-US" sz="16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Rešitev je </a:t>
            </a:r>
            <a:r>
              <a:rPr b="0" i="1" lang="en-SI" sz="1600" spc="-1" strike="noStrike">
                <a:solidFill>
                  <a:srgbClr val="3d3d3d"/>
                </a:solidFill>
                <a:latin typeface="Gill Sans MT"/>
              </a:rPr>
              <a:t>i</a:t>
            </a: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, pri katerem je  najmanjši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SI" sz="1800" spc="-1" strike="noStrike">
                <a:solidFill>
                  <a:srgbClr val="3d3d3d"/>
                </a:solidFill>
                <a:latin typeface="Gill Sans MT"/>
              </a:rPr>
              <a:t>Uporaba SVD razcepa</a:t>
            </a:r>
            <a:endParaRPr b="0" lang="en-US" sz="18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Poračunamo singularne razcepe matrik iščemo rešitev </a:t>
            </a:r>
            <a:r>
              <a:rPr b="0" lang="sl-SI" sz="1600" spc="-1" strike="noStrike">
                <a:solidFill>
                  <a:srgbClr val="3d3d3d"/>
                </a:solidFill>
                <a:latin typeface="Gill Sans MT"/>
              </a:rPr>
              <a:t>S</a:t>
            </a: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istema kjer je </a:t>
            </a:r>
            <a:endParaRPr b="0" lang="en-US" sz="16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Rešitev je </a:t>
            </a:r>
            <a:r>
              <a:rPr b="0" i="1" lang="en-SI" sz="1600" spc="-1" strike="noStrike">
                <a:solidFill>
                  <a:srgbClr val="3d3d3d"/>
                </a:solidFill>
                <a:latin typeface="Gill Sans MT"/>
              </a:rPr>
              <a:t>i</a:t>
            </a: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, pri katerem je  najmanjši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20" name="Picture 4" descr=""/>
          <p:cNvPicPr/>
          <p:nvPr/>
        </p:nvPicPr>
        <p:blipFill>
          <a:blip r:embed="rId1"/>
          <a:stretch/>
        </p:blipFill>
        <p:spPr>
          <a:xfrm>
            <a:off x="1280880" y="3351240"/>
            <a:ext cx="3018600" cy="389880"/>
          </a:xfrm>
          <a:prstGeom prst="rect">
            <a:avLst/>
          </a:prstGeom>
          <a:ln>
            <a:noFill/>
          </a:ln>
        </p:spPr>
      </p:pic>
      <p:pic>
        <p:nvPicPr>
          <p:cNvPr id="121" name="Picture 6" descr=""/>
          <p:cNvPicPr/>
          <p:nvPr/>
        </p:nvPicPr>
        <p:blipFill>
          <a:blip r:embed="rId2"/>
          <a:stretch/>
        </p:blipFill>
        <p:spPr>
          <a:xfrm>
            <a:off x="1280880" y="5439600"/>
            <a:ext cx="3885480" cy="41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SVD razcep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SI" sz="1800" spc="-1" strike="noStrike">
                <a:solidFill>
                  <a:srgbClr val="3d3d3d"/>
                </a:solidFill>
                <a:latin typeface="Gill Sans MT"/>
              </a:rPr>
              <a:t>Levi singularni vektorji kot slike: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24" name="Table 3"/>
          <p:cNvGraphicFramePr/>
          <p:nvPr/>
        </p:nvGraphicFramePr>
        <p:xfrm>
          <a:off x="518400" y="2684520"/>
          <a:ext cx="11154960" cy="3857400"/>
        </p:xfrm>
        <a:graphic>
          <a:graphicData uri="http://schemas.openxmlformats.org/drawingml/2006/table">
            <a:tbl>
              <a:tblPr/>
              <a:tblGrid>
                <a:gridCol w="3718440"/>
                <a:gridCol w="3718440"/>
                <a:gridCol w="3718440"/>
              </a:tblGrid>
              <a:tr h="534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2.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4.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8.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</a:tr>
              <a:tr h="1661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</a:tr>
              <a:tr h="1661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  <p:pic>
        <p:nvPicPr>
          <p:cNvPr id="125" name="Picture 18" descr=""/>
          <p:cNvPicPr/>
          <p:nvPr/>
        </p:nvPicPr>
        <p:blipFill>
          <a:blip r:embed="rId1"/>
          <a:stretch/>
        </p:blipFill>
        <p:spPr>
          <a:xfrm>
            <a:off x="1600200" y="3287160"/>
            <a:ext cx="1472760" cy="1477080"/>
          </a:xfrm>
          <a:prstGeom prst="rect">
            <a:avLst/>
          </a:prstGeom>
          <a:ln>
            <a:noFill/>
          </a:ln>
        </p:spPr>
      </p:pic>
      <p:pic>
        <p:nvPicPr>
          <p:cNvPr id="126" name="Picture 19" descr=""/>
          <p:cNvPicPr/>
          <p:nvPr/>
        </p:nvPicPr>
        <p:blipFill>
          <a:blip r:embed="rId2"/>
          <a:stretch/>
        </p:blipFill>
        <p:spPr>
          <a:xfrm>
            <a:off x="5359320" y="3287160"/>
            <a:ext cx="1490400" cy="1486080"/>
          </a:xfrm>
          <a:prstGeom prst="rect">
            <a:avLst/>
          </a:prstGeom>
          <a:ln>
            <a:noFill/>
          </a:ln>
        </p:spPr>
      </p:pic>
      <p:pic>
        <p:nvPicPr>
          <p:cNvPr id="127" name="Picture 20" descr=""/>
          <p:cNvPicPr/>
          <p:nvPr/>
        </p:nvPicPr>
        <p:blipFill>
          <a:blip r:embed="rId3"/>
          <a:stretch/>
        </p:blipFill>
        <p:spPr>
          <a:xfrm>
            <a:off x="9069840" y="3285000"/>
            <a:ext cx="1490400" cy="1481760"/>
          </a:xfrm>
          <a:prstGeom prst="rect">
            <a:avLst/>
          </a:prstGeom>
          <a:ln>
            <a:noFill/>
          </a:ln>
        </p:spPr>
      </p:pic>
      <p:pic>
        <p:nvPicPr>
          <p:cNvPr id="128" name="Picture 21" descr=""/>
          <p:cNvPicPr/>
          <p:nvPr/>
        </p:nvPicPr>
        <p:blipFill>
          <a:blip r:embed="rId4"/>
          <a:stretch/>
        </p:blipFill>
        <p:spPr>
          <a:xfrm>
            <a:off x="1579320" y="4983480"/>
            <a:ext cx="1490400" cy="1503720"/>
          </a:xfrm>
          <a:prstGeom prst="rect">
            <a:avLst/>
          </a:prstGeom>
          <a:ln>
            <a:noFill/>
          </a:ln>
        </p:spPr>
      </p:pic>
      <p:pic>
        <p:nvPicPr>
          <p:cNvPr id="129" name="Picture 22" descr=""/>
          <p:cNvPicPr/>
          <p:nvPr/>
        </p:nvPicPr>
        <p:blipFill>
          <a:blip r:embed="rId5"/>
          <a:stretch/>
        </p:blipFill>
        <p:spPr>
          <a:xfrm>
            <a:off x="5331240" y="4996800"/>
            <a:ext cx="1490400" cy="1490400"/>
          </a:xfrm>
          <a:prstGeom prst="rect">
            <a:avLst/>
          </a:prstGeom>
          <a:ln>
            <a:noFill/>
          </a:ln>
        </p:spPr>
      </p:pic>
      <p:pic>
        <p:nvPicPr>
          <p:cNvPr id="130" name="Picture 23" descr=""/>
          <p:cNvPicPr/>
          <p:nvPr/>
        </p:nvPicPr>
        <p:blipFill>
          <a:blip r:embed="rId6"/>
          <a:stretch/>
        </p:blipFill>
        <p:spPr>
          <a:xfrm>
            <a:off x="9069840" y="4983480"/>
            <a:ext cx="1490400" cy="148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sl-SI" sz="2800" spc="-1" strike="noStrike" cap="all">
                <a:solidFill>
                  <a:srgbClr val="ffffff"/>
                </a:solidFill>
                <a:latin typeface="Gill Sans MT"/>
              </a:rPr>
              <a:t>P</a:t>
            </a: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rimerjava ca pri obeh metodah v odvisnosti od predprocesiranja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581040" y="2181240"/>
          <a:ext cx="11029320" cy="3438720"/>
        </p:xfrm>
        <a:graphic>
          <a:graphicData uri="http://schemas.openxmlformats.org/drawingml/2006/table">
            <a:tbl>
              <a:tblPr/>
              <a:tblGrid>
                <a:gridCol w="3676320"/>
                <a:gridCol w="3676320"/>
                <a:gridCol w="3677040"/>
              </a:tblGrid>
              <a:tr h="11462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Bilinear interpolation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Nearest neighbour interpolation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</a:tr>
              <a:tr h="1146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Brez centriranja in normalizacije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65.25%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 69.875%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59.875%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64.125%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d8d8"/>
                    </a:solidFill>
                  </a:tcPr>
                </a:tc>
              </a:tr>
              <a:tr h="114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S centriranjem in normalizacijo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71.625%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76.875%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61.375%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68.25%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sl-SI" sz="2800" spc="-1" strike="noStrike" cap="all">
                <a:solidFill>
                  <a:srgbClr val="ffffff"/>
                </a:solidFill>
                <a:latin typeface="Gill Sans MT"/>
              </a:rPr>
              <a:t>P</a:t>
            </a: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rimerjava ca pri obeh metodah v odvisnosti od predprocesiranja (30 slik iz spleta)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581040" y="2181240"/>
          <a:ext cx="11029320" cy="3438720"/>
        </p:xfrm>
        <a:graphic>
          <a:graphicData uri="http://schemas.openxmlformats.org/drawingml/2006/table">
            <a:tbl>
              <a:tblPr/>
              <a:tblGrid>
                <a:gridCol w="3120120"/>
                <a:gridCol w="3905280"/>
                <a:gridCol w="4004280"/>
              </a:tblGrid>
              <a:tr h="11462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Bilinear interpolation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Nearest neighbour interpolation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</a:tr>
              <a:tr h="1146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Brez centriranja in normalizacije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78.667% (std: 0.04)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SVD(max):82.889% (std: 0.02)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1d41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65.111% (std: 0.05)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70.444% (std: 0.05)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d8d8"/>
                    </a:solidFill>
                  </a:tcPr>
                </a:tc>
              </a:tr>
              <a:tr h="114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S centriranjem in normalizacijo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79.111% (std: 0.04)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82.889% (std: 0.02)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70.889% (std: 0.04)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0.68125 (std: 0.02)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CA v </a:t>
            </a:r>
            <a:r>
              <a:rPr b="0" lang="sl-SI" sz="2800" spc="-1" strike="noStrike" cap="all">
                <a:solidFill>
                  <a:srgbClr val="ffffff"/>
                </a:solidFill>
                <a:latin typeface="Gill Sans MT"/>
              </a:rPr>
              <a:t>O</a:t>
            </a: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dvisnosti od </a:t>
            </a:r>
            <a:r>
              <a:rPr b="0" i="1" lang="en-SI" sz="2800" spc="-1" strike="noStrike">
                <a:solidFill>
                  <a:srgbClr val="ffffff"/>
                </a:solidFill>
                <a:latin typeface="Gill Sans MT"/>
              </a:rPr>
              <a:t>k (primer: Bilinear interpolation, centriranje in normalizacija)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6" name="Content Placeholder 6" descr=""/>
          <p:cNvPicPr/>
          <p:nvPr/>
        </p:nvPicPr>
        <p:blipFill>
          <a:blip r:embed="rId1"/>
          <a:stretch/>
        </p:blipFill>
        <p:spPr>
          <a:xfrm>
            <a:off x="4395600" y="2578320"/>
            <a:ext cx="3400200" cy="2723760"/>
          </a:xfrm>
          <a:prstGeom prst="rect">
            <a:avLst/>
          </a:prstGeom>
          <a:ln>
            <a:noFill/>
          </a:ln>
        </p:spPr>
      </p:pic>
      <p:pic>
        <p:nvPicPr>
          <p:cNvPr id="137" name="Picture 4" descr=""/>
          <p:cNvPicPr/>
          <p:nvPr/>
        </p:nvPicPr>
        <p:blipFill>
          <a:blip r:embed="rId2"/>
          <a:srcRect l="0" t="0" r="0" b="356"/>
          <a:stretch/>
        </p:blipFill>
        <p:spPr>
          <a:xfrm>
            <a:off x="957960" y="2573640"/>
            <a:ext cx="3409560" cy="2723760"/>
          </a:xfrm>
          <a:prstGeom prst="rect">
            <a:avLst/>
          </a:prstGeom>
          <a:ln>
            <a:noFill/>
          </a:ln>
        </p:spPr>
      </p:pic>
      <p:pic>
        <p:nvPicPr>
          <p:cNvPr id="138" name="Picture 5" descr=""/>
          <p:cNvPicPr/>
          <p:nvPr/>
        </p:nvPicPr>
        <p:blipFill>
          <a:blip r:embed="rId3"/>
          <a:srcRect l="0" t="1381" r="0" b="0"/>
          <a:stretch/>
        </p:blipFill>
        <p:spPr>
          <a:xfrm>
            <a:off x="7823520" y="2578320"/>
            <a:ext cx="3428640" cy="272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Napake pri računanju za posamezne števke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252800" y="5571000"/>
            <a:ext cx="18280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I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Števka: 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5011200" y="5571000"/>
            <a:ext cx="21690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SI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Števka: 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9110520" y="5571000"/>
            <a:ext cx="18280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I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Števka: 5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3" name="Picture 8" descr=""/>
          <p:cNvPicPr/>
          <p:nvPr/>
        </p:nvPicPr>
        <p:blipFill>
          <a:blip r:embed="rId1"/>
          <a:srcRect l="2707" t="0" r="0" b="0"/>
          <a:stretch/>
        </p:blipFill>
        <p:spPr>
          <a:xfrm>
            <a:off x="295560" y="2684520"/>
            <a:ext cx="3742560" cy="2903400"/>
          </a:xfrm>
          <a:prstGeom prst="rect">
            <a:avLst/>
          </a:prstGeom>
          <a:ln>
            <a:noFill/>
          </a:ln>
        </p:spPr>
      </p:pic>
      <p:pic>
        <p:nvPicPr>
          <p:cNvPr id="144" name="Picture 10" descr=""/>
          <p:cNvPicPr/>
          <p:nvPr/>
        </p:nvPicPr>
        <p:blipFill>
          <a:blip r:embed="rId2"/>
          <a:stretch/>
        </p:blipFill>
        <p:spPr>
          <a:xfrm>
            <a:off x="4224240" y="2684520"/>
            <a:ext cx="3742560" cy="2903400"/>
          </a:xfrm>
          <a:prstGeom prst="rect">
            <a:avLst/>
          </a:prstGeom>
          <a:ln>
            <a:noFill/>
          </a:ln>
        </p:spPr>
      </p:pic>
      <p:pic>
        <p:nvPicPr>
          <p:cNvPr id="145" name="Picture 9" descr=""/>
          <p:cNvPicPr/>
          <p:nvPr/>
        </p:nvPicPr>
        <p:blipFill>
          <a:blip r:embed="rId3"/>
          <a:stretch/>
        </p:blipFill>
        <p:spPr>
          <a:xfrm>
            <a:off x="8152920" y="2684520"/>
            <a:ext cx="3742560" cy="290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1611</TotalTime>
  <Application>LibreOffice/6.4.7.2$Linux_X86_64 LibreOffice_project/40$Build-2</Application>
  <Words>213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2021-05-26T15:07:16Z</dcterms:created>
  <dc:creator>Andraž Zrimšek</dc:creator>
  <dc:description/>
  <dc:language>en-US</dc:language>
  <cp:lastModifiedBy/>
  <dcterms:modified xsi:type="dcterms:W3CDTF">2021-05-27T22:03:16Z</dcterms:modified>
  <cp:revision>45</cp:revision>
  <dc:subject/>
  <dc:title>Prepoznavanje ročno napisanih števk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