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BD8B6B1-D9ED-4AEA-85F6-313BA4F49C1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57B825-26B2-473D-83A4-9E45F81159C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876cd"/>
            </a:gs>
            <a:gs pos="100000">
              <a:srgbClr val="9ab3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A4181E2-5506-4C15-8DE5-61F735FDC8A6}" type="datetime">
              <a:rPr b="0" lang="en-US" sz="900" spc="-1" strike="noStrike">
                <a:solidFill>
                  <a:srgbClr val="2f5aac"/>
                </a:solidFill>
                <a:latin typeface="Gill Sans MT"/>
              </a:rPr>
              <a:t>5/27/21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17C6D6-DA63-4309-B24F-A64D675AF0F5}" type="slidenum">
              <a:rPr b="0" lang="en-US" sz="900" spc="-1" strike="noStrike">
                <a:solidFill>
                  <a:srgbClr val="2f5aac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876cd"/>
            </a:gs>
            <a:gs pos="100000">
              <a:srgbClr val="9ab3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>
            <a:no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5855F5-C7AB-47D7-A769-30286CD4B090}" type="datetime">
              <a:rPr b="0" lang="en-US" sz="900" spc="-1" strike="noStrike">
                <a:solidFill>
                  <a:srgbClr val="4590b8"/>
                </a:solidFill>
                <a:latin typeface="Gill Sans MT"/>
              </a:rPr>
              <a:t>5/27/21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1C6E53-89A5-4B7A-A268-3BC940F23A47}" type="slidenum">
              <a:rPr b="0" lang="en-US" sz="900" spc="-1" strike="noStrike">
                <a:solidFill>
                  <a:srgbClr val="4590b8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6" descr="Digital Connections"/>
          <p:cNvPicPr/>
          <p:nvPr/>
        </p:nvPicPr>
        <p:blipFill>
          <a:blip r:embed="rId1"/>
          <a:srcRect l="13264" t="9092" r="3501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98" name="Group 2"/>
          <p:cNvGrpSpPr/>
          <p:nvPr/>
        </p:nvGrpSpPr>
        <p:grpSpPr>
          <a:xfrm>
            <a:off x="446400" y="453600"/>
            <a:ext cx="11298600" cy="98280"/>
            <a:chOff x="446400" y="453600"/>
            <a:chExt cx="11298600" cy="98280"/>
          </a:xfrm>
        </p:grpSpPr>
        <p:sp>
          <p:nvSpPr>
            <p:cNvPr id="99" name="CustomShape 3"/>
            <p:cNvSpPr/>
            <p:nvPr/>
          </p:nvSpPr>
          <p:spPr>
            <a:xfrm>
              <a:off x="446400" y="457200"/>
              <a:ext cx="3702960" cy="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8042040" y="453600"/>
              <a:ext cx="3702960" cy="98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241880" y="457200"/>
              <a:ext cx="3702960" cy="91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2" name="CustomShape 6"/>
          <p:cNvSpPr/>
          <p:nvPr/>
        </p:nvSpPr>
        <p:spPr>
          <a:xfrm>
            <a:off x="448560" y="4428000"/>
            <a:ext cx="11260440" cy="19620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480"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" name="TextShape 7"/>
          <p:cNvSpPr txBox="1"/>
          <p:nvPr/>
        </p:nvSpPr>
        <p:spPr>
          <a:xfrm>
            <a:off x="582120" y="5051880"/>
            <a:ext cx="10993320" cy="894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SI" sz="5000" spc="-1" strike="noStrike" cap="all">
                <a:solidFill>
                  <a:srgbClr val="ffffff"/>
                </a:solidFill>
                <a:latin typeface="Gill Sans MT"/>
              </a:rPr>
              <a:t>Prepoznavanje ročno napisanih števk</a:t>
            </a:r>
            <a:endParaRPr b="0" lang="en-US" sz="5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8"/>
          <p:cNvSpPr txBox="1"/>
          <p:nvPr/>
        </p:nvSpPr>
        <p:spPr>
          <a:xfrm>
            <a:off x="689040" y="5897160"/>
            <a:ext cx="10993320" cy="484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sl-SI" sz="1600" spc="-1" strike="noStrike" cap="all">
                <a:solidFill>
                  <a:srgbClr val="45cbe8"/>
                </a:solidFill>
                <a:latin typeface="Gill Sans MT"/>
              </a:rPr>
              <a:t>Hand-written numerals recognition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9543960" y="905760"/>
            <a:ext cx="2201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45cbe8"/>
                </a:solidFill>
                <a:latin typeface="Gill Sans MT"/>
              </a:rPr>
              <a:t>Matej Kalc,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45cbe8"/>
                </a:solidFill>
                <a:latin typeface="Gill Sans MT"/>
              </a:rPr>
              <a:t>Andraž Zrimšek,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45cbe8"/>
                </a:solidFill>
                <a:latin typeface="Gill Sans MT"/>
              </a:rPr>
              <a:t>Samo Košir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eff"/>
                </a:solidFill>
                <a:latin typeface="Gill Sans MT"/>
              </a:rPr>
              <a:t>Centriranje števke in normalizacija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8093160" y="2139120"/>
            <a:ext cx="1910160" cy="1910160"/>
          </a:xfrm>
          <a:prstGeom prst="rect">
            <a:avLst/>
          </a:prstGeom>
          <a:ln>
            <a:noFill/>
          </a:ln>
        </p:spPr>
      </p:pic>
      <p:pic>
        <p:nvPicPr>
          <p:cNvPr id="108" name="Picture 7" descr=""/>
          <p:cNvPicPr/>
          <p:nvPr/>
        </p:nvPicPr>
        <p:blipFill>
          <a:blip r:embed="rId2"/>
          <a:stretch/>
        </p:blipFill>
        <p:spPr>
          <a:xfrm>
            <a:off x="2169360" y="1919520"/>
            <a:ext cx="1910160" cy="2349720"/>
          </a:xfrm>
          <a:prstGeom prst="rect">
            <a:avLst/>
          </a:prstGeom>
          <a:ln>
            <a:noFill/>
          </a:ln>
        </p:spPr>
      </p:pic>
      <p:pic>
        <p:nvPicPr>
          <p:cNvPr id="109" name="Content Placeholder 14" descr=""/>
          <p:cNvPicPr/>
          <p:nvPr/>
        </p:nvPicPr>
        <p:blipFill>
          <a:blip r:embed="rId3"/>
          <a:stretch/>
        </p:blipFill>
        <p:spPr>
          <a:xfrm>
            <a:off x="8112240" y="4472640"/>
            <a:ext cx="1910160" cy="1910160"/>
          </a:xfrm>
          <a:prstGeom prst="rect">
            <a:avLst/>
          </a:prstGeom>
          <a:ln>
            <a:noFill/>
          </a:ln>
        </p:spPr>
      </p:pic>
      <p:pic>
        <p:nvPicPr>
          <p:cNvPr id="110" name="Picture 13" descr=""/>
          <p:cNvPicPr/>
          <p:nvPr/>
        </p:nvPicPr>
        <p:blipFill>
          <a:blip r:embed="rId4"/>
          <a:stretch/>
        </p:blipFill>
        <p:spPr>
          <a:xfrm>
            <a:off x="2169360" y="4472640"/>
            <a:ext cx="1910160" cy="19101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5004360" y="2964240"/>
            <a:ext cx="2163960" cy="259560"/>
          </a:xfrm>
          <a:prstGeom prst="right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5013720" y="5297760"/>
            <a:ext cx="2163960" cy="259560"/>
          </a:xfrm>
          <a:prstGeom prst="right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Predobdelava podatkov – pomanjšanje slik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CustomShape 2"/>
          <p:cNvSpPr/>
          <p:nvPr/>
        </p:nvSpPr>
        <p:spPr>
          <a:xfrm flipV="1" rot="10800000">
            <a:off x="1590480" y="2932200"/>
            <a:ext cx="3134520" cy="1711440"/>
          </a:xfrm>
          <a:prstGeom prst="bentConnector2">
            <a:avLst/>
          </a:prstGeom>
          <a:noFill/>
          <a:ln cap="rnd">
            <a:solidFill>
              <a:srgbClr val="172d5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7466760" y="2931840"/>
            <a:ext cx="3134520" cy="1714320"/>
          </a:xfrm>
          <a:prstGeom prst="bentConnector2">
            <a:avLst/>
          </a:prstGeom>
          <a:noFill/>
          <a:ln cap="rnd">
            <a:solidFill>
              <a:srgbClr val="172d5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1147680" y="2567160"/>
            <a:ext cx="391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000000"/>
                </a:solidFill>
                <a:latin typeface="Gill Sans MT"/>
              </a:rPr>
              <a:t>Nearest neighbour interpolation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7742880" y="2562840"/>
            <a:ext cx="25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000000"/>
                </a:solidFill>
                <a:latin typeface="Gill Sans MT"/>
              </a:rPr>
              <a:t>Bilinear interpolation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Picture 27" descr=""/>
          <p:cNvPicPr/>
          <p:nvPr/>
        </p:nvPicPr>
        <p:blipFill>
          <a:blip r:embed="rId1"/>
          <a:stretch/>
        </p:blipFill>
        <p:spPr>
          <a:xfrm>
            <a:off x="4725000" y="2246400"/>
            <a:ext cx="1370520" cy="1370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9" name="Picture 28" descr=""/>
          <p:cNvPicPr/>
          <p:nvPr/>
        </p:nvPicPr>
        <p:blipFill>
          <a:blip r:embed="rId2"/>
          <a:stretch/>
        </p:blipFill>
        <p:spPr>
          <a:xfrm>
            <a:off x="938880" y="4643640"/>
            <a:ext cx="1302120" cy="1305000"/>
          </a:xfrm>
          <a:prstGeom prst="rect">
            <a:avLst/>
          </a:prstGeom>
          <a:ln>
            <a:noFill/>
          </a:ln>
        </p:spPr>
      </p:pic>
      <p:pic>
        <p:nvPicPr>
          <p:cNvPr id="120" name="Picture 29" descr=""/>
          <p:cNvPicPr/>
          <p:nvPr/>
        </p:nvPicPr>
        <p:blipFill>
          <a:blip r:embed="rId3"/>
          <a:stretch/>
        </p:blipFill>
        <p:spPr>
          <a:xfrm>
            <a:off x="8651880" y="4646520"/>
            <a:ext cx="1298160" cy="1302120"/>
          </a:xfrm>
          <a:prstGeom prst="rect">
            <a:avLst/>
          </a:prstGeom>
          <a:ln>
            <a:noFill/>
          </a:ln>
        </p:spPr>
      </p:pic>
      <p:pic>
        <p:nvPicPr>
          <p:cNvPr id="121" name="Picture 30" descr=""/>
          <p:cNvPicPr/>
          <p:nvPr/>
        </p:nvPicPr>
        <p:blipFill>
          <a:blip r:embed="rId4"/>
          <a:stretch/>
        </p:blipFill>
        <p:spPr>
          <a:xfrm>
            <a:off x="2237400" y="4643640"/>
            <a:ext cx="1302120" cy="1302120"/>
          </a:xfrm>
          <a:prstGeom prst="rect">
            <a:avLst/>
          </a:prstGeom>
          <a:ln>
            <a:noFill/>
          </a:ln>
        </p:spPr>
      </p:pic>
      <p:pic>
        <p:nvPicPr>
          <p:cNvPr id="122" name="Picture 31" descr=""/>
          <p:cNvPicPr/>
          <p:nvPr/>
        </p:nvPicPr>
        <p:blipFill>
          <a:blip r:embed="rId5"/>
          <a:stretch/>
        </p:blipFill>
        <p:spPr>
          <a:xfrm>
            <a:off x="9950400" y="4646520"/>
            <a:ext cx="1302120" cy="1302120"/>
          </a:xfrm>
          <a:prstGeom prst="rect">
            <a:avLst/>
          </a:prstGeom>
          <a:ln>
            <a:noFill/>
          </a:ln>
        </p:spPr>
      </p:pic>
      <p:pic>
        <p:nvPicPr>
          <p:cNvPr id="123" name="Picture 32" descr=""/>
          <p:cNvPicPr/>
          <p:nvPr/>
        </p:nvPicPr>
        <p:blipFill>
          <a:blip r:embed="rId6"/>
          <a:stretch/>
        </p:blipFill>
        <p:spPr>
          <a:xfrm>
            <a:off x="6095880" y="2246400"/>
            <a:ext cx="1370520" cy="1370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u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porabljeni metodi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800" spc="-1" strike="noStrike">
                <a:solidFill>
                  <a:srgbClr val="3d3d3d"/>
                </a:solidFill>
                <a:latin typeface="Gill Sans MT"/>
              </a:rPr>
              <a:t>Uporaba metode najmanjših kvadratov: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sl-SI" sz="1600" spc="-1" strike="noStrike">
                <a:solidFill>
                  <a:srgbClr val="3d3d3d"/>
                </a:solidFill>
                <a:latin typeface="Gill Sans MT"/>
              </a:rPr>
              <a:t>R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ešujemo sistem , rešimo z uporabo Moore-Penrose inverza: 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Rešitev je </a:t>
            </a:r>
            <a:r>
              <a:rPr b="0" i="1" lang="en-SI" sz="1600" spc="-1" strike="noStrike">
                <a:solidFill>
                  <a:srgbClr val="3d3d3d"/>
                </a:solidFill>
                <a:latin typeface="Gill Sans MT"/>
              </a:rPr>
              <a:t>i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, pri katerem je  najmanjši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800" spc="-1" strike="noStrike">
                <a:solidFill>
                  <a:srgbClr val="3d3d3d"/>
                </a:solidFill>
                <a:latin typeface="Gill Sans MT"/>
              </a:rPr>
              <a:t>Uporaba SVD razcepa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Poračunamo singularne razcepe matrik iščemo rešitev </a:t>
            </a:r>
            <a:r>
              <a:rPr b="0" lang="sl-SI" sz="1600" spc="-1" strike="noStrike">
                <a:solidFill>
                  <a:srgbClr val="3d3d3d"/>
                </a:solidFill>
                <a:latin typeface="Gill Sans MT"/>
              </a:rPr>
              <a:t>S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istema kjer je 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Rešitev je </a:t>
            </a:r>
            <a:r>
              <a:rPr b="0" i="1" lang="en-SI" sz="1600" spc="-1" strike="noStrike">
                <a:solidFill>
                  <a:srgbClr val="3d3d3d"/>
                </a:solidFill>
                <a:latin typeface="Gill Sans MT"/>
              </a:rPr>
              <a:t>i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, pri katerem je  najmanjši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1280880" y="3351240"/>
            <a:ext cx="3018960" cy="390240"/>
          </a:xfrm>
          <a:prstGeom prst="rect">
            <a:avLst/>
          </a:prstGeom>
          <a:ln>
            <a:noFill/>
          </a:ln>
        </p:spPr>
      </p:pic>
      <p:pic>
        <p:nvPicPr>
          <p:cNvPr id="127" name="Picture 6" descr=""/>
          <p:cNvPicPr/>
          <p:nvPr/>
        </p:nvPicPr>
        <p:blipFill>
          <a:blip r:embed="rId2"/>
          <a:stretch/>
        </p:blipFill>
        <p:spPr>
          <a:xfrm>
            <a:off x="1280880" y="5439600"/>
            <a:ext cx="3885840" cy="41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SVD razcep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SI" sz="1800" spc="-1" strike="noStrike">
                <a:solidFill>
                  <a:srgbClr val="3d3d3d"/>
                </a:solidFill>
                <a:latin typeface="Gill Sans MT"/>
              </a:rPr>
              <a:t>Levi singularni vektorji kot slike: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518400" y="2684520"/>
          <a:ext cx="11154960" cy="3857760"/>
        </p:xfrm>
        <a:graphic>
          <a:graphicData uri="http://schemas.openxmlformats.org/drawingml/2006/table">
            <a:tbl>
              <a:tblPr/>
              <a:tblGrid>
                <a:gridCol w="3718440"/>
                <a:gridCol w="3718440"/>
                <a:gridCol w="3718440"/>
              </a:tblGrid>
              <a:tr h="534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8.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</a:tr>
              <a:tr h="1661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  <a:tr h="1661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  <p:pic>
        <p:nvPicPr>
          <p:cNvPr id="131" name="Picture 18" descr=""/>
          <p:cNvPicPr/>
          <p:nvPr/>
        </p:nvPicPr>
        <p:blipFill>
          <a:blip r:embed="rId1"/>
          <a:stretch/>
        </p:blipFill>
        <p:spPr>
          <a:xfrm>
            <a:off x="1600200" y="3287160"/>
            <a:ext cx="1473120" cy="1477440"/>
          </a:xfrm>
          <a:prstGeom prst="rect">
            <a:avLst/>
          </a:prstGeom>
          <a:ln>
            <a:noFill/>
          </a:ln>
        </p:spPr>
      </p:pic>
      <p:pic>
        <p:nvPicPr>
          <p:cNvPr id="132" name="Picture 19" descr=""/>
          <p:cNvPicPr/>
          <p:nvPr/>
        </p:nvPicPr>
        <p:blipFill>
          <a:blip r:embed="rId2"/>
          <a:stretch/>
        </p:blipFill>
        <p:spPr>
          <a:xfrm>
            <a:off x="5359320" y="3287160"/>
            <a:ext cx="1490760" cy="1486440"/>
          </a:xfrm>
          <a:prstGeom prst="rect">
            <a:avLst/>
          </a:prstGeom>
          <a:ln>
            <a:noFill/>
          </a:ln>
        </p:spPr>
      </p:pic>
      <p:pic>
        <p:nvPicPr>
          <p:cNvPr id="133" name="Picture 20" descr=""/>
          <p:cNvPicPr/>
          <p:nvPr/>
        </p:nvPicPr>
        <p:blipFill>
          <a:blip r:embed="rId3"/>
          <a:stretch/>
        </p:blipFill>
        <p:spPr>
          <a:xfrm>
            <a:off x="9069840" y="3285000"/>
            <a:ext cx="1490760" cy="1482120"/>
          </a:xfrm>
          <a:prstGeom prst="rect">
            <a:avLst/>
          </a:prstGeom>
          <a:ln>
            <a:noFill/>
          </a:ln>
        </p:spPr>
      </p:pic>
      <p:pic>
        <p:nvPicPr>
          <p:cNvPr id="134" name="Picture 21" descr=""/>
          <p:cNvPicPr/>
          <p:nvPr/>
        </p:nvPicPr>
        <p:blipFill>
          <a:blip r:embed="rId4"/>
          <a:stretch/>
        </p:blipFill>
        <p:spPr>
          <a:xfrm>
            <a:off x="1579320" y="4983480"/>
            <a:ext cx="1490760" cy="1504080"/>
          </a:xfrm>
          <a:prstGeom prst="rect">
            <a:avLst/>
          </a:prstGeom>
          <a:ln>
            <a:noFill/>
          </a:ln>
        </p:spPr>
      </p:pic>
      <p:pic>
        <p:nvPicPr>
          <p:cNvPr id="135" name="Picture 22" descr=""/>
          <p:cNvPicPr/>
          <p:nvPr/>
        </p:nvPicPr>
        <p:blipFill>
          <a:blip r:embed="rId5"/>
          <a:stretch/>
        </p:blipFill>
        <p:spPr>
          <a:xfrm>
            <a:off x="5331240" y="4996800"/>
            <a:ext cx="1490760" cy="1490760"/>
          </a:xfrm>
          <a:prstGeom prst="rect">
            <a:avLst/>
          </a:prstGeom>
          <a:ln>
            <a:noFill/>
          </a:ln>
        </p:spPr>
      </p:pic>
      <p:pic>
        <p:nvPicPr>
          <p:cNvPr id="136" name="Picture 23" descr=""/>
          <p:cNvPicPr/>
          <p:nvPr/>
        </p:nvPicPr>
        <p:blipFill>
          <a:blip r:embed="rId6"/>
          <a:stretch/>
        </p:blipFill>
        <p:spPr>
          <a:xfrm>
            <a:off x="9069840" y="4983480"/>
            <a:ext cx="1490760" cy="148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P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rimerjava ca pri obeh metodah v odvisnosti od predprocesiranja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581040" y="2181240"/>
          <a:ext cx="11029680" cy="3439080"/>
        </p:xfrm>
        <a:graphic>
          <a:graphicData uri="http://schemas.openxmlformats.org/drawingml/2006/table">
            <a:tbl>
              <a:tblPr/>
              <a:tblGrid>
                <a:gridCol w="3676320"/>
                <a:gridCol w="3676320"/>
                <a:gridCol w="3677040"/>
              </a:tblGrid>
              <a:tr h="11462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Bilinear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Nearest neighbour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</a:tr>
              <a:tr h="1146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Brez centriranja in normalizacije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0.6125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 0.6575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0.57875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0.63750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114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S centriranjem in normalizacijo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0.69875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0.72875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0.64500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0.68125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P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rimerjava ca pri obeh metodah v odvisnosti od predprocesiranja (30 slik iz spleta)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40" name="Table 2"/>
          <p:cNvGraphicFramePr/>
          <p:nvPr/>
        </p:nvGraphicFramePr>
        <p:xfrm>
          <a:off x="581040" y="2181240"/>
          <a:ext cx="11029680" cy="3439080"/>
        </p:xfrm>
        <a:graphic>
          <a:graphicData uri="http://schemas.openxmlformats.org/drawingml/2006/table">
            <a:tbl>
              <a:tblPr/>
              <a:tblGrid>
                <a:gridCol w="3120120"/>
                <a:gridCol w="3905280"/>
                <a:gridCol w="4004280"/>
              </a:tblGrid>
              <a:tr h="11462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Bilinear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Nearest neighbour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</a:tr>
              <a:tr h="1146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Brez centriranja in normalizacije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78.667% (std: 0.04)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SVD(max):82.889% (std: 0.02)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65.111% (std: 0.05)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70.444% (std: 0.05)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114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S centriranjem in normalizacijo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79.111% (std: 0.04)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82.889% (std: 0.02)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70.889% (std: 0.04)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0.68125 (std: 0.02)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CA v </a:t>
            </a: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O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dvisnosti od </a:t>
            </a:r>
            <a:r>
              <a:rPr b="0" i="1" lang="en-SI" sz="2800" spc="-1" strike="noStrike">
                <a:solidFill>
                  <a:srgbClr val="ffffff"/>
                </a:solidFill>
                <a:latin typeface="Gill Sans MT"/>
              </a:rPr>
              <a:t>k (primer: Bilinear interpolation, centriranje in normalizacija)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2" name="Content Placeholder 6" descr=""/>
          <p:cNvPicPr/>
          <p:nvPr/>
        </p:nvPicPr>
        <p:blipFill>
          <a:blip r:embed="rId1"/>
          <a:stretch/>
        </p:blipFill>
        <p:spPr>
          <a:xfrm>
            <a:off x="4395600" y="2578320"/>
            <a:ext cx="3400560" cy="2724120"/>
          </a:xfrm>
          <a:prstGeom prst="rect">
            <a:avLst/>
          </a:prstGeom>
          <a:ln>
            <a:noFill/>
          </a:ln>
        </p:spPr>
      </p:pic>
      <p:pic>
        <p:nvPicPr>
          <p:cNvPr id="143" name="Picture 4" descr=""/>
          <p:cNvPicPr/>
          <p:nvPr/>
        </p:nvPicPr>
        <p:blipFill>
          <a:blip r:embed="rId2"/>
          <a:srcRect l="0" t="0" r="0" b="356"/>
          <a:stretch/>
        </p:blipFill>
        <p:spPr>
          <a:xfrm>
            <a:off x="957960" y="2573640"/>
            <a:ext cx="3409920" cy="2724120"/>
          </a:xfrm>
          <a:prstGeom prst="rect">
            <a:avLst/>
          </a:prstGeom>
          <a:ln>
            <a:noFill/>
          </a:ln>
        </p:spPr>
      </p:pic>
      <p:pic>
        <p:nvPicPr>
          <p:cNvPr id="144" name="Picture 5" descr=""/>
          <p:cNvPicPr/>
          <p:nvPr/>
        </p:nvPicPr>
        <p:blipFill>
          <a:blip r:embed="rId3"/>
          <a:srcRect l="0" t="1381" r="0" b="0"/>
          <a:stretch/>
        </p:blipFill>
        <p:spPr>
          <a:xfrm>
            <a:off x="7823520" y="2578320"/>
            <a:ext cx="3429000" cy="272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Napake pri računanju za posamezne števke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252800" y="5571000"/>
            <a:ext cx="18284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3200" spc="-1" strike="noStrike">
                <a:solidFill>
                  <a:srgbClr val="000000"/>
                </a:solidFill>
                <a:latin typeface="Gill Sans MT"/>
              </a:rPr>
              <a:t>Števka: 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011200" y="5571000"/>
            <a:ext cx="2169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SI" sz="3200" spc="-1" strike="noStrike">
                <a:solidFill>
                  <a:srgbClr val="000000"/>
                </a:solidFill>
                <a:latin typeface="Gill Sans MT"/>
              </a:rPr>
              <a:t>Števka: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9110520" y="5571000"/>
            <a:ext cx="18284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3200" spc="-1" strike="noStrike">
                <a:solidFill>
                  <a:srgbClr val="000000"/>
                </a:solidFill>
                <a:latin typeface="Gill Sans MT"/>
              </a:rPr>
              <a:t>Števka: 5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9" name="Picture 8" descr=""/>
          <p:cNvPicPr/>
          <p:nvPr/>
        </p:nvPicPr>
        <p:blipFill>
          <a:blip r:embed="rId1"/>
          <a:srcRect l="2707" t="0" r="0" b="0"/>
          <a:stretch/>
        </p:blipFill>
        <p:spPr>
          <a:xfrm>
            <a:off x="295560" y="2684520"/>
            <a:ext cx="3742920" cy="2903760"/>
          </a:xfrm>
          <a:prstGeom prst="rect">
            <a:avLst/>
          </a:prstGeom>
          <a:ln>
            <a:noFill/>
          </a:ln>
        </p:spPr>
      </p:pic>
      <p:pic>
        <p:nvPicPr>
          <p:cNvPr id="150" name="Picture 10" descr=""/>
          <p:cNvPicPr/>
          <p:nvPr/>
        </p:nvPicPr>
        <p:blipFill>
          <a:blip r:embed="rId2"/>
          <a:stretch/>
        </p:blipFill>
        <p:spPr>
          <a:xfrm>
            <a:off x="4224240" y="2684520"/>
            <a:ext cx="3742920" cy="2903760"/>
          </a:xfrm>
          <a:prstGeom prst="rect">
            <a:avLst/>
          </a:prstGeom>
          <a:ln>
            <a:noFill/>
          </a:ln>
        </p:spPr>
      </p:pic>
      <p:pic>
        <p:nvPicPr>
          <p:cNvPr id="151" name="Picture 9" descr=""/>
          <p:cNvPicPr/>
          <p:nvPr/>
        </p:nvPicPr>
        <p:blipFill>
          <a:blip r:embed="rId3"/>
          <a:stretch/>
        </p:blipFill>
        <p:spPr>
          <a:xfrm>
            <a:off x="8152920" y="2684520"/>
            <a:ext cx="3742920" cy="290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1609</TotalTime>
  <Application>LibreOffice/6.4.7.2$Linux_X86_64 LibreOffice_project/40$Build-2</Application>
  <Words>213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2021-05-26T15:07:16Z</dcterms:created>
  <dc:creator>Andraž Zrimšek</dc:creator>
  <dc:description/>
  <dc:language>en-US</dc:language>
  <cp:lastModifiedBy/>
  <dcterms:modified xsi:type="dcterms:W3CDTF">2021-05-27T21:59:28Z</dcterms:modified>
  <cp:revision>44</cp:revision>
  <dc:subject/>
  <dc:title>Prepoznavanje ročno napisanih števk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