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2" r:id="rId7"/>
    <p:sldId id="266" r:id="rId8"/>
    <p:sldId id="267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8000">
              <a:schemeClr val="accent1">
                <a:lumMod val="33000"/>
                <a:lumOff val="67000"/>
              </a:schemeClr>
            </a:gs>
            <a:gs pos="69000">
              <a:schemeClr val="accent1">
                <a:lumMod val="27000"/>
                <a:lumOff val="7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5052045"/>
            <a:ext cx="10993549" cy="895244"/>
          </a:xfrm>
        </p:spPr>
        <p:txBody>
          <a:bodyPr>
            <a:noAutofit/>
          </a:bodyPr>
          <a:lstStyle/>
          <a:p>
            <a:r>
              <a:rPr lang="en-SI" sz="5000" dirty="0" err="1">
                <a:solidFill>
                  <a:schemeClr val="bg1"/>
                </a:solidFill>
              </a:rPr>
              <a:t>Prepoznavanje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ročno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napisanih</a:t>
            </a:r>
            <a:r>
              <a:rPr lang="en-SI" sz="5000" dirty="0">
                <a:solidFill>
                  <a:schemeClr val="bg1"/>
                </a:solidFill>
              </a:rPr>
              <a:t> </a:t>
            </a:r>
            <a:r>
              <a:rPr lang="en-SI" sz="5000" dirty="0" err="1">
                <a:solidFill>
                  <a:schemeClr val="bg1"/>
                </a:solidFill>
              </a:rPr>
              <a:t>števk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70" y="5897049"/>
            <a:ext cx="10993546" cy="484822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accent3"/>
                </a:solidFill>
              </a:rPr>
              <a:t>Hand-written numerals recognition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3EDD0-6D33-4846-B065-4388FDECE266}"/>
              </a:ext>
            </a:extLst>
          </p:cNvPr>
          <p:cNvSpPr txBox="1"/>
          <p:nvPr/>
        </p:nvSpPr>
        <p:spPr>
          <a:xfrm>
            <a:off x="9544050" y="905932"/>
            <a:ext cx="220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>
                <a:solidFill>
                  <a:schemeClr val="accent3"/>
                </a:solidFill>
              </a:rPr>
              <a:t>Matej </a:t>
            </a:r>
            <a:r>
              <a:rPr lang="en-SI" dirty="0" err="1">
                <a:solidFill>
                  <a:schemeClr val="accent3"/>
                </a:solidFill>
              </a:rPr>
              <a:t>Kalc</a:t>
            </a:r>
            <a:r>
              <a:rPr lang="en-SI" dirty="0">
                <a:solidFill>
                  <a:schemeClr val="accent3"/>
                </a:solidFill>
              </a:rPr>
              <a:t>,</a:t>
            </a:r>
          </a:p>
          <a:p>
            <a:r>
              <a:rPr lang="en-SI" dirty="0">
                <a:solidFill>
                  <a:schemeClr val="accent3"/>
                </a:solidFill>
              </a:rPr>
              <a:t>Andraž Zrimšek,</a:t>
            </a:r>
          </a:p>
          <a:p>
            <a:r>
              <a:rPr lang="en-SI" dirty="0" err="1">
                <a:solidFill>
                  <a:schemeClr val="accent3"/>
                </a:solidFill>
              </a:rPr>
              <a:t>Samo</a:t>
            </a:r>
            <a:r>
              <a:rPr lang="en-SI" dirty="0">
                <a:solidFill>
                  <a:schemeClr val="accent3"/>
                </a:solidFill>
              </a:rPr>
              <a:t> </a:t>
            </a:r>
            <a:r>
              <a:rPr lang="en-SI" dirty="0" err="1">
                <a:solidFill>
                  <a:schemeClr val="accent3"/>
                </a:solidFill>
              </a:rPr>
              <a:t>Košir</a:t>
            </a:r>
            <a:endParaRPr lang="en-SI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F07E-198D-4F8F-933C-120E3EB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>
                <a:solidFill>
                  <a:srgbClr val="FFFEFF"/>
                </a:solidFill>
              </a:rPr>
              <a:t>Centriranje</a:t>
            </a:r>
            <a:r>
              <a:rPr lang="en-SI" dirty="0">
                <a:solidFill>
                  <a:srgbClr val="FFFEFF"/>
                </a:solidFill>
              </a:rPr>
              <a:t> </a:t>
            </a:r>
            <a:r>
              <a:rPr lang="en-SI" dirty="0" err="1">
                <a:solidFill>
                  <a:srgbClr val="FFFEFF"/>
                </a:solidFill>
              </a:rPr>
              <a:t>števke</a:t>
            </a:r>
            <a:r>
              <a:rPr lang="en-SI" dirty="0">
                <a:solidFill>
                  <a:srgbClr val="FFFEFF"/>
                </a:solidFill>
              </a:rPr>
              <a:t> in </a:t>
            </a:r>
            <a:r>
              <a:rPr lang="en-SI" dirty="0" err="1">
                <a:solidFill>
                  <a:srgbClr val="FFFEFF"/>
                </a:solidFill>
              </a:rPr>
              <a:t>normalizacija</a:t>
            </a:r>
            <a:r>
              <a:rPr lang="en-SI" dirty="0">
                <a:solidFill>
                  <a:srgbClr val="FFFEFF"/>
                </a:solidFill>
              </a:rPr>
              <a:t> </a:t>
            </a:r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AC61F-005E-47B9-A7F2-24D0BDA3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32" y="2139188"/>
            <a:ext cx="1910356" cy="1910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3AC3E-F214-4E86-BECF-FA313D58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45" y="1919347"/>
            <a:ext cx="1910355" cy="235003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84BD71-4703-4643-8E15-613A6679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12199" y="4472777"/>
            <a:ext cx="1910355" cy="1910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075A47-7434-4B9E-80C8-E748EFD65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446" y="4472777"/>
            <a:ext cx="1910355" cy="191035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060EB9-4E45-498A-BB0B-4EC47A2277D8}"/>
              </a:ext>
            </a:extLst>
          </p:cNvPr>
          <p:cNvSpPr/>
          <p:nvPr/>
        </p:nvSpPr>
        <p:spPr>
          <a:xfrm>
            <a:off x="5004287" y="2964337"/>
            <a:ext cx="2164359" cy="26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86CE2A9-D85C-4B89-80B1-00DD18BA64C9}"/>
              </a:ext>
            </a:extLst>
          </p:cNvPr>
          <p:cNvSpPr/>
          <p:nvPr/>
        </p:nvSpPr>
        <p:spPr>
          <a:xfrm>
            <a:off x="5013820" y="5297924"/>
            <a:ext cx="2164359" cy="26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4730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E96-C536-42FC-BD0C-B0502D11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Predobdelava</a:t>
            </a:r>
            <a:r>
              <a:rPr lang="en-SI" dirty="0"/>
              <a:t> </a:t>
            </a:r>
            <a:r>
              <a:rPr lang="en-SI" dirty="0" err="1"/>
              <a:t>podatkov</a:t>
            </a:r>
            <a:r>
              <a:rPr lang="en-SI" dirty="0"/>
              <a:t> – </a:t>
            </a:r>
            <a:r>
              <a:rPr lang="en-SI" dirty="0" err="1"/>
              <a:t>pomanjšanje</a:t>
            </a:r>
            <a:r>
              <a:rPr lang="en-SI" dirty="0"/>
              <a:t> </a:t>
            </a:r>
            <a:r>
              <a:rPr lang="en-SI" dirty="0" err="1"/>
              <a:t>slik</a:t>
            </a:r>
            <a:endParaRPr lang="en-SI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1354D26-294E-4551-819E-E26EEA98FE2C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1590121" y="2931995"/>
            <a:ext cx="3135018" cy="171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E62B23-9EA6-49D0-B2D3-AB1853AC4E57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>
            <a:off x="7466861" y="2931994"/>
            <a:ext cx="3135018" cy="1714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18EC2-D508-4A9A-A83C-97F17DDB973A}"/>
              </a:ext>
            </a:extLst>
          </p:cNvPr>
          <p:cNvSpPr txBox="1"/>
          <p:nvPr/>
        </p:nvSpPr>
        <p:spPr>
          <a:xfrm>
            <a:off x="1466673" y="2567203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Nearest neighbour interpolation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392993-E5CB-473F-8055-C634C9AE3169}"/>
              </a:ext>
            </a:extLst>
          </p:cNvPr>
          <p:cNvSpPr txBox="1"/>
          <p:nvPr/>
        </p:nvSpPr>
        <p:spPr>
          <a:xfrm>
            <a:off x="7956991" y="256266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Bilinear interpolation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C8A6D4-F31C-4D2C-8B70-46F41D3B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39" y="2246564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C66597-8761-4EFD-ACEB-3F251A10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8" y="4643791"/>
            <a:ext cx="1302606" cy="13053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38221B-BDEA-4D67-9E11-EF17AAA7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054" y="4646524"/>
            <a:ext cx="1298522" cy="13026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608151-6A76-4C89-8A0F-37688CD15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340" y="4643791"/>
            <a:ext cx="1302606" cy="13026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7AC1C8-0AFB-4C75-85A1-43D61C999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576" y="4646525"/>
            <a:ext cx="1302605" cy="13026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9FB1C0-B611-4B26-85EB-139872F69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46563"/>
            <a:ext cx="1370861" cy="1370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18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2F17-8941-4AAE-ABA4-22428F73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</a:t>
            </a:r>
            <a:r>
              <a:rPr lang="en-SI" dirty="0" err="1"/>
              <a:t>porabljeni</a:t>
            </a:r>
            <a:r>
              <a:rPr lang="en-SI" dirty="0"/>
              <a:t> </a:t>
            </a:r>
            <a:r>
              <a:rPr lang="en-SI" dirty="0" err="1"/>
              <a:t>metodi</a:t>
            </a:r>
            <a:endParaRPr lang="en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06C-B921-4403-8FD3-DB5E091E0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SI" dirty="0"/>
                  <a:t>Uporaba </a:t>
                </a:r>
                <a:r>
                  <a:rPr lang="en-SI" dirty="0" err="1"/>
                  <a:t>metode</a:t>
                </a:r>
                <a:r>
                  <a:rPr lang="en-SI" dirty="0"/>
                  <a:t> </a:t>
                </a:r>
                <a:r>
                  <a:rPr lang="en-SI" dirty="0" err="1"/>
                  <a:t>najmanjših</a:t>
                </a:r>
                <a:r>
                  <a:rPr lang="en-SI" dirty="0"/>
                  <a:t> </a:t>
                </a:r>
                <a:r>
                  <a:rPr lang="en-SI" dirty="0" err="1"/>
                  <a:t>kvadratov</a:t>
                </a:r>
                <a:r>
                  <a:rPr lang="en-SI" dirty="0"/>
                  <a:t>:</a:t>
                </a:r>
              </a:p>
              <a:p>
                <a:pPr lvl="1"/>
                <a:r>
                  <a:rPr lang="sl-SI" dirty="0"/>
                  <a:t>R</a:t>
                </a:r>
                <a:r>
                  <a:rPr lang="en-SI" dirty="0" err="1"/>
                  <a:t>ešujemo</a:t>
                </a:r>
                <a:r>
                  <a:rPr lang="en-SI" dirty="0"/>
                  <a:t> </a:t>
                </a:r>
                <a:r>
                  <a:rPr lang="en-SI" dirty="0" err="1"/>
                  <a:t>sistem</a:t>
                </a:r>
                <a:r>
                  <a:rPr lang="en-S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I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I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SI" dirty="0"/>
                  <a:t>, </a:t>
                </a:r>
                <a:r>
                  <a:rPr lang="en-SI" dirty="0" err="1"/>
                  <a:t>rešimo</a:t>
                </a:r>
                <a:r>
                  <a:rPr lang="en-SI" dirty="0"/>
                  <a:t> z </a:t>
                </a:r>
                <a:r>
                  <a:rPr lang="en-SI" dirty="0" err="1"/>
                  <a:t>uporabo</a:t>
                </a:r>
                <a:r>
                  <a:rPr lang="en-SI" dirty="0"/>
                  <a:t> Moore-Penrose </a:t>
                </a:r>
                <a:r>
                  <a:rPr lang="en-SI" dirty="0" err="1"/>
                  <a:t>inverza</a:t>
                </a:r>
                <a:r>
                  <a:rPr lang="en-SI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I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S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S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I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I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I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SI" b="1" dirty="0"/>
              </a:p>
              <a:p>
                <a:pPr lvl="1"/>
                <a:r>
                  <a:rPr lang="en-SI" dirty="0" err="1"/>
                  <a:t>Rešitev</a:t>
                </a:r>
                <a:r>
                  <a:rPr lang="en-SI" dirty="0"/>
                  <a:t> je </a:t>
                </a:r>
                <a:r>
                  <a:rPr lang="en-SI" i="1" dirty="0" err="1"/>
                  <a:t>i</a:t>
                </a:r>
                <a:r>
                  <a:rPr lang="en-SI" dirty="0"/>
                  <a:t>, </a:t>
                </a:r>
                <a:r>
                  <a:rPr lang="en-SI" dirty="0" err="1"/>
                  <a:t>pri</a:t>
                </a:r>
                <a:r>
                  <a:rPr lang="en-SI" dirty="0"/>
                  <a:t> </a:t>
                </a:r>
                <a:r>
                  <a:rPr lang="en-SI" dirty="0" err="1"/>
                  <a:t>katerem</a:t>
                </a:r>
                <a:r>
                  <a:rPr lang="en-SI" dirty="0"/>
                  <a:t> je </a:t>
                </a:r>
                <a14:m>
                  <m:oMath xmlns:m="http://schemas.openxmlformats.org/officeDocument/2006/math">
                    <m:r>
                      <a:rPr lang="en-SI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sl-SI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I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SI" dirty="0"/>
                  <a:t> najmanjši</a:t>
                </a:r>
              </a:p>
              <a:p>
                <a:pPr lvl="1"/>
                <a:endParaRPr lang="en-SI" dirty="0"/>
              </a:p>
              <a:p>
                <a:pPr lvl="1"/>
                <a:endParaRPr lang="en-SI" dirty="0"/>
              </a:p>
              <a:p>
                <a:r>
                  <a:rPr lang="en-SI" dirty="0" err="1"/>
                  <a:t>Uporaba</a:t>
                </a:r>
                <a:r>
                  <a:rPr lang="en-SI" dirty="0"/>
                  <a:t> SVD </a:t>
                </a:r>
                <a:r>
                  <a:rPr lang="en-SI" dirty="0" err="1"/>
                  <a:t>razcepa</a:t>
                </a:r>
                <a:endParaRPr lang="en-SI" dirty="0"/>
              </a:p>
              <a:p>
                <a:pPr lvl="1"/>
                <a:r>
                  <a:rPr lang="en-SI" dirty="0" err="1"/>
                  <a:t>Poračunamo</a:t>
                </a:r>
                <a:r>
                  <a:rPr lang="en-SI" dirty="0"/>
                  <a:t> </a:t>
                </a:r>
                <a:r>
                  <a:rPr lang="en-SI" dirty="0" err="1"/>
                  <a:t>singularne</a:t>
                </a:r>
                <a:r>
                  <a:rPr lang="en-SI" dirty="0"/>
                  <a:t> </a:t>
                </a:r>
                <a:r>
                  <a:rPr lang="en-SI" dirty="0" err="1"/>
                  <a:t>razcepe</a:t>
                </a:r>
                <a:r>
                  <a:rPr lang="en-SI" dirty="0"/>
                  <a:t> </a:t>
                </a:r>
                <a:r>
                  <a:rPr lang="en-SI" dirty="0" err="1"/>
                  <a:t>matrik</a:t>
                </a:r>
                <a:r>
                  <a:rPr lang="en-S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sub>
                    </m:sSub>
                    <m:sSub>
                      <m:sSub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SI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I" dirty="0" err="1"/>
                  <a:t>iščemo</a:t>
                </a:r>
                <a:r>
                  <a:rPr lang="en-SI" dirty="0"/>
                  <a:t> </a:t>
                </a:r>
                <a:r>
                  <a:rPr lang="en-SI" dirty="0" err="1"/>
                  <a:t>rešitev</a:t>
                </a:r>
                <a:r>
                  <a:rPr lang="en-SI" dirty="0"/>
                  <a:t> </a:t>
                </a:r>
                <a:r>
                  <a:rPr lang="sl-SI" dirty="0"/>
                  <a:t>S</a:t>
                </a:r>
                <a:r>
                  <a:rPr lang="en-SI" dirty="0" err="1"/>
                  <a:t>istema</a:t>
                </a:r>
                <a:r>
                  <a:rPr lang="en-S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S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I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SI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I" dirty="0" err="1"/>
                  <a:t>kjer</a:t>
                </a:r>
                <a:r>
                  <a:rPr lang="en-SI" dirty="0"/>
                  <a:t>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I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SI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endParaRPr lang="en-SI" dirty="0"/>
              </a:p>
              <a:p>
                <a:pPr lvl="1"/>
                <a:r>
                  <a:rPr lang="en-SI" dirty="0"/>
                  <a:t>Rešitev je </a:t>
                </a:r>
                <a:r>
                  <a:rPr lang="en-SI" i="1" dirty="0" err="1"/>
                  <a:t>i</a:t>
                </a:r>
                <a:r>
                  <a:rPr lang="en-SI" dirty="0"/>
                  <a:t>, </a:t>
                </a:r>
                <a:r>
                  <a:rPr lang="en-SI" dirty="0" err="1"/>
                  <a:t>pri</a:t>
                </a:r>
                <a:r>
                  <a:rPr lang="en-SI" dirty="0"/>
                  <a:t> </a:t>
                </a:r>
                <a:r>
                  <a:rPr lang="en-SI" dirty="0" err="1"/>
                  <a:t>katerem</a:t>
                </a:r>
                <a:r>
                  <a:rPr lang="en-SI" dirty="0"/>
                  <a:t> je </a:t>
                </a:r>
                <a14:m>
                  <m:oMath xmlns:m="http://schemas.openxmlformats.org/officeDocument/2006/math">
                    <m:r>
                      <a:rPr lang="en-SI" i="1" dirty="0"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SI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I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sl-SI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I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S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I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S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SI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SI" dirty="0"/>
                  <a:t> najmanjši</a:t>
                </a:r>
              </a:p>
              <a:p>
                <a:pPr lvl="1"/>
                <a:endParaRPr lang="en-SI" dirty="0"/>
              </a:p>
              <a:p>
                <a:pPr lvl="1"/>
                <a:endParaRPr lang="en-SI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06C-B921-4403-8FD3-DB5E091E0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2819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3A65A55D-EFEF-4C1A-B2DE-AB9C6503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26" y="3351184"/>
            <a:ext cx="30194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6A3082-A7F9-480A-9823-58A589FE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26" y="5439699"/>
            <a:ext cx="38862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21AB-3F7A-47BC-993A-FE13F8E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SVD </a:t>
            </a:r>
            <a:r>
              <a:rPr lang="en-SI" dirty="0" err="1"/>
              <a:t>razcep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4061-80C5-46CF-A9BE-4C831CDC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SI" dirty="0"/>
              <a:t>Levi </a:t>
            </a:r>
            <a:r>
              <a:rPr lang="en-SI" dirty="0" err="1"/>
              <a:t>singularni</a:t>
            </a:r>
            <a:r>
              <a:rPr lang="en-SI" dirty="0"/>
              <a:t> </a:t>
            </a:r>
            <a:r>
              <a:rPr lang="en-SI" dirty="0" err="1"/>
              <a:t>vektorji</a:t>
            </a:r>
            <a:r>
              <a:rPr lang="en-SI" dirty="0"/>
              <a:t> </a:t>
            </a:r>
            <a:r>
              <a:rPr lang="en-SI" dirty="0" err="1"/>
              <a:t>kot</a:t>
            </a:r>
            <a:r>
              <a:rPr lang="en-SI" dirty="0"/>
              <a:t> </a:t>
            </a:r>
            <a:r>
              <a:rPr lang="en-SI" dirty="0" err="1"/>
              <a:t>slike</a:t>
            </a:r>
            <a:r>
              <a:rPr lang="en-SI" dirty="0"/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B72244-9C3F-469D-ADF5-2E7F3C936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3161"/>
              </p:ext>
            </p:extLst>
          </p:nvPr>
        </p:nvGraphicFramePr>
        <p:xfrm>
          <a:off x="518252" y="2684477"/>
          <a:ext cx="11155494" cy="385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498">
                  <a:extLst>
                    <a:ext uri="{9D8B030D-6E8A-4147-A177-3AD203B41FA5}">
                      <a16:colId xmlns:a16="http://schemas.microsoft.com/office/drawing/2014/main" val="2709634126"/>
                    </a:ext>
                  </a:extLst>
                </a:gridCol>
                <a:gridCol w="3718498">
                  <a:extLst>
                    <a:ext uri="{9D8B030D-6E8A-4147-A177-3AD203B41FA5}">
                      <a16:colId xmlns:a16="http://schemas.microsoft.com/office/drawing/2014/main" val="1390442595"/>
                    </a:ext>
                  </a:extLst>
                </a:gridCol>
                <a:gridCol w="3718498">
                  <a:extLst>
                    <a:ext uri="{9D8B030D-6E8A-4147-A177-3AD203B41FA5}">
                      <a16:colId xmlns:a16="http://schemas.microsoft.com/office/drawing/2014/main" val="916355053"/>
                    </a:ext>
                  </a:extLst>
                </a:gridCol>
              </a:tblGrid>
              <a:tr h="534399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40540"/>
                  </a:ext>
                </a:extLst>
              </a:tr>
              <a:tr h="1661947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15941"/>
                  </a:ext>
                </a:extLst>
              </a:tr>
              <a:tr h="1661947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1569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3E215345-DB12-4160-BD4C-0994A2D6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37" y="3287020"/>
            <a:ext cx="1473607" cy="14779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DB311B-AD60-4643-A6F1-BB1ACA0D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195" y="3287020"/>
            <a:ext cx="1491150" cy="1486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C92294-891A-45E4-A0C5-10CA1ADD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947" y="3284839"/>
            <a:ext cx="1491150" cy="14823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AD419-864F-4D79-B975-B08D63056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33" y="4983421"/>
            <a:ext cx="1491150" cy="15044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EAC9FC-F3B8-47A4-A9BB-397A22DC2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311" y="4996735"/>
            <a:ext cx="1491150" cy="1491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5C0BD4-8B00-4FFE-8A10-A308E8CE7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9948" y="4983421"/>
            <a:ext cx="1491150" cy="14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888-F8AD-400D-809D-C4D705D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en-SI" dirty="0" err="1"/>
              <a:t>rimerjava</a:t>
            </a:r>
            <a:r>
              <a:rPr lang="en-SI" dirty="0"/>
              <a:t> ca </a:t>
            </a:r>
            <a:r>
              <a:rPr lang="en-SI" dirty="0" err="1"/>
              <a:t>pri</a:t>
            </a:r>
            <a:r>
              <a:rPr lang="en-SI" dirty="0"/>
              <a:t> </a:t>
            </a:r>
            <a:r>
              <a:rPr lang="en-SI" dirty="0" err="1"/>
              <a:t>obeh</a:t>
            </a:r>
            <a:r>
              <a:rPr lang="en-SI" dirty="0"/>
              <a:t> </a:t>
            </a:r>
            <a:r>
              <a:rPr lang="en-SI" dirty="0" err="1"/>
              <a:t>metodah</a:t>
            </a:r>
            <a:r>
              <a:rPr lang="en-SI" dirty="0"/>
              <a:t> v </a:t>
            </a:r>
            <a:r>
              <a:rPr lang="en-SI" dirty="0" err="1"/>
              <a:t>odvisnosti</a:t>
            </a:r>
            <a:r>
              <a:rPr lang="en-SI" dirty="0"/>
              <a:t> od </a:t>
            </a:r>
            <a:r>
              <a:rPr lang="en-SI" dirty="0" err="1"/>
              <a:t>predprocesiranja</a:t>
            </a:r>
            <a:endParaRPr lang="en-S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0DEDA8-F61D-4B37-BFA7-6F7BCEF5B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780588"/>
              </p:ext>
            </p:extLst>
          </p:nvPr>
        </p:nvGraphicFramePr>
        <p:xfrm>
          <a:off x="581025" y="2181225"/>
          <a:ext cx="11029950" cy="3439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50413183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57564260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19455455"/>
                    </a:ext>
                  </a:extLst>
                </a:gridCol>
              </a:tblGrid>
              <a:tr h="1146466">
                <a:tc>
                  <a:txBody>
                    <a:bodyPr/>
                    <a:lstStyle/>
                    <a:p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Bilinear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dirty="0"/>
                        <a:t>Nearest neighbour interpolation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5496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 err="1"/>
                        <a:t>Brez</a:t>
                      </a:r>
                      <a:r>
                        <a:rPr lang="en-SI" dirty="0"/>
                        <a:t> </a:t>
                      </a:r>
                      <a:r>
                        <a:rPr lang="en-SI" dirty="0" err="1"/>
                        <a:t>centriranja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normalizacije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MP: 0.6125</a:t>
                      </a:r>
                    </a:p>
                    <a:p>
                      <a:pPr algn="ctr"/>
                      <a:r>
                        <a:rPr lang="en-SI" dirty="0"/>
                        <a:t>SVD(max):  0.6575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MP: 0.57875</a:t>
                      </a:r>
                    </a:p>
                    <a:p>
                      <a:pPr algn="ctr"/>
                      <a:r>
                        <a:rPr lang="en-SI" dirty="0"/>
                        <a:t>SVD(max): 0.63750</a:t>
                      </a:r>
                    </a:p>
                    <a:p>
                      <a:endParaRPr lang="en-SI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09668"/>
                  </a:ext>
                </a:extLst>
              </a:tr>
              <a:tr h="1146466">
                <a:tc>
                  <a:txBody>
                    <a:bodyPr/>
                    <a:lstStyle/>
                    <a:p>
                      <a:r>
                        <a:rPr lang="en-SI" dirty="0"/>
                        <a:t>S </a:t>
                      </a:r>
                      <a:r>
                        <a:rPr lang="en-SI" dirty="0" err="1"/>
                        <a:t>centriranjem</a:t>
                      </a:r>
                      <a:r>
                        <a:rPr lang="en-SI" dirty="0"/>
                        <a:t> in </a:t>
                      </a:r>
                      <a:r>
                        <a:rPr lang="en-SI" dirty="0" err="1"/>
                        <a:t>normalizacijo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MP: 0.69875</a:t>
                      </a:r>
                    </a:p>
                    <a:p>
                      <a:pPr algn="ctr"/>
                      <a:r>
                        <a:rPr lang="en-SI" dirty="0"/>
                        <a:t>SVD(max): 0.72875</a:t>
                      </a:r>
                    </a:p>
                    <a:p>
                      <a:endParaRPr lang="en-SI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MP: 0.64500</a:t>
                      </a:r>
                    </a:p>
                    <a:p>
                      <a:pPr algn="ctr"/>
                      <a:r>
                        <a:rPr lang="en-SI" dirty="0"/>
                        <a:t>SVD(max): 0.68125</a:t>
                      </a:r>
                    </a:p>
                    <a:p>
                      <a:endParaRPr lang="en-S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35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2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04A6-612F-4F01-86B3-08EDC2AC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CA v </a:t>
            </a:r>
            <a:r>
              <a:rPr lang="sl-SI" dirty="0"/>
              <a:t>O</a:t>
            </a:r>
            <a:r>
              <a:rPr lang="en-SI" dirty="0" err="1"/>
              <a:t>dvisnosti</a:t>
            </a:r>
            <a:r>
              <a:rPr lang="en-SI" dirty="0"/>
              <a:t> od </a:t>
            </a:r>
            <a:r>
              <a:rPr lang="en-SI" i="1" cap="none" dirty="0"/>
              <a:t>k (primer: Bilinear interpolation, </a:t>
            </a:r>
            <a:r>
              <a:rPr lang="en-SI" i="1" cap="none" dirty="0" err="1"/>
              <a:t>centriranje</a:t>
            </a:r>
            <a:r>
              <a:rPr lang="en-SI" i="1" cap="none" dirty="0"/>
              <a:t> in </a:t>
            </a:r>
            <a:r>
              <a:rPr lang="en-SI" i="1" cap="none" dirty="0" err="1"/>
              <a:t>normalizacija</a:t>
            </a:r>
            <a:r>
              <a:rPr lang="en-SI" i="1" cap="none" dirty="0"/>
              <a:t>)</a:t>
            </a:r>
            <a:endParaRPr lang="en-SI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37FA7-44C6-4370-9D9F-059CE8A07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550" y="2578462"/>
            <a:ext cx="3400900" cy="272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5604AE-E60A-4BB6-89AE-7308824DA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"/>
          <a:stretch/>
        </p:blipFill>
        <p:spPr>
          <a:xfrm>
            <a:off x="957877" y="2573699"/>
            <a:ext cx="3410426" cy="2724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418E0-46E8-436E-921A-2F7FD83C0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9" b="1"/>
          <a:stretch/>
        </p:blipFill>
        <p:spPr>
          <a:xfrm>
            <a:off x="7823697" y="2578460"/>
            <a:ext cx="3429479" cy="27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1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7BC7-E7CB-445B-A091-B0A14291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Napake</a:t>
            </a:r>
            <a:r>
              <a:rPr lang="en-SI" dirty="0"/>
              <a:t> </a:t>
            </a:r>
            <a:r>
              <a:rPr lang="en-SI" dirty="0" err="1"/>
              <a:t>pri</a:t>
            </a:r>
            <a:r>
              <a:rPr lang="en-SI" dirty="0"/>
              <a:t> </a:t>
            </a:r>
            <a:r>
              <a:rPr lang="en-SI" dirty="0" err="1"/>
              <a:t>računanju</a:t>
            </a:r>
            <a:r>
              <a:rPr lang="en-SI" dirty="0"/>
              <a:t> za </a:t>
            </a:r>
            <a:r>
              <a:rPr lang="en-SI" dirty="0" err="1"/>
              <a:t>posamezne</a:t>
            </a:r>
            <a:r>
              <a:rPr lang="en-SI" dirty="0"/>
              <a:t> </a:t>
            </a:r>
            <a:r>
              <a:rPr lang="en-SI" dirty="0" err="1"/>
              <a:t>števke</a:t>
            </a: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FD3A-6CD0-4C1A-9A80-EAED4F72FE42}"/>
              </a:ext>
            </a:extLst>
          </p:cNvPr>
          <p:cNvSpPr txBox="1"/>
          <p:nvPr/>
        </p:nvSpPr>
        <p:spPr>
          <a:xfrm>
            <a:off x="1252844" y="5571068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sz="3200" dirty="0" err="1"/>
              <a:t>Števka</a:t>
            </a:r>
            <a:r>
              <a:rPr lang="en-SI" sz="3200" dirty="0"/>
              <a:t>: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DDF96-D612-461C-9E6B-685922C5D3FB}"/>
              </a:ext>
            </a:extLst>
          </p:cNvPr>
          <p:cNvSpPr txBox="1"/>
          <p:nvPr/>
        </p:nvSpPr>
        <p:spPr>
          <a:xfrm>
            <a:off x="5011182" y="5571068"/>
            <a:ext cx="2169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I" sz="3200" dirty="0" err="1"/>
              <a:t>Števka</a:t>
            </a:r>
            <a:r>
              <a:rPr lang="en-SI" sz="3200" dirty="0"/>
              <a:t>: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F3FD7-3B60-4DB5-B9EC-FA22B779E3E1}"/>
              </a:ext>
            </a:extLst>
          </p:cNvPr>
          <p:cNvSpPr txBox="1"/>
          <p:nvPr/>
        </p:nvSpPr>
        <p:spPr>
          <a:xfrm>
            <a:off x="9110353" y="5571069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sz="3200" dirty="0" err="1"/>
              <a:t>Števka</a:t>
            </a:r>
            <a:r>
              <a:rPr lang="en-SI" sz="3200" dirty="0"/>
              <a:t>: 5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74130AE-F4BA-4006-89A9-582F729A0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 bwMode="auto">
          <a:xfrm>
            <a:off x="295537" y="2684473"/>
            <a:ext cx="3743414" cy="29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D335EDB-DA3F-4D0C-A6F8-9D7195A7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92" y="2684472"/>
            <a:ext cx="3743414" cy="29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ADA4C5-774C-4564-B2D3-5708E58F7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049" y="2684472"/>
            <a:ext cx="3743414" cy="29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95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1609</TotalTime>
  <Words>213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Gill Sans MT</vt:lpstr>
      <vt:lpstr>Wingdings 2</vt:lpstr>
      <vt:lpstr>Dividend</vt:lpstr>
      <vt:lpstr>Prepoznavanje ročno napisanih števk</vt:lpstr>
      <vt:lpstr>Centriranje števke in normalizacija </vt:lpstr>
      <vt:lpstr>Predobdelava podatkov – pomanjšanje slik</vt:lpstr>
      <vt:lpstr>uporabljeni metodi</vt:lpstr>
      <vt:lpstr>SVD razcep</vt:lpstr>
      <vt:lpstr>Primerjava ca pri obeh metodah v odvisnosti od predprocesiranja</vt:lpstr>
      <vt:lpstr>CA v Odvisnosti od k (primer: Bilinear interpolation, centriranje in normalizacija)</vt:lpstr>
      <vt:lpstr>Napake pri računanju za posamezne števke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ročno napisanih števk</dc:title>
  <dc:creator>Andraž Zrimšek</dc:creator>
  <cp:lastModifiedBy>Andraž Zrimšek</cp:lastModifiedBy>
  <cp:revision>43</cp:revision>
  <dcterms:created xsi:type="dcterms:W3CDTF">2021-05-26T15:07:16Z</dcterms:created>
  <dcterms:modified xsi:type="dcterms:W3CDTF">2021-05-27T17:57:12Z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