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3" r:id="rId6"/>
    <p:sldId id="262" r:id="rId7"/>
    <p:sldId id="266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48000">
              <a:schemeClr val="accent1">
                <a:lumMod val="33000"/>
                <a:lumOff val="67000"/>
              </a:schemeClr>
            </a:gs>
            <a:gs pos="69000">
              <a:schemeClr val="accent1">
                <a:lumMod val="27000"/>
                <a:lumOff val="73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5052045"/>
            <a:ext cx="10993549" cy="895244"/>
          </a:xfrm>
        </p:spPr>
        <p:txBody>
          <a:bodyPr>
            <a:noAutofit/>
          </a:bodyPr>
          <a:lstStyle/>
          <a:p>
            <a:r>
              <a:rPr lang="en-SI" sz="5000" dirty="0" err="1">
                <a:solidFill>
                  <a:schemeClr val="bg1"/>
                </a:solidFill>
              </a:rPr>
              <a:t>Prepoznavanje</a:t>
            </a:r>
            <a:r>
              <a:rPr lang="en-SI" sz="5000" dirty="0">
                <a:solidFill>
                  <a:schemeClr val="bg1"/>
                </a:solidFill>
              </a:rPr>
              <a:t> </a:t>
            </a:r>
            <a:r>
              <a:rPr lang="en-SI" sz="5000" dirty="0" err="1">
                <a:solidFill>
                  <a:schemeClr val="bg1"/>
                </a:solidFill>
              </a:rPr>
              <a:t>ročno</a:t>
            </a:r>
            <a:r>
              <a:rPr lang="en-SI" sz="5000" dirty="0">
                <a:solidFill>
                  <a:schemeClr val="bg1"/>
                </a:solidFill>
              </a:rPr>
              <a:t> </a:t>
            </a:r>
            <a:r>
              <a:rPr lang="en-SI" sz="5000" dirty="0" err="1">
                <a:solidFill>
                  <a:schemeClr val="bg1"/>
                </a:solidFill>
              </a:rPr>
              <a:t>napisanih</a:t>
            </a:r>
            <a:r>
              <a:rPr lang="en-SI" sz="5000" dirty="0">
                <a:solidFill>
                  <a:schemeClr val="bg1"/>
                </a:solidFill>
              </a:rPr>
              <a:t> </a:t>
            </a:r>
            <a:r>
              <a:rPr lang="en-SI" sz="5000" dirty="0" err="1">
                <a:solidFill>
                  <a:schemeClr val="bg1"/>
                </a:solidFill>
              </a:rPr>
              <a:t>števk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970" y="5897049"/>
            <a:ext cx="10993546" cy="484822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chemeClr val="accent3"/>
                </a:solidFill>
              </a:rPr>
              <a:t>Hand-written numerals recognition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3EDD0-6D33-4846-B065-4388FDECE266}"/>
              </a:ext>
            </a:extLst>
          </p:cNvPr>
          <p:cNvSpPr txBox="1"/>
          <p:nvPr/>
        </p:nvSpPr>
        <p:spPr>
          <a:xfrm>
            <a:off x="9544050" y="905932"/>
            <a:ext cx="2201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>
                <a:solidFill>
                  <a:schemeClr val="accent3"/>
                </a:solidFill>
              </a:rPr>
              <a:t>Matej </a:t>
            </a:r>
            <a:r>
              <a:rPr lang="en-SI" dirty="0" err="1">
                <a:solidFill>
                  <a:schemeClr val="accent3"/>
                </a:solidFill>
              </a:rPr>
              <a:t>Kalc</a:t>
            </a:r>
            <a:r>
              <a:rPr lang="en-SI" dirty="0">
                <a:solidFill>
                  <a:schemeClr val="accent3"/>
                </a:solidFill>
              </a:rPr>
              <a:t>,</a:t>
            </a:r>
          </a:p>
          <a:p>
            <a:r>
              <a:rPr lang="en-SI" dirty="0">
                <a:solidFill>
                  <a:schemeClr val="accent3"/>
                </a:solidFill>
              </a:rPr>
              <a:t>Andraž Zrimšek,</a:t>
            </a:r>
          </a:p>
          <a:p>
            <a:r>
              <a:rPr lang="en-SI" dirty="0" err="1">
                <a:solidFill>
                  <a:schemeClr val="accent3"/>
                </a:solidFill>
              </a:rPr>
              <a:t>Samo</a:t>
            </a:r>
            <a:r>
              <a:rPr lang="en-SI" dirty="0">
                <a:solidFill>
                  <a:schemeClr val="accent3"/>
                </a:solidFill>
              </a:rPr>
              <a:t> </a:t>
            </a:r>
            <a:r>
              <a:rPr lang="en-SI" dirty="0" err="1">
                <a:solidFill>
                  <a:schemeClr val="accent3"/>
                </a:solidFill>
              </a:rPr>
              <a:t>Košir</a:t>
            </a:r>
            <a:endParaRPr lang="en-SI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F07E-198D-4F8F-933C-120E3EB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err="1">
                <a:solidFill>
                  <a:srgbClr val="FFFEFF"/>
                </a:solidFill>
              </a:rPr>
              <a:t>Centriranje</a:t>
            </a:r>
            <a:r>
              <a:rPr lang="en-SI" dirty="0">
                <a:solidFill>
                  <a:srgbClr val="FFFEFF"/>
                </a:solidFill>
              </a:rPr>
              <a:t> </a:t>
            </a:r>
            <a:r>
              <a:rPr lang="en-SI" dirty="0" err="1">
                <a:solidFill>
                  <a:srgbClr val="FFFEFF"/>
                </a:solidFill>
              </a:rPr>
              <a:t>števke</a:t>
            </a:r>
            <a:r>
              <a:rPr lang="en-SI" dirty="0">
                <a:solidFill>
                  <a:srgbClr val="FFFEFF"/>
                </a:solidFill>
              </a:rPr>
              <a:t> in </a:t>
            </a:r>
            <a:r>
              <a:rPr lang="en-SI" dirty="0" err="1">
                <a:solidFill>
                  <a:srgbClr val="FFFEFF"/>
                </a:solidFill>
              </a:rPr>
              <a:t>normalizacija</a:t>
            </a:r>
            <a:r>
              <a:rPr lang="en-SI" dirty="0">
                <a:solidFill>
                  <a:srgbClr val="FFFEFF"/>
                </a:solidFill>
              </a:rPr>
              <a:t> </a:t>
            </a:r>
            <a:endParaRPr lang="en-S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AC61F-005E-47B9-A7F2-24D0BDA3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084" y="4216913"/>
            <a:ext cx="1910356" cy="1910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3AC3E-F214-4E86-BECF-FA313D588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168" y="4216912"/>
            <a:ext cx="1910355" cy="2350038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84BD71-4703-4643-8E15-613A6679E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67083" y="2056240"/>
            <a:ext cx="1910355" cy="19103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075A47-7434-4B9E-80C8-E748EFD65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168" y="2060600"/>
            <a:ext cx="1910355" cy="1910355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BD060EB9-4E45-498A-BB0B-4EC47A2277D8}"/>
              </a:ext>
            </a:extLst>
          </p:cNvPr>
          <p:cNvSpPr/>
          <p:nvPr/>
        </p:nvSpPr>
        <p:spPr>
          <a:xfrm>
            <a:off x="4795123" y="2881387"/>
            <a:ext cx="2164359" cy="260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86CE2A9-D85C-4B89-80B1-00DD18BA64C9}"/>
              </a:ext>
            </a:extLst>
          </p:cNvPr>
          <p:cNvSpPr/>
          <p:nvPr/>
        </p:nvSpPr>
        <p:spPr>
          <a:xfrm>
            <a:off x="4795122" y="5042061"/>
            <a:ext cx="2164359" cy="260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4730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DE96-C536-42FC-BD0C-B0502D11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err="1"/>
              <a:t>Predobdelava</a:t>
            </a:r>
            <a:r>
              <a:rPr lang="en-SI" dirty="0"/>
              <a:t> </a:t>
            </a:r>
            <a:r>
              <a:rPr lang="en-SI" dirty="0" err="1"/>
              <a:t>podatkov</a:t>
            </a:r>
            <a:r>
              <a:rPr lang="en-SI" dirty="0"/>
              <a:t> – </a:t>
            </a:r>
            <a:r>
              <a:rPr lang="en-SI" dirty="0" err="1"/>
              <a:t>pomanjšanje</a:t>
            </a:r>
            <a:r>
              <a:rPr lang="en-SI" dirty="0"/>
              <a:t> </a:t>
            </a:r>
            <a:r>
              <a:rPr lang="en-SI" dirty="0" err="1"/>
              <a:t>slik</a:t>
            </a:r>
            <a:endParaRPr lang="en-SI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1354D26-294E-4551-819E-E26EEA98FE2C}"/>
              </a:ext>
            </a:extLst>
          </p:cNvPr>
          <p:cNvCxnSpPr>
            <a:cxnSpLocks/>
            <a:stCxn id="28" idx="1"/>
            <a:endCxn id="29" idx="0"/>
          </p:cNvCxnSpPr>
          <p:nvPr/>
        </p:nvCxnSpPr>
        <p:spPr>
          <a:xfrm rot="10800000" flipV="1">
            <a:off x="1590121" y="2931995"/>
            <a:ext cx="3135018" cy="1711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5E62B23-9EA6-49D0-B2D3-AB1853AC4E57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>
            <a:off x="7466861" y="2931994"/>
            <a:ext cx="3135018" cy="1714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18EC2-D508-4A9A-A83C-97F17DDB973A}"/>
              </a:ext>
            </a:extLst>
          </p:cNvPr>
          <p:cNvSpPr txBox="1"/>
          <p:nvPr/>
        </p:nvSpPr>
        <p:spPr>
          <a:xfrm>
            <a:off x="1466673" y="2567203"/>
            <a:ext cx="327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/>
              <a:t>Nearest neighbour interpolation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392993-E5CB-473F-8055-C634C9AE3169}"/>
              </a:ext>
            </a:extLst>
          </p:cNvPr>
          <p:cNvSpPr txBox="1"/>
          <p:nvPr/>
        </p:nvSpPr>
        <p:spPr>
          <a:xfrm>
            <a:off x="7956991" y="2562661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/>
              <a:t>Bilinear interpolation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4C8A6D4-F31C-4D2C-8B70-46F41D3B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139" y="2246564"/>
            <a:ext cx="1370861" cy="1370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9C66597-8761-4EFD-ACEB-3F251A101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18" y="4643791"/>
            <a:ext cx="1302606" cy="130533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38221B-BDEA-4D67-9E11-EF17AAA74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054" y="4646524"/>
            <a:ext cx="1298522" cy="13026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D608151-6A76-4C89-8A0F-37688CD15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7340" y="4643791"/>
            <a:ext cx="1302606" cy="130260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7AC1C8-0AFB-4C75-85A1-43D61C9996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0576" y="4646525"/>
            <a:ext cx="1302605" cy="130260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9FB1C0-B611-4B26-85EB-139872F691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246563"/>
            <a:ext cx="1370861" cy="13708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918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2F17-8941-4AAE-ABA4-22428F73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</a:t>
            </a:r>
            <a:r>
              <a:rPr lang="en-SI" dirty="0" err="1"/>
              <a:t>porabljeni</a:t>
            </a:r>
            <a:r>
              <a:rPr lang="en-SI" dirty="0"/>
              <a:t> </a:t>
            </a:r>
            <a:r>
              <a:rPr lang="en-SI" dirty="0" err="1"/>
              <a:t>metodi</a:t>
            </a:r>
            <a:endParaRPr lang="en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06C-B921-4403-8FD3-DB5E091E0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SI" dirty="0"/>
                  <a:t>Uporaba </a:t>
                </a:r>
                <a:r>
                  <a:rPr lang="en-SI" dirty="0" err="1"/>
                  <a:t>metode</a:t>
                </a:r>
                <a:r>
                  <a:rPr lang="en-SI" dirty="0"/>
                  <a:t> </a:t>
                </a:r>
                <a:r>
                  <a:rPr lang="en-SI" dirty="0" err="1"/>
                  <a:t>najmanjših</a:t>
                </a:r>
                <a:r>
                  <a:rPr lang="en-SI" dirty="0"/>
                  <a:t> </a:t>
                </a:r>
                <a:r>
                  <a:rPr lang="en-SI" dirty="0" err="1"/>
                  <a:t>kvadratov</a:t>
                </a:r>
                <a:r>
                  <a:rPr lang="en-SI" dirty="0"/>
                  <a:t>:</a:t>
                </a:r>
              </a:p>
              <a:p>
                <a:pPr lvl="1"/>
                <a:r>
                  <a:rPr lang="sl-SI" dirty="0"/>
                  <a:t>R</a:t>
                </a:r>
                <a:r>
                  <a:rPr lang="en-SI" dirty="0" err="1"/>
                  <a:t>ešujemo</a:t>
                </a:r>
                <a:r>
                  <a:rPr lang="en-SI" dirty="0"/>
                  <a:t> </a:t>
                </a:r>
                <a:r>
                  <a:rPr lang="en-SI" dirty="0" err="1"/>
                  <a:t>sistem</a:t>
                </a:r>
                <a:r>
                  <a:rPr lang="en-SI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I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I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SI" dirty="0"/>
                  <a:t>, </a:t>
                </a:r>
                <a:r>
                  <a:rPr lang="en-SI" dirty="0" err="1"/>
                  <a:t>rešimo</a:t>
                </a:r>
                <a:r>
                  <a:rPr lang="en-SI" dirty="0"/>
                  <a:t> z </a:t>
                </a:r>
                <a:r>
                  <a:rPr lang="en-SI" dirty="0" err="1"/>
                  <a:t>uporabo</a:t>
                </a:r>
                <a:r>
                  <a:rPr lang="en-SI" dirty="0"/>
                  <a:t> Moore-Penrose </a:t>
                </a:r>
                <a:r>
                  <a:rPr lang="en-SI" dirty="0" err="1"/>
                  <a:t>inverza</a:t>
                </a:r>
                <a:r>
                  <a:rPr lang="en-SI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I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SI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S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I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I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SI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SI" b="1" dirty="0"/>
              </a:p>
              <a:p>
                <a:pPr lvl="1"/>
                <a:r>
                  <a:rPr lang="en-SI" dirty="0" err="1"/>
                  <a:t>Rešitev</a:t>
                </a:r>
                <a:r>
                  <a:rPr lang="en-SI" dirty="0"/>
                  <a:t> je </a:t>
                </a:r>
                <a:r>
                  <a:rPr lang="en-SI" i="1" dirty="0" err="1"/>
                  <a:t>i</a:t>
                </a:r>
                <a:r>
                  <a:rPr lang="en-SI" dirty="0"/>
                  <a:t>, </a:t>
                </a:r>
                <a:r>
                  <a:rPr lang="en-SI" dirty="0" err="1"/>
                  <a:t>pri</a:t>
                </a:r>
                <a:r>
                  <a:rPr lang="en-SI" dirty="0"/>
                  <a:t> </a:t>
                </a:r>
                <a:r>
                  <a:rPr lang="en-SI" dirty="0" err="1"/>
                  <a:t>katerem</a:t>
                </a:r>
                <a:r>
                  <a:rPr lang="en-SI" dirty="0"/>
                  <a:t> je </a:t>
                </a:r>
                <a14:m>
                  <m:oMath xmlns:m="http://schemas.openxmlformats.org/officeDocument/2006/math">
                    <m:r>
                      <a:rPr lang="en-SI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sl-SI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I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I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I" i="1" dirty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SI" dirty="0"/>
                  <a:t> najmanjši</a:t>
                </a:r>
              </a:p>
              <a:p>
                <a:pPr lvl="1"/>
                <a:endParaRPr lang="en-SI" dirty="0"/>
              </a:p>
              <a:p>
                <a:pPr lvl="1"/>
                <a:endParaRPr lang="en-SI" dirty="0"/>
              </a:p>
              <a:p>
                <a:r>
                  <a:rPr lang="en-SI" dirty="0" err="1"/>
                  <a:t>Uporaba</a:t>
                </a:r>
                <a:r>
                  <a:rPr lang="en-SI" dirty="0"/>
                  <a:t> SVD </a:t>
                </a:r>
                <a:r>
                  <a:rPr lang="en-SI" dirty="0" err="1"/>
                  <a:t>razcepa</a:t>
                </a:r>
                <a:endParaRPr lang="en-SI" dirty="0"/>
              </a:p>
              <a:p>
                <a:pPr lvl="1"/>
                <a:r>
                  <a:rPr lang="en-SI" dirty="0" err="1"/>
                  <a:t>Poračunamo</a:t>
                </a:r>
                <a:r>
                  <a:rPr lang="en-SI" dirty="0"/>
                  <a:t> </a:t>
                </a:r>
                <a:r>
                  <a:rPr lang="en-SI" dirty="0" err="1"/>
                  <a:t>singularne</a:t>
                </a:r>
                <a:r>
                  <a:rPr lang="en-SI" dirty="0"/>
                  <a:t> </a:t>
                </a:r>
                <a:r>
                  <a:rPr lang="en-SI" dirty="0" err="1"/>
                  <a:t>razcepe</a:t>
                </a:r>
                <a:r>
                  <a:rPr lang="en-SI" dirty="0"/>
                  <a:t> </a:t>
                </a:r>
                <a:r>
                  <a:rPr lang="en-SI" dirty="0" err="1"/>
                  <a:t>matrik</a:t>
                </a:r>
                <a:r>
                  <a:rPr lang="en-SI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sub>
                    </m:sSub>
                    <m:sSub>
                      <m:sSubPr>
                        <m:ctrlPr>
                          <a:rPr lang="en-S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S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S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SI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SI" dirty="0" err="1"/>
                  <a:t>iščemo</a:t>
                </a:r>
                <a:r>
                  <a:rPr lang="en-SI" dirty="0"/>
                  <a:t> </a:t>
                </a:r>
                <a:r>
                  <a:rPr lang="en-SI" dirty="0" err="1"/>
                  <a:t>rešitev</a:t>
                </a:r>
                <a:r>
                  <a:rPr lang="en-SI" dirty="0"/>
                  <a:t> </a:t>
                </a:r>
                <a:r>
                  <a:rPr lang="sl-SI" dirty="0"/>
                  <a:t>S</a:t>
                </a:r>
                <a:r>
                  <a:rPr lang="en-SI" dirty="0" err="1"/>
                  <a:t>istema</a:t>
                </a:r>
                <a:r>
                  <a:rPr lang="en-SI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I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S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I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S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I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SI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SI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I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SI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SI" dirty="0" err="1"/>
                  <a:t>kjer</a:t>
                </a:r>
                <a:r>
                  <a:rPr lang="en-SI" dirty="0"/>
                  <a:t>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I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SI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S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I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I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endParaRPr lang="en-SI" dirty="0"/>
              </a:p>
              <a:p>
                <a:pPr lvl="1"/>
                <a:r>
                  <a:rPr lang="en-SI" dirty="0"/>
                  <a:t>Rešitev je </a:t>
                </a:r>
                <a:r>
                  <a:rPr lang="en-SI" i="1" dirty="0" err="1"/>
                  <a:t>i</a:t>
                </a:r>
                <a:r>
                  <a:rPr lang="en-SI" dirty="0"/>
                  <a:t>, </a:t>
                </a:r>
                <a:r>
                  <a:rPr lang="en-SI" dirty="0" err="1"/>
                  <a:t>pri</a:t>
                </a:r>
                <a:r>
                  <a:rPr lang="en-SI" dirty="0"/>
                  <a:t> </a:t>
                </a:r>
                <a:r>
                  <a:rPr lang="en-SI" dirty="0" err="1"/>
                  <a:t>katerem</a:t>
                </a:r>
                <a:r>
                  <a:rPr lang="en-SI" dirty="0"/>
                  <a:t> je </a:t>
                </a:r>
                <a14:m>
                  <m:oMath xmlns:m="http://schemas.openxmlformats.org/officeDocument/2006/math">
                    <m:r>
                      <a:rPr lang="en-SI" i="1" dirty="0"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SI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I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I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SI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sl-SI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I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S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I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SI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SI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SI" dirty="0"/>
                  <a:t> najmanjši</a:t>
                </a:r>
              </a:p>
              <a:p>
                <a:pPr lvl="1"/>
                <a:endParaRPr lang="en-SI" dirty="0"/>
              </a:p>
              <a:p>
                <a:pPr lvl="1"/>
                <a:endParaRPr lang="en-SI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06C-B921-4403-8FD3-DB5E091E0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t="-2819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3A65A55D-EFEF-4C1A-B2DE-AB9C65032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026" y="3351184"/>
            <a:ext cx="30194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F6A3082-A7F9-480A-9823-58A589FEA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026" y="5439699"/>
            <a:ext cx="38862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1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21AB-3F7A-47BC-993A-FE13F8E3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SVD </a:t>
            </a:r>
            <a:r>
              <a:rPr lang="en-SI" dirty="0" err="1"/>
              <a:t>razcep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4061-80C5-46CF-A9BE-4C831CDC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SI" dirty="0"/>
              <a:t>Levi </a:t>
            </a:r>
            <a:r>
              <a:rPr lang="en-SI" dirty="0" err="1"/>
              <a:t>singularni</a:t>
            </a:r>
            <a:r>
              <a:rPr lang="en-SI" dirty="0"/>
              <a:t> </a:t>
            </a:r>
            <a:r>
              <a:rPr lang="en-SI" dirty="0" err="1"/>
              <a:t>vektorji</a:t>
            </a:r>
            <a:r>
              <a:rPr lang="en-SI" dirty="0"/>
              <a:t> </a:t>
            </a:r>
            <a:r>
              <a:rPr lang="en-SI" dirty="0" err="1"/>
              <a:t>kot</a:t>
            </a:r>
            <a:r>
              <a:rPr lang="en-SI" dirty="0"/>
              <a:t> </a:t>
            </a:r>
            <a:r>
              <a:rPr lang="en-SI" dirty="0" err="1"/>
              <a:t>slike</a:t>
            </a:r>
            <a:r>
              <a:rPr lang="en-SI" dirty="0"/>
              <a:t>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B72244-9C3F-469D-ADF5-2E7F3C936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03161"/>
              </p:ext>
            </p:extLst>
          </p:nvPr>
        </p:nvGraphicFramePr>
        <p:xfrm>
          <a:off x="518252" y="2684477"/>
          <a:ext cx="11155494" cy="3858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498">
                  <a:extLst>
                    <a:ext uri="{9D8B030D-6E8A-4147-A177-3AD203B41FA5}">
                      <a16:colId xmlns:a16="http://schemas.microsoft.com/office/drawing/2014/main" val="2709634126"/>
                    </a:ext>
                  </a:extLst>
                </a:gridCol>
                <a:gridCol w="3718498">
                  <a:extLst>
                    <a:ext uri="{9D8B030D-6E8A-4147-A177-3AD203B41FA5}">
                      <a16:colId xmlns:a16="http://schemas.microsoft.com/office/drawing/2014/main" val="1390442595"/>
                    </a:ext>
                  </a:extLst>
                </a:gridCol>
                <a:gridCol w="3718498">
                  <a:extLst>
                    <a:ext uri="{9D8B030D-6E8A-4147-A177-3AD203B41FA5}">
                      <a16:colId xmlns:a16="http://schemas.microsoft.com/office/drawing/2014/main" val="916355053"/>
                    </a:ext>
                  </a:extLst>
                </a:gridCol>
              </a:tblGrid>
              <a:tr h="534399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8.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40540"/>
                  </a:ext>
                </a:extLst>
              </a:tr>
              <a:tr h="1661947">
                <a:tc>
                  <a:txBody>
                    <a:bodyPr/>
                    <a:lstStyle/>
                    <a:p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15941"/>
                  </a:ext>
                </a:extLst>
              </a:tr>
              <a:tr h="1661947">
                <a:tc>
                  <a:txBody>
                    <a:bodyPr/>
                    <a:lstStyle/>
                    <a:p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156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4A428DC-075C-4365-8DA3-EF43F2C02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38" y="3312477"/>
            <a:ext cx="1473607" cy="1469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4CF20F-AC53-4726-BE58-474660F96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770" y="3308117"/>
            <a:ext cx="1477992" cy="1473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66C64-8675-4DEE-88BD-515FB270C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195" y="3308117"/>
            <a:ext cx="1473607" cy="1473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7F3101-F2B6-455E-8BCC-6BC46CB2F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194" y="4971081"/>
            <a:ext cx="1473607" cy="1477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EF5412-6460-4D87-9D80-BB10A9765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38" y="4971081"/>
            <a:ext cx="1473607" cy="14692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BAE42C-4B66-4D75-8CBC-D704FBAFAE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8155" y="4971081"/>
            <a:ext cx="1473607" cy="147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0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9888-F8AD-400D-809D-C4D705D1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</a:t>
            </a:r>
            <a:r>
              <a:rPr lang="en-SI" dirty="0" err="1"/>
              <a:t>rimerjava</a:t>
            </a:r>
            <a:r>
              <a:rPr lang="en-SI" dirty="0"/>
              <a:t> ca </a:t>
            </a:r>
            <a:r>
              <a:rPr lang="en-SI" dirty="0" err="1"/>
              <a:t>pri</a:t>
            </a:r>
            <a:r>
              <a:rPr lang="en-SI" dirty="0"/>
              <a:t> </a:t>
            </a:r>
            <a:r>
              <a:rPr lang="en-SI" dirty="0" err="1"/>
              <a:t>obeh</a:t>
            </a:r>
            <a:r>
              <a:rPr lang="en-SI" dirty="0"/>
              <a:t> </a:t>
            </a:r>
            <a:r>
              <a:rPr lang="en-SI" dirty="0" err="1"/>
              <a:t>metodah</a:t>
            </a:r>
            <a:r>
              <a:rPr lang="en-SI" dirty="0"/>
              <a:t> v </a:t>
            </a:r>
            <a:r>
              <a:rPr lang="en-SI" dirty="0" err="1"/>
              <a:t>odvisnosti</a:t>
            </a:r>
            <a:r>
              <a:rPr lang="en-SI" dirty="0"/>
              <a:t> od </a:t>
            </a:r>
            <a:r>
              <a:rPr lang="en-SI" dirty="0" err="1"/>
              <a:t>predprocesiranja</a:t>
            </a:r>
            <a:endParaRPr lang="en-SI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0DEDA8-F61D-4B37-BFA7-6F7BCEF5B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85597"/>
              </p:ext>
            </p:extLst>
          </p:nvPr>
        </p:nvGraphicFramePr>
        <p:xfrm>
          <a:off x="581025" y="2181225"/>
          <a:ext cx="11029950" cy="3439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1504131834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57564260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919455455"/>
                    </a:ext>
                  </a:extLst>
                </a:gridCol>
              </a:tblGrid>
              <a:tr h="1146466">
                <a:tc>
                  <a:txBody>
                    <a:bodyPr/>
                    <a:lstStyle/>
                    <a:p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Bilinear interpolation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Nearest neighbour interpolation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5496"/>
                  </a:ext>
                </a:extLst>
              </a:tr>
              <a:tr h="1146466">
                <a:tc>
                  <a:txBody>
                    <a:bodyPr/>
                    <a:lstStyle/>
                    <a:p>
                      <a:r>
                        <a:rPr lang="en-SI" dirty="0" err="1"/>
                        <a:t>Brez</a:t>
                      </a:r>
                      <a:r>
                        <a:rPr lang="en-SI" dirty="0"/>
                        <a:t> </a:t>
                      </a:r>
                      <a:r>
                        <a:rPr lang="en-SI" dirty="0" err="1"/>
                        <a:t>centriranja</a:t>
                      </a:r>
                      <a:r>
                        <a:rPr lang="en-SI" dirty="0"/>
                        <a:t> in </a:t>
                      </a:r>
                      <a:r>
                        <a:rPr lang="en-SI" dirty="0" err="1"/>
                        <a:t>normalizacije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MP: 0.6250</a:t>
                      </a:r>
                    </a:p>
                    <a:p>
                      <a:r>
                        <a:rPr lang="en-SI" dirty="0"/>
                        <a:t>SVD:  0.6500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MP: 0.6250</a:t>
                      </a:r>
                    </a:p>
                    <a:p>
                      <a:r>
                        <a:rPr lang="en-SI" dirty="0"/>
                        <a:t>SVD: 0.6500</a:t>
                      </a:r>
                    </a:p>
                    <a:p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09668"/>
                  </a:ext>
                </a:extLst>
              </a:tr>
              <a:tr h="1146466">
                <a:tc>
                  <a:txBody>
                    <a:bodyPr/>
                    <a:lstStyle/>
                    <a:p>
                      <a:r>
                        <a:rPr lang="en-SI" dirty="0"/>
                        <a:t>S </a:t>
                      </a:r>
                      <a:r>
                        <a:rPr lang="en-SI" dirty="0" err="1"/>
                        <a:t>centriranjem</a:t>
                      </a:r>
                      <a:r>
                        <a:rPr lang="en-SI" dirty="0"/>
                        <a:t> in </a:t>
                      </a:r>
                      <a:r>
                        <a:rPr lang="en-SI" dirty="0" err="1"/>
                        <a:t>normalizacijo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MP: 0.7750</a:t>
                      </a:r>
                    </a:p>
                    <a:p>
                      <a:r>
                        <a:rPr lang="en-SI" dirty="0"/>
                        <a:t>SVD: 0.8125</a:t>
                      </a:r>
                    </a:p>
                    <a:p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MP: 0.6375</a:t>
                      </a:r>
                    </a:p>
                    <a:p>
                      <a:r>
                        <a:rPr lang="en-SI" dirty="0"/>
                        <a:t>SVD: 0.6250</a:t>
                      </a:r>
                    </a:p>
                    <a:p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52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22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04A6-612F-4F01-86B3-08EDC2AC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</a:t>
            </a:r>
            <a:r>
              <a:rPr lang="en-SI" dirty="0" err="1"/>
              <a:t>dvisnost</a:t>
            </a:r>
            <a:r>
              <a:rPr lang="en-SI" dirty="0"/>
              <a:t> od </a:t>
            </a:r>
            <a:r>
              <a:rPr lang="en-SI" i="1" cap="none" dirty="0"/>
              <a:t>k (primer: Bilinear interpolation, </a:t>
            </a:r>
            <a:r>
              <a:rPr lang="en-SI" i="1" cap="none" dirty="0" err="1"/>
              <a:t>centriranje</a:t>
            </a:r>
            <a:r>
              <a:rPr lang="en-SI" i="1" cap="none" dirty="0"/>
              <a:t> in </a:t>
            </a:r>
            <a:r>
              <a:rPr lang="en-SI" i="1" cap="none" dirty="0" err="1"/>
              <a:t>normalizacija</a:t>
            </a:r>
            <a:r>
              <a:rPr lang="en-SI" i="1" cap="none" dirty="0"/>
              <a:t>)</a:t>
            </a:r>
            <a:endParaRPr lang="en-SI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91ADE7-57E1-4AD5-8DF5-2642326EF3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0" t="13996" r="7389" b="7644"/>
          <a:stretch/>
        </p:blipFill>
        <p:spPr bwMode="auto">
          <a:xfrm>
            <a:off x="1553157" y="1812021"/>
            <a:ext cx="9085685" cy="484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129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1303</TotalTime>
  <Words>188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Gill Sans MT</vt:lpstr>
      <vt:lpstr>Wingdings 2</vt:lpstr>
      <vt:lpstr>Dividend</vt:lpstr>
      <vt:lpstr>Prepoznavanje ročno napisanih števk</vt:lpstr>
      <vt:lpstr>Centriranje števke in normalizacija </vt:lpstr>
      <vt:lpstr>Predobdelava podatkov – pomanjšanje slik</vt:lpstr>
      <vt:lpstr>uporabljeni metodi</vt:lpstr>
      <vt:lpstr>SVD razcep</vt:lpstr>
      <vt:lpstr>Primerjava ca pri obeh metodah v odvisnosti od predprocesiranja</vt:lpstr>
      <vt:lpstr>Odvisnost od k (primer: Bilinear interpolation, centriranje in normalizacija)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ročno napisanih števk</dc:title>
  <dc:creator>Andraž Zrimšek</dc:creator>
  <cp:lastModifiedBy>Andraž Zrimšek</cp:lastModifiedBy>
  <cp:revision>27</cp:revision>
  <dcterms:created xsi:type="dcterms:W3CDTF">2021-05-26T15:07:16Z</dcterms:created>
  <dcterms:modified xsi:type="dcterms:W3CDTF">2021-05-27T12:50:51Z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