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036496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Гироскопы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МЭМС</a:t>
            </a:r>
            <a:br>
              <a:rPr lang="ru-RU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ru-RU" b="0" dirty="0" err="1">
                <a:effectLst/>
              </a:rPr>
              <a:t>Микроэлектромеханические</a:t>
            </a:r>
            <a:r>
              <a:rPr lang="ru-RU" b="0" dirty="0">
                <a:effectLst/>
              </a:rPr>
              <a:t> системы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1143000"/>
          </a:xfrm>
        </p:spPr>
        <p:txBody>
          <a:bodyPr/>
          <a:lstStyle/>
          <a:p>
            <a:pPr algn="ctr"/>
            <a:r>
              <a:rPr lang="ru-RU" b="1" dirty="0" smtClean="0"/>
              <a:t>Что такое гироскоп?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935480"/>
            <a:ext cx="5143504" cy="3493784"/>
          </a:xfrm>
        </p:spPr>
        <p:txBody>
          <a:bodyPr/>
          <a:lstStyle/>
          <a:p>
            <a:r>
              <a:rPr lang="ru-RU" b="1" dirty="0" smtClean="0"/>
              <a:t>Гироскоп</a:t>
            </a:r>
            <a:r>
              <a:rPr lang="ru-RU" dirty="0" smtClean="0"/>
              <a:t> - это устройство, способное реагировать на изменение углов ориентации  тела, на котором оно установлено, относительно инерциальной системы отсчета.</a:t>
            </a:r>
            <a:endParaRPr lang="ru-RU" dirty="0"/>
          </a:p>
        </p:txBody>
      </p:sp>
      <p:pic>
        <p:nvPicPr>
          <p:cNvPr id="5" name="Picture 2" descr="ÐÐ¸ÑÐ¾ÑÐºÐ¾Ð¿. Ð§ÑÐ¾ ÑÐ°ÐºÐ¾Ðµ Ð³Ð¸ÑÐ¾ÑÐºÐ¾Ð¿. ÐÑÑÐ¾ÑÐ¸Ñ Ð³Ð¸ÑÐ¾ÑÐºÐ¾Ð¿Ð°. ÐÑÐ¸Ð½ÑÐ¸Ð¿ ÑÐ°Ð±Ð¾ÑÑ Ð³Ð¸ÑÐ¾ÑÐºÐ¾Ð¿Ð°. ÐÐ° ÑÐ¾ÑÐ¾Ð³ÑÐ°ÑÐ¸Ð¸ Ð³Ð¸ÑÐ¾ÑÐºÐ¾Ð¿, Ð¸Ð·Ð¾Ð±ÑÐµÑÑÐ½Ð½ÑÐ¹ ÐÐ°Ð½Ð¾Ð¼ Ð¤ÑÐºÐ¾, Ð¸Ð·Ð³Ð¾ÑÐ¾Ð²Ð»ÐµÐ½Ð½ÑÐ¹ ÑÑÐ°Ð½ÑÑÐ·ÑÐºÐ¸Ð¼ Ð¼ÐµÑÐ°Ð½Ð¸ÐºÐ¾Ð¼ ÐÑÐ¼Ð¾Ð»ÐµÐ½-Ð¤ÑÐ¾Ð¼ÐµÐ½ÑÐ¾Ð¼, Ð² 1852 Ð³Ð¾Ð´Ñ."/>
          <p:cNvPicPr>
            <a:picLocks noChangeAspect="1" noChangeArrowheads="1"/>
          </p:cNvPicPr>
          <p:nvPr/>
        </p:nvPicPr>
        <p:blipFill>
          <a:blip r:embed="rId2"/>
          <a:srcRect l="3390" t="1333"/>
          <a:stretch>
            <a:fillRect/>
          </a:stretch>
        </p:blipFill>
        <p:spPr bwMode="auto">
          <a:xfrm>
            <a:off x="4929190" y="1571612"/>
            <a:ext cx="4214810" cy="5286388"/>
          </a:xfrm>
          <a:prstGeom prst="rect">
            <a:avLst/>
          </a:prstGeom>
          <a:noFill/>
        </p:spPr>
      </p:pic>
      <p:pic>
        <p:nvPicPr>
          <p:cNvPr id="6" name="Рисунок 5"/>
          <p:cNvPicPr/>
          <p:nvPr/>
        </p:nvPicPr>
        <p:blipFill>
          <a:blip r:embed="rId3"/>
          <a:srcRect l="61223" t="41996" r="23111" b="36671"/>
          <a:stretch>
            <a:fillRect/>
          </a:stretch>
        </p:blipFill>
        <p:spPr bwMode="auto">
          <a:xfrm>
            <a:off x="1857356" y="4572008"/>
            <a:ext cx="3000396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70423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Одноосевой </a:t>
            </a:r>
            <a:r>
              <a:rPr lang="ru-RU" sz="3600" b="1" dirty="0" err="1" smtClean="0"/>
              <a:t>МЭМС-датчик</a:t>
            </a:r>
            <a:r>
              <a:rPr lang="ru-RU" sz="3600" b="1" dirty="0" smtClean="0"/>
              <a:t> угловой скорости (гироскоп) с вибрирующим кремниевым кольцом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935480"/>
            <a:ext cx="4857752" cy="470823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Данный кремниевый цифровой гироскоп разработан с учетом требований к низкой стоимости изделия и экономичному энергопотреблению для систем навигации и наведения нового поколения. Он способен измерять угловую скорость до ± 1,0 рад/с и имеет два режима вывода: аналоговый сигнал напряжения, линейно-пропорциональный угловой скорости, и цифровой по протоколу SPI®.</a:t>
            </a:r>
          </a:p>
        </p:txBody>
      </p:sp>
      <p:pic>
        <p:nvPicPr>
          <p:cNvPr id="21508" name="Picture 4" descr="http://volamar.ru/audio_video/foto/03/mems/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1785926"/>
            <a:ext cx="4286250" cy="3133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00108"/>
            <a:ext cx="7929618" cy="271464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Как правило, подобные гироскопы выпускаются в герметичных керамических LCC корпусах которые можно устанавливать на системные платы. Датчик состоит из пяти основных компонентов:</a:t>
            </a:r>
            <a:br>
              <a:rPr lang="ru-RU" dirty="0" smtClean="0"/>
            </a:br>
            <a:r>
              <a:rPr lang="ru-RU" dirty="0" smtClean="0"/>
              <a:t>- кремниевый кольцевой </a:t>
            </a:r>
            <a:r>
              <a:rPr lang="ru-RU" dirty="0" err="1" smtClean="0"/>
              <a:t>МЭМС-сенсор</a:t>
            </a:r>
            <a:r>
              <a:rPr lang="ru-RU" dirty="0" smtClean="0"/>
              <a:t> (</a:t>
            </a:r>
            <a:r>
              <a:rPr lang="ru-RU" dirty="0" err="1" smtClean="0"/>
              <a:t>MEMS-ring</a:t>
            </a:r>
            <a:r>
              <a:rPr lang="ru-RU" dirty="0" smtClean="0"/>
              <a:t>),</a:t>
            </a:r>
            <a:br>
              <a:rPr lang="ru-RU" dirty="0" smtClean="0"/>
            </a:br>
            <a:r>
              <a:rPr lang="ru-RU" dirty="0" smtClean="0"/>
              <a:t>- основание из кремния (</a:t>
            </a:r>
            <a:r>
              <a:rPr lang="ru-RU" dirty="0" err="1" smtClean="0"/>
              <a:t>Pedestal</a:t>
            </a:r>
            <a:r>
              <a:rPr lang="ru-RU" dirty="0" smtClean="0"/>
              <a:t>),</a:t>
            </a:r>
            <a:br>
              <a:rPr lang="ru-RU" dirty="0" smtClean="0"/>
            </a:br>
            <a:r>
              <a:rPr lang="ru-RU" dirty="0" smtClean="0"/>
              <a:t>- интегральная микросхема гироскопа (ASIC),</a:t>
            </a:r>
            <a:br>
              <a:rPr lang="ru-RU" dirty="0" smtClean="0"/>
            </a:br>
            <a:r>
              <a:rPr lang="ru-RU" dirty="0" smtClean="0"/>
              <a:t>- корпус (</a:t>
            </a:r>
            <a:r>
              <a:rPr lang="ru-RU" dirty="0" err="1" smtClean="0"/>
              <a:t>Package</a:t>
            </a:r>
            <a:r>
              <a:rPr lang="ru-RU" dirty="0" smtClean="0"/>
              <a:t> </a:t>
            </a:r>
            <a:r>
              <a:rPr lang="ru-RU" dirty="0" err="1" smtClean="0"/>
              <a:t>Base</a:t>
            </a:r>
            <a:r>
              <a:rPr lang="ru-RU" dirty="0" smtClean="0"/>
              <a:t>),</a:t>
            </a:r>
            <a:br>
              <a:rPr lang="ru-RU" dirty="0" smtClean="0"/>
            </a:br>
            <a:r>
              <a:rPr lang="ru-RU" dirty="0" smtClean="0"/>
              <a:t>- крышка (</a:t>
            </a:r>
            <a:r>
              <a:rPr lang="ru-RU" dirty="0" err="1" smtClean="0"/>
              <a:t>Lid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20482" name="Picture 2" descr="http://volamar.ru/audio_video/foto/03/mems/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429000"/>
            <a:ext cx="7072322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://volamar.ru/audio_video/foto/03/mems/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62325"/>
            <a:ext cx="3981450" cy="3495675"/>
          </a:xfrm>
          <a:prstGeom prst="rect">
            <a:avLst/>
          </a:prstGeom>
          <a:noFill/>
        </p:spPr>
      </p:pic>
      <p:pic>
        <p:nvPicPr>
          <p:cNvPr id="6148" name="Picture 4" descr="http://volamar.ru/audio_video/foto/03/mems/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132182"/>
            <a:ext cx="4357686" cy="3725817"/>
          </a:xfrm>
          <a:prstGeom prst="rect">
            <a:avLst/>
          </a:prstGeom>
          <a:noFill/>
        </p:spPr>
      </p:pic>
      <p:pic>
        <p:nvPicPr>
          <p:cNvPr id="6150" name="Picture 6" descr="http://volamar.ru/audio_video/foto/03/mems/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715000" cy="2743201"/>
          </a:xfrm>
          <a:prstGeom prst="rect">
            <a:avLst/>
          </a:prstGeom>
          <a:noFill/>
        </p:spPr>
      </p:pic>
      <p:pic>
        <p:nvPicPr>
          <p:cNvPr id="6152" name="Picture 8" descr="http://volamar.ru/audio_video/foto/03/mems/0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0"/>
            <a:ext cx="3500430" cy="32499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5688" t="12695" r="24231" b="8203"/>
          <a:stretch>
            <a:fillRect/>
          </a:stretch>
        </p:blipFill>
        <p:spPr bwMode="auto">
          <a:xfrm>
            <a:off x="1500166" y="0"/>
            <a:ext cx="62865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Гироскоп L3GD20 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285860"/>
            <a:ext cx="3000396" cy="247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/>
          <a:srcRect l="61235" t="16279" r="18715" b="59948"/>
          <a:stretch>
            <a:fillRect/>
          </a:stretch>
        </p:blipFill>
        <p:spPr bwMode="auto">
          <a:xfrm>
            <a:off x="5500694" y="3786190"/>
            <a:ext cx="3000396" cy="17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 descr="http://hishopping.ru/img/products/41174-cfsunbird-10-sht-l3gd20h-3-osi-giroskopa-giroskop-modul-datchika.jpg"/>
          <p:cNvPicPr>
            <a:picLocks noChangeAspect="1" noChangeArrowheads="1"/>
          </p:cNvPicPr>
          <p:nvPr/>
        </p:nvPicPr>
        <p:blipFill>
          <a:blip r:embed="rId4"/>
          <a:srcRect l="8417" t="14651" r="8353" b="12802"/>
          <a:stretch>
            <a:fillRect/>
          </a:stretch>
        </p:blipFill>
        <p:spPr bwMode="auto">
          <a:xfrm>
            <a:off x="1071538" y="1357298"/>
            <a:ext cx="3916483" cy="3429024"/>
          </a:xfrm>
          <a:prstGeom prst="rect">
            <a:avLst/>
          </a:prstGeom>
          <a:noFill/>
        </p:spPr>
      </p:pic>
      <p:pic>
        <p:nvPicPr>
          <p:cNvPr id="10" name="Рисунок 9"/>
          <p:cNvPicPr/>
          <p:nvPr/>
        </p:nvPicPr>
        <p:blipFill>
          <a:blip r:embed="rId5"/>
          <a:srcRect l="32646" t="33892" r="18692" b="35062"/>
          <a:stretch>
            <a:fillRect/>
          </a:stretch>
        </p:blipFill>
        <p:spPr bwMode="auto">
          <a:xfrm>
            <a:off x="0" y="4714884"/>
            <a:ext cx="5643570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6"/>
          <a:srcRect l="26116" t="37210" r="32545" b="22480"/>
          <a:stretch>
            <a:fillRect/>
          </a:stretch>
        </p:blipFill>
        <p:spPr bwMode="auto">
          <a:xfrm>
            <a:off x="642910" y="1285860"/>
            <a:ext cx="8072494" cy="484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Гироскоп L3G3250A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428736"/>
            <a:ext cx="8229600" cy="5208272"/>
          </a:xfrm>
        </p:spPr>
        <p:txBody>
          <a:bodyPr>
            <a:noAutofit/>
          </a:bodyPr>
          <a:lstStyle/>
          <a:p>
            <a:r>
              <a:rPr lang="ru-RU" sz="1800" dirty="0" smtClean="0"/>
              <a:t>3-Осевой Аналоговый Гироскоп </a:t>
            </a:r>
            <a:endParaRPr lang="en-US" sz="1800" dirty="0" smtClean="0"/>
          </a:p>
          <a:p>
            <a:r>
              <a:rPr lang="ru-RU" sz="1800" dirty="0" smtClean="0"/>
              <a:t>Иммунитет к аналоговому шуму и вибрациям </a:t>
            </a:r>
            <a:endParaRPr lang="en-US" sz="1800" dirty="0" smtClean="0"/>
          </a:p>
          <a:p>
            <a:r>
              <a:rPr lang="ru-RU" sz="1800" dirty="0" smtClean="0"/>
              <a:t>2 шкалы измерения: ±625°/с и ±2500°/с </a:t>
            </a:r>
            <a:endParaRPr lang="en-US" sz="1800" dirty="0" smtClean="0"/>
          </a:p>
          <a:p>
            <a:r>
              <a:rPr lang="ru-RU" sz="1800" i="1" dirty="0" err="1" smtClean="0"/>
              <a:t>Power</a:t>
            </a:r>
            <a:r>
              <a:rPr lang="ru-RU" sz="1800" i="1" dirty="0" smtClean="0"/>
              <a:t> </a:t>
            </a:r>
            <a:r>
              <a:rPr lang="ru-RU" sz="1800" i="1" dirty="0" err="1" smtClean="0"/>
              <a:t>down</a:t>
            </a:r>
            <a:r>
              <a:rPr lang="ru-RU" sz="1800" dirty="0" smtClean="0"/>
              <a:t> и </a:t>
            </a:r>
            <a:r>
              <a:rPr lang="ru-RU" sz="1800" i="1" dirty="0" err="1" smtClean="0"/>
              <a:t>Sleep</a:t>
            </a:r>
            <a:r>
              <a:rPr lang="ru-RU" sz="1800" dirty="0" smtClean="0"/>
              <a:t> режимы </a:t>
            </a:r>
            <a:endParaRPr lang="en-US" sz="1800" dirty="0" smtClean="0"/>
          </a:p>
          <a:p>
            <a:r>
              <a:rPr lang="ru-RU" sz="1800" dirty="0" smtClean="0"/>
              <a:t>Функция самотестирования </a:t>
            </a:r>
            <a:endParaRPr lang="en-US" sz="1800" dirty="0" smtClean="0"/>
          </a:p>
          <a:p>
            <a:r>
              <a:rPr lang="ru-RU" sz="1800" dirty="0" smtClean="0"/>
              <a:t>Заводская калибровка </a:t>
            </a:r>
            <a:endParaRPr lang="en-US" sz="1800" dirty="0" smtClean="0"/>
          </a:p>
          <a:p>
            <a:r>
              <a:rPr lang="ru-RU" sz="1800" dirty="0" smtClean="0"/>
              <a:t>Высокая чувствительность: 2 мВ/°/с при 625°/с </a:t>
            </a:r>
            <a:endParaRPr lang="en-US" sz="1800" dirty="0" smtClean="0"/>
          </a:p>
          <a:p>
            <a:r>
              <a:rPr lang="ru-RU" sz="1800" dirty="0" smtClean="0"/>
              <a:t>Встроенный фильтр нижних частот </a:t>
            </a:r>
            <a:endParaRPr lang="en-US" sz="1800" dirty="0" smtClean="0"/>
          </a:p>
          <a:p>
            <a:r>
              <a:rPr lang="ru-RU" sz="1800" dirty="0" smtClean="0"/>
              <a:t>Высокая температурная стабильность (0.08°/с/°C) </a:t>
            </a:r>
            <a:endParaRPr lang="en-US" sz="1800" dirty="0" smtClean="0"/>
          </a:p>
          <a:p>
            <a:r>
              <a:rPr lang="ru-RU" sz="1800" dirty="0" smtClean="0"/>
              <a:t>Высокое шоковое состояние: 10000g в течении 0.1 мс </a:t>
            </a:r>
            <a:endParaRPr lang="en-US" sz="1800" dirty="0" smtClean="0"/>
          </a:p>
          <a:p>
            <a:r>
              <a:rPr lang="ru-RU" sz="1800" dirty="0" smtClean="0"/>
              <a:t>Температурный диапазон от -40 до 85°C </a:t>
            </a:r>
            <a:endParaRPr lang="en-US" sz="1800" dirty="0" smtClean="0"/>
          </a:p>
          <a:p>
            <a:r>
              <a:rPr lang="ru-RU" sz="1800" dirty="0" smtClean="0"/>
              <a:t>Напряжение питания: 2.4 - 3.6В </a:t>
            </a:r>
            <a:endParaRPr lang="en-US" sz="1800" dirty="0" smtClean="0"/>
          </a:p>
          <a:p>
            <a:r>
              <a:rPr lang="ru-RU" sz="1800" b="1" dirty="0" smtClean="0"/>
              <a:t>Потребление: </a:t>
            </a:r>
            <a:r>
              <a:rPr lang="ru-RU" sz="1800" dirty="0" smtClean="0"/>
              <a:t>6.</a:t>
            </a:r>
            <a:r>
              <a:rPr lang="en-US" sz="1800" dirty="0" smtClean="0"/>
              <a:t>3</a:t>
            </a:r>
            <a:r>
              <a:rPr lang="ru-RU" sz="1800" dirty="0" smtClean="0"/>
              <a:t> </a:t>
            </a:r>
            <a:r>
              <a:rPr lang="ru-RU" sz="1800" dirty="0" err="1" smtClean="0"/>
              <a:t>мA</a:t>
            </a:r>
            <a:r>
              <a:rPr lang="ru-RU" sz="1800" dirty="0" smtClean="0"/>
              <a:t> в </a:t>
            </a:r>
            <a:r>
              <a:rPr lang="ru-RU" sz="1800" i="1" dirty="0" err="1" smtClean="0"/>
              <a:t>Normal</a:t>
            </a:r>
            <a:r>
              <a:rPr lang="ru-RU" sz="1800" dirty="0" smtClean="0"/>
              <a:t>, 2 </a:t>
            </a:r>
            <a:r>
              <a:rPr lang="ru-RU" sz="1800" dirty="0" err="1" smtClean="0"/>
              <a:t>мA</a:t>
            </a:r>
            <a:r>
              <a:rPr lang="ru-RU" sz="1800" dirty="0" smtClean="0"/>
              <a:t> в </a:t>
            </a:r>
            <a:r>
              <a:rPr lang="ru-RU" sz="1800" i="1" dirty="0" err="1" smtClean="0"/>
              <a:t>Sleep</a:t>
            </a:r>
            <a:r>
              <a:rPr lang="ru-RU" sz="1800" dirty="0" smtClean="0"/>
              <a:t> и 5 </a:t>
            </a:r>
            <a:r>
              <a:rPr lang="ru-RU" sz="1800" dirty="0" err="1" smtClean="0"/>
              <a:t>мкA</a:t>
            </a:r>
            <a:r>
              <a:rPr lang="ru-RU" sz="1800" dirty="0" smtClean="0"/>
              <a:t> в </a:t>
            </a:r>
            <a:r>
              <a:rPr lang="ru-RU" sz="1800" i="1" dirty="0" err="1" smtClean="0"/>
              <a:t>Power</a:t>
            </a:r>
            <a:r>
              <a:rPr lang="ru-RU" sz="1800" i="1" dirty="0" smtClean="0"/>
              <a:t> </a:t>
            </a:r>
            <a:r>
              <a:rPr lang="ru-RU" sz="1800" i="1" dirty="0" err="1" smtClean="0"/>
              <a:t>Down</a:t>
            </a:r>
            <a:r>
              <a:rPr lang="ru-RU" sz="1800" i="1" dirty="0" smtClean="0"/>
              <a:t> </a:t>
            </a:r>
            <a:r>
              <a:rPr lang="ru-RU" sz="1800" dirty="0" smtClean="0"/>
              <a:t>режимах </a:t>
            </a:r>
            <a:endParaRPr lang="en-US" sz="1800" dirty="0" smtClean="0"/>
          </a:p>
          <a:p>
            <a:r>
              <a:rPr lang="ru-RU" sz="1800" b="1" dirty="0" smtClean="0"/>
              <a:t>Корпус</a:t>
            </a:r>
            <a:r>
              <a:rPr lang="en-US" sz="1800" b="1" dirty="0" smtClean="0"/>
              <a:t>:</a:t>
            </a:r>
            <a:r>
              <a:rPr lang="ru-RU" sz="1800" dirty="0" smtClean="0"/>
              <a:t> 3.5 </a:t>
            </a:r>
            <a:r>
              <a:rPr lang="ru-RU" sz="1800" dirty="0" err="1" smtClean="0"/>
              <a:t>x</a:t>
            </a:r>
            <a:r>
              <a:rPr lang="ru-RU" sz="1800" dirty="0" smtClean="0"/>
              <a:t> 3 </a:t>
            </a:r>
            <a:r>
              <a:rPr lang="ru-RU" sz="1800" dirty="0" err="1" smtClean="0"/>
              <a:t>x</a:t>
            </a:r>
            <a:r>
              <a:rPr lang="ru-RU" sz="1800" dirty="0" smtClean="0"/>
              <a:t> 1 LGA</a:t>
            </a:r>
            <a:endParaRPr lang="ru-RU" sz="1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13921" t="14729" r="56711" b="51552"/>
          <a:stretch>
            <a:fillRect/>
          </a:stretch>
        </p:blipFill>
        <p:spPr bwMode="auto">
          <a:xfrm>
            <a:off x="5500694" y="1428736"/>
            <a:ext cx="364330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A3G4250D: 3-осевой гироскоп для автомобильного рынка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4937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A3G4250D-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utomotive – </a:t>
            </a:r>
            <a:r>
              <a:rPr lang="en-US" sz="24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 axes – </a:t>
            </a:r>
            <a:r>
              <a:rPr lang="en-US" sz="2400" dirty="0" smtClean="0">
                <a:solidFill>
                  <a:srgbClr val="FF0000"/>
                </a:solidFill>
              </a:rPr>
              <a:t>G</a:t>
            </a:r>
            <a:r>
              <a:rPr lang="en-US" sz="2400" dirty="0" smtClean="0"/>
              <a:t>yroscope –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4</a:t>
            </a:r>
            <a:r>
              <a:rPr lang="en-US" sz="2400" dirty="0" smtClean="0"/>
              <a:t>x4 LGA 16L– </a:t>
            </a:r>
            <a:r>
              <a:rPr lang="en-US" sz="2400" dirty="0" smtClean="0">
                <a:solidFill>
                  <a:srgbClr val="FF0000"/>
                </a:solidFill>
              </a:rPr>
              <a:t>±245</a:t>
            </a:r>
            <a:r>
              <a:rPr lang="en-US" sz="2400" dirty="0" smtClean="0"/>
              <a:t>dps full scale – </a:t>
            </a:r>
            <a:r>
              <a:rPr lang="en-US" sz="2400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/>
              <a:t>igital Output </a:t>
            </a:r>
          </a:p>
          <a:p>
            <a:r>
              <a:rPr lang="ru-RU" sz="2400" dirty="0" smtClean="0"/>
              <a:t>Совместим по выводам с L3G4200D </a:t>
            </a:r>
            <a:endParaRPr lang="en-US" sz="2400" dirty="0" smtClean="0"/>
          </a:p>
          <a:p>
            <a:r>
              <a:rPr lang="ru-RU" sz="2400" dirty="0" smtClean="0"/>
              <a:t>Низкое потребление </a:t>
            </a:r>
            <a:endParaRPr lang="en-US" sz="2400" dirty="0" smtClean="0"/>
          </a:p>
          <a:p>
            <a:r>
              <a:rPr lang="ru-RU" sz="2400" dirty="0" smtClean="0"/>
              <a:t>Низкий шум и высокая стабильность по температуре </a:t>
            </a:r>
            <a:endParaRPr lang="en-US" sz="2400" dirty="0" smtClean="0"/>
          </a:p>
          <a:p>
            <a:r>
              <a:rPr lang="ru-RU" sz="2400" dirty="0" smtClean="0"/>
              <a:t> Области применения: </a:t>
            </a:r>
            <a:r>
              <a:rPr lang="ru-RU" sz="2400" dirty="0" err="1" smtClean="0"/>
              <a:t>трекинг-системы</a:t>
            </a:r>
            <a:r>
              <a:rPr lang="ru-RU" sz="2400" dirty="0" smtClean="0"/>
              <a:t>, </a:t>
            </a:r>
            <a:r>
              <a:rPr lang="ru-RU" sz="2400" dirty="0" err="1" smtClean="0"/>
              <a:t>автотрекеры</a:t>
            </a:r>
            <a:r>
              <a:rPr lang="ru-RU" sz="2400" dirty="0" smtClean="0"/>
              <a:t>, навигация, определение угла наклона </a:t>
            </a:r>
            <a:endParaRPr lang="en-US" sz="2400" dirty="0" smtClean="0"/>
          </a:p>
          <a:p>
            <a:r>
              <a:rPr lang="ru-RU" sz="2400" dirty="0" smtClean="0"/>
              <a:t>AEC-Q100 </a:t>
            </a:r>
            <a:endParaRPr lang="ru-RU" sz="2400" dirty="0"/>
          </a:p>
        </p:txBody>
      </p:sp>
      <p:pic>
        <p:nvPicPr>
          <p:cNvPr id="3074" name="Picture 2" descr="https://media.ncd.io/sites/2/20170721152157/A3G4250DTR_I2CS.png"/>
          <p:cNvPicPr>
            <a:picLocks noChangeAspect="1" noChangeArrowheads="1"/>
          </p:cNvPicPr>
          <p:nvPr/>
        </p:nvPicPr>
        <p:blipFill>
          <a:blip r:embed="rId2"/>
          <a:srcRect l="18000" r="14499"/>
          <a:stretch>
            <a:fillRect/>
          </a:stretch>
        </p:blipFill>
        <p:spPr bwMode="auto">
          <a:xfrm>
            <a:off x="6732240" y="4765878"/>
            <a:ext cx="2103047" cy="20781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1330</TotalTime>
  <Words>258</Words>
  <Application>Microsoft Office PowerPoint</Application>
  <PresentationFormat>Экран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Поток</vt:lpstr>
      <vt:lpstr>Гироскопы МЭМС (Микроэлектромеханические системы)</vt:lpstr>
      <vt:lpstr>Что такое гироскоп?</vt:lpstr>
      <vt:lpstr>Одноосевой МЭМС-датчик угловой скорости (гироскоп) с вибрирующим кремниевым кольцом</vt:lpstr>
      <vt:lpstr>Презентация PowerPoint</vt:lpstr>
      <vt:lpstr>Презентация PowerPoint</vt:lpstr>
      <vt:lpstr>Презентация PowerPoint</vt:lpstr>
      <vt:lpstr>Гироскоп L3GD20 </vt:lpstr>
      <vt:lpstr>Гироскоп L3G3250A</vt:lpstr>
      <vt:lpstr>A3G4250D: 3-осевой гироскоп для автомобильного рынка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Гироскопы МЭМС</dc:title>
  <dc:creator>Oleg</dc:creator>
  <cp:lastModifiedBy>Пользователь Windows</cp:lastModifiedBy>
  <cp:revision>63</cp:revision>
  <dcterms:created xsi:type="dcterms:W3CDTF">2019-03-17T08:40:11Z</dcterms:created>
  <dcterms:modified xsi:type="dcterms:W3CDTF">2021-03-03T09:04:31Z</dcterms:modified>
</cp:coreProperties>
</file>