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1" r:id="rId5"/>
    <p:sldId id="275" r:id="rId6"/>
    <p:sldId id="276" r:id="rId7"/>
    <p:sldId id="321" r:id="rId8"/>
    <p:sldId id="330" r:id="rId9"/>
    <p:sldId id="322" r:id="rId10"/>
    <p:sldId id="323" r:id="rId11"/>
    <p:sldId id="331" r:id="rId12"/>
    <p:sldId id="332" r:id="rId13"/>
    <p:sldId id="333"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A00"/>
    <a:srgbClr val="86C400"/>
    <a:srgbClr val="82BF36"/>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8147" autoAdjust="0"/>
  </p:normalViewPr>
  <p:slideViewPr>
    <p:cSldViewPr snapToGrid="0">
      <p:cViewPr>
        <p:scale>
          <a:sx n="66" d="100"/>
          <a:sy n="66" d="100"/>
        </p:scale>
        <p:origin x="1326" y="882"/>
      </p:cViewPr>
      <p:guideLst/>
    </p:cSldViewPr>
  </p:slideViewPr>
  <p:notesTextViewPr>
    <p:cViewPr>
      <p:scale>
        <a:sx n="150" d="100"/>
        <a:sy n="150" d="100"/>
      </p:scale>
      <p:origin x="0" y="0"/>
    </p:cViewPr>
  </p:notesTextViewPr>
  <p:sorterViewPr>
    <p:cViewPr>
      <p:scale>
        <a:sx n="100" d="100"/>
        <a:sy n="100" d="100"/>
      </p:scale>
      <p:origin x="0" y="-438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5/14/2018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pPr algn="just"/>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48686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55000" lnSpcReduction="20000"/>
          </a:bodyPr>
          <a:lstStyle/>
          <a:p>
            <a:pPr algn="just"/>
            <a:r>
              <a:rPr lang="ru-RU" dirty="0" smtClean="0"/>
              <a:t>В принципе, традиционная разработка ASP.NET </a:t>
            </a:r>
            <a:r>
              <a:rPr lang="ru-RU" dirty="0" err="1" smtClean="0"/>
              <a:t>Web</a:t>
            </a:r>
            <a:r>
              <a:rPr lang="ru-RU" dirty="0" smtClean="0"/>
              <a:t> </a:t>
            </a:r>
            <a:r>
              <a:rPr lang="ru-RU" dirty="0" err="1" smtClean="0"/>
              <a:t>Forms</a:t>
            </a:r>
            <a:r>
              <a:rPr lang="ru-RU" dirty="0" smtClean="0"/>
              <a:t> была очень классной, но реальность оказалась более требовательной. Со временем использование веб форм в реальных проектах показало некоторые их недостатки:</a:t>
            </a:r>
            <a:endParaRPr lang="en-CA" dirty="0" smtClean="0"/>
          </a:p>
          <a:p>
            <a:pPr algn="just"/>
            <a:endParaRPr lang="en-US" dirty="0" smtClean="0"/>
          </a:p>
          <a:p>
            <a:pPr marL="171450" indent="-171450" algn="just">
              <a:buFont typeface="Arial" panose="020B0604020202020204" pitchFamily="34" charset="0"/>
              <a:buChar char="•"/>
            </a:pPr>
            <a:r>
              <a:rPr lang="ru-RU" b="1" dirty="0" smtClean="0"/>
              <a:t>Вес </a:t>
            </a:r>
            <a:r>
              <a:rPr lang="ru-RU" b="1" dirty="0" err="1" smtClean="0"/>
              <a:t>View</a:t>
            </a:r>
            <a:r>
              <a:rPr lang="ru-RU" b="1" dirty="0" smtClean="0"/>
              <a:t> </a:t>
            </a:r>
            <a:r>
              <a:rPr lang="ru-RU" b="1" dirty="0" err="1" smtClean="0"/>
              <a:t>State</a:t>
            </a:r>
            <a:r>
              <a:rPr lang="ru-RU" dirty="0" smtClean="0"/>
              <a:t>: В результате использования актуального механизма для поддержки состояния между запросами (известного как </a:t>
            </a:r>
            <a:r>
              <a:rPr lang="ru-RU" dirty="0" err="1" smtClean="0"/>
              <a:t>View</a:t>
            </a:r>
            <a:r>
              <a:rPr lang="ru-RU" dirty="0" smtClean="0"/>
              <a:t> </a:t>
            </a:r>
            <a:r>
              <a:rPr lang="ru-RU" dirty="0" err="1" smtClean="0"/>
              <a:t>State</a:t>
            </a:r>
            <a:r>
              <a:rPr lang="ru-RU" dirty="0" smtClean="0"/>
              <a:t>) мы получили большие блоки данных, передаваемые между клиентом и сервером. Эти данные могут достигать сотен килобайт даже для скромных веб приложений, и они идут туда и обратно при каждом запросе, что приводит к увеличению времени отклика и повышению требований к пропускной способности сервера.</a:t>
            </a:r>
            <a:endParaRPr lang="en-US" dirty="0" smtClean="0"/>
          </a:p>
          <a:p>
            <a:pPr marL="171450" indent="-171450" algn="just">
              <a:buFont typeface="Arial" panose="020B0604020202020204" pitchFamily="34" charset="0"/>
              <a:buChar char="•"/>
            </a:pPr>
            <a:endParaRPr lang="en-US" dirty="0" smtClean="0"/>
          </a:p>
          <a:p>
            <a:pPr marL="171450" indent="-171450" algn="just">
              <a:buFont typeface="Arial" panose="020B0604020202020204" pitchFamily="34" charset="0"/>
              <a:buChar char="•"/>
            </a:pPr>
            <a:r>
              <a:rPr lang="ru-RU" b="1" dirty="0" smtClean="0"/>
              <a:t>Жизненный цикл страницы: </a:t>
            </a:r>
            <a:r>
              <a:rPr lang="ru-RU" dirty="0" smtClean="0"/>
              <a:t>Механизм для объединения события со стороны клиента с кодом серверного обработчика события – часть жизненного цикла страницы – может быть чрезвычайно сложным и деликатным. Немногие разработчики добились успеха в манипуляциях с элементами управления во время выполнения кода, не получив ошибок </a:t>
            </a:r>
            <a:r>
              <a:rPr lang="ru-RU" dirty="0" err="1" smtClean="0"/>
              <a:t>View</a:t>
            </a:r>
            <a:r>
              <a:rPr lang="ru-RU" dirty="0" smtClean="0"/>
              <a:t> </a:t>
            </a:r>
            <a:r>
              <a:rPr lang="ru-RU" dirty="0" err="1" smtClean="0"/>
              <a:t>State</a:t>
            </a:r>
            <a:r>
              <a:rPr lang="ru-RU" dirty="0" smtClean="0"/>
              <a:t> или не обнаружив, что некоторые обработчики событий таинственным образом не выполнялись</a:t>
            </a:r>
            <a:endParaRPr lang="en-US" dirty="0" smtClean="0"/>
          </a:p>
          <a:p>
            <a:pPr marL="171450" indent="-171450" algn="just">
              <a:buFont typeface="Arial" panose="020B0604020202020204" pitchFamily="34" charset="0"/>
              <a:buChar char="•"/>
            </a:pPr>
            <a:endParaRPr lang="en-US" dirty="0" smtClean="0"/>
          </a:p>
          <a:p>
            <a:pPr marL="171450" indent="-171450" algn="just">
              <a:buFont typeface="Arial" panose="020B0604020202020204" pitchFamily="34" charset="0"/>
              <a:buChar char="•"/>
            </a:pPr>
            <a:r>
              <a:rPr lang="ru-RU" b="1" dirty="0" smtClean="0"/>
              <a:t>Неправильное разделение задач: </a:t>
            </a:r>
            <a:r>
              <a:rPr lang="ru-RU" dirty="0" smtClean="0"/>
              <a:t>Модель выделенного кода (</a:t>
            </a:r>
            <a:r>
              <a:rPr lang="ru-RU" dirty="0" err="1" smtClean="0"/>
              <a:t>code-behind</a:t>
            </a:r>
            <a:r>
              <a:rPr lang="ru-RU" dirty="0" smtClean="0"/>
              <a:t>) ASP.NET предоставляет возможность для того, чтобы вынести код приложения за рамки HTML разметки в отдельный класс выделенного кода. Это широко приветствовалось из-за разделения логики и представления, но, в действительности, разработчики вынуждены смешивать код представления (например, манипуляции с деревом серверных элементов управления) с логикой приложения (например, управлением базами данных) в этих же классах выделенного кода, которые становятся просто чудовищными. Конечный результат может быть недолговечным и непонятным</a:t>
            </a:r>
            <a:endParaRPr lang="en-US" dirty="0" smtClean="0"/>
          </a:p>
          <a:p>
            <a:pPr marL="171450" indent="-171450" algn="just">
              <a:buFont typeface="Arial" panose="020B0604020202020204" pitchFamily="34" charset="0"/>
              <a:buChar char="•"/>
            </a:pPr>
            <a:endParaRPr lang="en-US" dirty="0" smtClean="0"/>
          </a:p>
          <a:p>
            <a:pPr marL="171450" indent="-171450" algn="just">
              <a:buFont typeface="Arial" panose="020B0604020202020204" pitchFamily="34" charset="0"/>
              <a:buChar char="•"/>
            </a:pPr>
            <a:r>
              <a:rPr lang="ru-RU" b="1" dirty="0" smtClean="0"/>
              <a:t>Ограниченные возможности с HTML</a:t>
            </a:r>
            <a:r>
              <a:rPr lang="ru-RU" dirty="0" smtClean="0"/>
              <a:t>: Серверные элементы управления отображают себя как HTML, но не обязательно так, как вы хотите. До версии ASP.NET 4 выходным данным HTML не удавалось соответствовать веб стандартам или хорошо работать с каскадными таблицами стилей (CSS). Также серверные элементы управления генерировали непредсказуемые и сложные значения атрибута ID, к которым трудно получить доступ при помощи </a:t>
            </a:r>
            <a:r>
              <a:rPr lang="ru-RU" dirty="0" err="1" smtClean="0"/>
              <a:t>JavaScript</a:t>
            </a:r>
            <a:r>
              <a:rPr lang="ru-RU" dirty="0" smtClean="0"/>
              <a:t>. Эти проблемы во многом решились в ASP.NET 4 и ASP.NET 4.5, но у вас все еще могут возникнуть сложности в получении того HTML, который вы ожидаете</a:t>
            </a:r>
            <a:endParaRPr lang="en-US" dirty="0" smtClean="0"/>
          </a:p>
          <a:p>
            <a:pPr marL="171450" indent="-171450" algn="just">
              <a:buFont typeface="Arial" panose="020B0604020202020204" pitchFamily="34" charset="0"/>
              <a:buChar char="•"/>
            </a:pPr>
            <a:endParaRPr lang="en-US" dirty="0" smtClean="0"/>
          </a:p>
          <a:p>
            <a:pPr marL="171450" indent="-171450" algn="just">
              <a:buFont typeface="Arial" panose="020B0604020202020204" pitchFamily="34" charset="0"/>
              <a:buChar char="•"/>
            </a:pPr>
            <a:r>
              <a:rPr lang="ru-RU" b="1" dirty="0" smtClean="0"/>
              <a:t>Абстракции с брешью</a:t>
            </a:r>
            <a:r>
              <a:rPr lang="ru-RU" dirty="0" smtClean="0"/>
              <a:t>: </a:t>
            </a:r>
            <a:r>
              <a:rPr lang="ru-RU" dirty="0" err="1" smtClean="0"/>
              <a:t>Web</a:t>
            </a:r>
            <a:r>
              <a:rPr lang="ru-RU" dirty="0" smtClean="0"/>
              <a:t> </a:t>
            </a:r>
            <a:r>
              <a:rPr lang="ru-RU" dirty="0" err="1" smtClean="0"/>
              <a:t>Forms</a:t>
            </a:r>
            <a:r>
              <a:rPr lang="ru-RU" dirty="0" smtClean="0"/>
              <a:t> пытается спрятать HTML и HTTP, где это только возможно. Когда вы пытаетесь реализовать пользовательские механизмы поведения, вы часто можете выпасть из абстракций, которые заставляют вас переделывать механизм обратной передачи событий или выполнять глупые действия, чтобы он сгенерировал желаемый HTML. Кроме того, все эти абстракции могут стать неприятным барьером для компетентных веб разработчиков.</a:t>
            </a:r>
            <a:endParaRPr lang="en-US" dirty="0" smtClean="0"/>
          </a:p>
          <a:p>
            <a:pPr marL="171450" indent="-171450" algn="just">
              <a:buFont typeface="Arial" panose="020B0604020202020204" pitchFamily="34" charset="0"/>
              <a:buChar char="•"/>
            </a:pPr>
            <a:endParaRPr lang="en-US" dirty="0" smtClean="0"/>
          </a:p>
          <a:p>
            <a:pPr marL="171450" indent="-171450" algn="just">
              <a:buFont typeface="Arial" panose="020B0604020202020204" pitchFamily="34" charset="0"/>
              <a:buChar char="•"/>
            </a:pPr>
            <a:r>
              <a:rPr lang="ru-RU" b="1" dirty="0" smtClean="0"/>
              <a:t>Слабая тестируемость</a:t>
            </a:r>
            <a:r>
              <a:rPr lang="ru-RU" dirty="0" smtClean="0"/>
              <a:t>: Разработчики ASP.NET не могли предположить, что автоматизированное тестирование станет важным компонентом разработки программного обеспечения. Не удивительно, что жесткая архитектура, которую они разработали, не подходит для модульного тестирования (юнит-тестирования). С интеграционным тестированием также могут возникнуть проблемы.</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lgn="just">
              <a:buFont typeface="Arial" panose="020B0604020202020204" pitchFamily="34" charset="0"/>
              <a:buNone/>
            </a:pPr>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877441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1527889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637544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4160156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693127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476873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42958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897257"/>
            <a:ext cx="12192000" cy="1063487"/>
          </a:xfrm>
        </p:spPr>
        <p:txBody>
          <a:bodyPr/>
          <a:lstStyle>
            <a:lvl1pPr algn="ctr">
              <a:defRPr baseline="0">
                <a:solidFill>
                  <a:schemeClr val="bg1"/>
                </a:solidFill>
              </a:defRPr>
            </a:lvl1pPr>
          </a:lstStyle>
          <a:p>
            <a:r>
              <a:rPr lang="en-US" dirty="0" smtClean="0"/>
              <a:t>Transition Slide</a:t>
            </a:r>
            <a:endParaRPr lang="en-US" dirty="0"/>
          </a:p>
        </p:txBody>
      </p:sp>
    </p:spTree>
    <p:extLst>
      <p:ext uri="{BB962C8B-B14F-4D97-AF65-F5344CB8AC3E}">
        <p14:creationId xmlns:p14="http://schemas.microsoft.com/office/powerpoint/2010/main" val="583493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72"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ru-RU" sz="4000" dirty="0" smtClean="0"/>
              <a:t>С</a:t>
            </a:r>
            <a:r>
              <a:rPr lang="" sz="4000" dirty="0" smtClean="0"/>
              <a:t>истема учета</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7206342" y="1409701"/>
            <a:ext cx="4027715" cy="4856085"/>
          </a:xfrm>
        </p:spPr>
        <p:txBody>
          <a:bodyPr/>
          <a:lstStyle/>
          <a:p>
            <a:r>
              <a:rPr lang="" dirty="0" smtClean="0"/>
              <a:t>Возможность просмотреть расположение объекта на карте Яндекс</a:t>
            </a:r>
            <a:endParaRPr lang="" dirty="0" smtClean="0"/>
          </a:p>
        </p:txBody>
      </p:sp>
      <p:sp>
        <p:nvSpPr>
          <p:cNvPr id="3" name="Title 2"/>
          <p:cNvSpPr>
            <a:spLocks noGrp="1"/>
          </p:cNvSpPr>
          <p:nvPr>
            <p:ph type="title"/>
          </p:nvPr>
        </p:nvSpPr>
        <p:spPr>
          <a:xfrm>
            <a:off x="277813" y="360015"/>
            <a:ext cx="11626132" cy="643285"/>
          </a:xfrm>
        </p:spPr>
        <p:txBody>
          <a:bodyPr>
            <a:normAutofit/>
          </a:bodyPr>
          <a:lstStyle/>
          <a:p>
            <a:r>
              <a:rPr lang="" dirty="0" smtClean="0"/>
              <a:t>Месторасположение</a:t>
            </a:r>
            <a:endParaRPr lang="en-US" dirty="0"/>
          </a:p>
        </p:txBody>
      </p:sp>
      <p:pic>
        <p:nvPicPr>
          <p:cNvPr id="5" name="Рисунок 4"/>
          <p:cNvPicPr>
            <a:picLocks noChangeAspect="1"/>
          </p:cNvPicPr>
          <p:nvPr/>
        </p:nvPicPr>
        <p:blipFill>
          <a:blip r:embed="rId3"/>
          <a:stretch>
            <a:fillRect/>
          </a:stretch>
        </p:blipFill>
        <p:spPr>
          <a:xfrm>
            <a:off x="522513" y="1409701"/>
            <a:ext cx="6318163" cy="4062186"/>
          </a:xfrm>
          <a:prstGeom prst="rect">
            <a:avLst/>
          </a:prstGeom>
        </p:spPr>
      </p:pic>
    </p:spTree>
    <p:extLst>
      <p:ext uri="{BB962C8B-B14F-4D97-AF65-F5344CB8AC3E}">
        <p14:creationId xmlns:p14="http://schemas.microsoft.com/office/powerpoint/2010/main" val="28217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 dirty="0" smtClean="0"/>
              <a:t>Простота доступа</a:t>
            </a:r>
            <a:endParaRPr lang="en-US" dirty="0"/>
          </a:p>
        </p:txBody>
      </p:sp>
      <p:sp>
        <p:nvSpPr>
          <p:cNvPr id="3" name="Content Placeholder 2"/>
          <p:cNvSpPr>
            <a:spLocks noGrp="1"/>
          </p:cNvSpPr>
          <p:nvPr>
            <p:ph sz="quarter" idx="10"/>
          </p:nvPr>
        </p:nvSpPr>
        <p:spPr/>
        <p:txBody>
          <a:bodyPr/>
          <a:lstStyle/>
          <a:p>
            <a:r>
              <a:rPr lang="" dirty="0" smtClean="0"/>
              <a:t>Доступ с любой точки, где есть интерент</a:t>
            </a:r>
          </a:p>
          <a:p>
            <a:r>
              <a:rPr lang="" dirty="0" smtClean="0"/>
              <a:t>Доступ с мобильного приложения, без установки дополнительного ПО</a:t>
            </a:r>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ru-RU" dirty="0" smtClean="0"/>
              <a:t>Д</a:t>
            </a:r>
            <a:r>
              <a:rPr lang="" dirty="0" smtClean="0"/>
              <a:t>оступ с разграниченными правами</a:t>
            </a:r>
            <a:endParaRPr lang="en-US" dirty="0" smtClean="0"/>
          </a:p>
        </p:txBody>
      </p:sp>
      <p:sp>
        <p:nvSpPr>
          <p:cNvPr id="3" name="Title 2"/>
          <p:cNvSpPr>
            <a:spLocks noGrp="1"/>
          </p:cNvSpPr>
          <p:nvPr>
            <p:ph type="title"/>
          </p:nvPr>
        </p:nvSpPr>
        <p:spPr>
          <a:xfrm>
            <a:off x="277814" y="309215"/>
            <a:ext cx="11626132" cy="630585"/>
          </a:xfrm>
        </p:spPr>
        <p:txBody>
          <a:bodyPr/>
          <a:lstStyle/>
          <a:p>
            <a:r>
              <a:rPr lang="ru-RU" dirty="0" smtClean="0"/>
              <a:t>А</a:t>
            </a:r>
            <a:r>
              <a:rPr lang="" dirty="0" smtClean="0"/>
              <a:t>вторизация</a:t>
            </a:r>
            <a:endParaRPr lang="en-US" dirty="0"/>
          </a:p>
        </p:txBody>
      </p:sp>
      <p:pic>
        <p:nvPicPr>
          <p:cNvPr id="4" name="Рисунок 3"/>
          <p:cNvPicPr>
            <a:picLocks noChangeAspect="1"/>
          </p:cNvPicPr>
          <p:nvPr/>
        </p:nvPicPr>
        <p:blipFill rotWithShape="1">
          <a:blip r:embed="rId3"/>
          <a:srcRect t="9520"/>
          <a:stretch/>
        </p:blipFill>
        <p:spPr>
          <a:xfrm>
            <a:off x="632298" y="2178996"/>
            <a:ext cx="6821600" cy="4228025"/>
          </a:xfrm>
          <a:prstGeom prst="rect">
            <a:avLst/>
          </a:prstGeom>
        </p:spPr>
      </p:pic>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Рисунок 9"/>
          <p:cNvPicPr>
            <a:picLocks noChangeAspect="1"/>
          </p:cNvPicPr>
          <p:nvPr/>
        </p:nvPicPr>
        <p:blipFill>
          <a:blip r:embed="rId3"/>
          <a:stretch>
            <a:fillRect/>
          </a:stretch>
        </p:blipFill>
        <p:spPr>
          <a:xfrm>
            <a:off x="-1" y="0"/>
            <a:ext cx="3004457" cy="6905593"/>
          </a:xfrm>
          <a:prstGeom prst="rect">
            <a:avLst/>
          </a:prstGeom>
        </p:spPr>
      </p:pic>
      <p:cxnSp>
        <p:nvCxnSpPr>
          <p:cNvPr id="7" name="Прямая со стрелкой 6"/>
          <p:cNvCxnSpPr/>
          <p:nvPr/>
        </p:nvCxnSpPr>
        <p:spPr>
          <a:xfrm flipH="1" flipV="1">
            <a:off x="1502227" y="1051488"/>
            <a:ext cx="3098801" cy="2401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xfrm>
            <a:off x="4601028" y="3151200"/>
            <a:ext cx="7124472" cy="643285"/>
          </a:xfrm>
        </p:spPr>
        <p:txBody>
          <a:bodyPr/>
          <a:lstStyle/>
          <a:p>
            <a:r>
              <a:rPr lang="" dirty="0" smtClean="0"/>
              <a:t>Быстрый доступ к городам</a:t>
            </a:r>
            <a:endParaRPr lang="en-US" dirty="0"/>
          </a:p>
        </p:txBody>
      </p:sp>
      <p:cxnSp>
        <p:nvCxnSpPr>
          <p:cNvPr id="9" name="Прямая со стрелкой 8"/>
          <p:cNvCxnSpPr/>
          <p:nvPr/>
        </p:nvCxnSpPr>
        <p:spPr>
          <a:xfrm flipH="1">
            <a:off x="1502227" y="3452796"/>
            <a:ext cx="3098801" cy="1604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1"/>
          <p:cNvSpPr>
            <a:spLocks noGrp="1"/>
          </p:cNvSpPr>
          <p:nvPr>
            <p:ph sz="quarter" idx="10"/>
          </p:nvPr>
        </p:nvSpPr>
        <p:spPr>
          <a:xfrm>
            <a:off x="4760685" y="3794484"/>
            <a:ext cx="7042377" cy="2923821"/>
          </a:xfrm>
        </p:spPr>
        <p:txBody>
          <a:bodyPr/>
          <a:lstStyle/>
          <a:p>
            <a:r>
              <a:rPr lang="" dirty="0" smtClean="0"/>
              <a:t>Возможность бытсро добавлять любое количество городов</a:t>
            </a:r>
            <a:endParaRPr lang="en-US" dirty="0" smtClean="0"/>
          </a:p>
        </p:txBody>
      </p:sp>
    </p:spTree>
    <p:extLst>
      <p:ext uri="{BB962C8B-B14F-4D97-AF65-F5344CB8AC3E}">
        <p14:creationId xmlns:p14="http://schemas.microsoft.com/office/powerpoint/2010/main" val="300091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p:cNvPicPr>
            <a:picLocks noChangeAspect="1"/>
          </p:cNvPicPr>
          <p:nvPr/>
        </p:nvPicPr>
        <p:blipFill>
          <a:blip r:embed="rId3"/>
          <a:stretch>
            <a:fillRect/>
          </a:stretch>
        </p:blipFill>
        <p:spPr>
          <a:xfrm>
            <a:off x="0" y="43543"/>
            <a:ext cx="2960914" cy="6805512"/>
          </a:xfrm>
          <a:prstGeom prst="rect">
            <a:avLst/>
          </a:prstGeom>
        </p:spPr>
      </p:pic>
      <p:sp>
        <p:nvSpPr>
          <p:cNvPr id="3" name="Title 2"/>
          <p:cNvSpPr>
            <a:spLocks noGrp="1"/>
          </p:cNvSpPr>
          <p:nvPr>
            <p:ph type="title"/>
          </p:nvPr>
        </p:nvSpPr>
        <p:spPr>
          <a:xfrm>
            <a:off x="5740853" y="2102974"/>
            <a:ext cx="5943147" cy="2831816"/>
          </a:xfrm>
        </p:spPr>
        <p:txBody>
          <a:bodyPr>
            <a:normAutofit fontScale="90000"/>
          </a:bodyPr>
          <a:lstStyle/>
          <a:p>
            <a:r>
              <a:rPr lang="" dirty="0" smtClean="0"/>
              <a:t>Видимость:</a:t>
            </a:r>
            <a:br>
              <a:rPr lang="" dirty="0" smtClean="0"/>
            </a:br>
            <a:r>
              <a:rPr lang="" dirty="0" smtClean="0"/>
              <a:t>- количество объектов</a:t>
            </a:r>
            <a:br>
              <a:rPr lang="" dirty="0" smtClean="0"/>
            </a:br>
            <a:r>
              <a:rPr lang="" dirty="0" smtClean="0"/>
              <a:t>- </a:t>
            </a:r>
            <a:r>
              <a:rPr lang="" dirty="0" smtClean="0"/>
              <a:t>проблемных объектов</a:t>
            </a:r>
            <a:r>
              <a:rPr lang="en-US" dirty="0" smtClean="0"/>
              <a:t/>
            </a:r>
            <a:br>
              <a:rPr lang="en-US" dirty="0" smtClean="0"/>
            </a:br>
            <a:r>
              <a:rPr lang="" dirty="0" smtClean="0"/>
              <a:t/>
            </a:r>
            <a:br>
              <a:rPr lang="" dirty="0" smtClean="0"/>
            </a:br>
            <a:r>
              <a:rPr lang="" dirty="0" smtClean="0"/>
              <a:t/>
            </a:r>
            <a:br>
              <a:rPr lang="" dirty="0" smtClean="0"/>
            </a:br>
            <a:r>
              <a:rPr lang="" dirty="0"/>
              <a:t/>
            </a:r>
            <a:br>
              <a:rPr lang="" dirty="0"/>
            </a:br>
            <a:endParaRPr lang="en-US" dirty="0"/>
          </a:p>
        </p:txBody>
      </p:sp>
      <p:cxnSp>
        <p:nvCxnSpPr>
          <p:cNvPr id="7" name="Прямая со стрелкой 6"/>
          <p:cNvCxnSpPr/>
          <p:nvPr/>
        </p:nvCxnSpPr>
        <p:spPr>
          <a:xfrm flipH="1" flipV="1">
            <a:off x="2569029" y="1915886"/>
            <a:ext cx="3033485" cy="914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flipH="1" flipV="1">
            <a:off x="2162629" y="2351314"/>
            <a:ext cx="3578224" cy="986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flipH="1">
            <a:off x="2162630" y="3338287"/>
            <a:ext cx="3578223" cy="242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1"/>
          <p:cNvSpPr>
            <a:spLocks noGrp="1"/>
          </p:cNvSpPr>
          <p:nvPr>
            <p:ph sz="quarter" idx="10"/>
          </p:nvPr>
        </p:nvSpPr>
        <p:spPr>
          <a:xfrm>
            <a:off x="5740853" y="3721219"/>
            <a:ext cx="7042377" cy="2923821"/>
          </a:xfrm>
        </p:spPr>
        <p:txBody>
          <a:bodyPr/>
          <a:lstStyle/>
          <a:p>
            <a:r>
              <a:rPr lang="" dirty="0" smtClean="0"/>
              <a:t>Возможность</a:t>
            </a:r>
            <a:endParaRPr lang="en-US" dirty="0" smtClean="0"/>
          </a:p>
        </p:txBody>
      </p:sp>
    </p:spTree>
    <p:extLst>
      <p:ext uri="{BB962C8B-B14F-4D97-AF65-F5344CB8AC3E}">
        <p14:creationId xmlns:p14="http://schemas.microsoft.com/office/powerpoint/2010/main" val="318184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24914" y="1172815"/>
            <a:ext cx="4572000" cy="643285"/>
          </a:xfrm>
        </p:spPr>
        <p:txBody>
          <a:bodyPr>
            <a:normAutofit fontScale="90000"/>
          </a:bodyPr>
          <a:lstStyle/>
          <a:p>
            <a:r>
              <a:rPr lang="" dirty="0" smtClean="0"/>
              <a:t>Информативность</a:t>
            </a:r>
            <a:endParaRPr lang="en-US" dirty="0"/>
          </a:p>
        </p:txBody>
      </p:sp>
      <p:pic>
        <p:nvPicPr>
          <p:cNvPr id="5" name="Рисунок 4"/>
          <p:cNvPicPr>
            <a:picLocks noChangeAspect="1"/>
          </p:cNvPicPr>
          <p:nvPr/>
        </p:nvPicPr>
        <p:blipFill>
          <a:blip r:embed="rId3"/>
          <a:stretch>
            <a:fillRect/>
          </a:stretch>
        </p:blipFill>
        <p:spPr>
          <a:xfrm>
            <a:off x="0" y="0"/>
            <a:ext cx="6564505" cy="6858000"/>
          </a:xfrm>
          <a:prstGeom prst="rect">
            <a:avLst/>
          </a:prstGeom>
        </p:spPr>
      </p:pic>
      <p:sp>
        <p:nvSpPr>
          <p:cNvPr id="6" name="Content Placeholder 1"/>
          <p:cNvSpPr>
            <a:spLocks noGrp="1"/>
          </p:cNvSpPr>
          <p:nvPr>
            <p:ph sz="quarter" idx="10"/>
          </p:nvPr>
        </p:nvSpPr>
        <p:spPr>
          <a:xfrm>
            <a:off x="7024914" y="1967089"/>
            <a:ext cx="4688115" cy="4564340"/>
          </a:xfrm>
        </p:spPr>
        <p:txBody>
          <a:bodyPr/>
          <a:lstStyle/>
          <a:p>
            <a:r>
              <a:rPr lang="" dirty="0" smtClean="0"/>
              <a:t>Краткое описание объекта</a:t>
            </a:r>
          </a:p>
          <a:p>
            <a:r>
              <a:rPr lang="" dirty="0" smtClean="0"/>
              <a:t>Основная информация об объекте в виде тегов, для быстрого доступа к информации</a:t>
            </a:r>
          </a:p>
          <a:p>
            <a:r>
              <a:rPr lang="" dirty="0" smtClean="0"/>
              <a:t>Статус объекта</a:t>
            </a:r>
            <a:endParaRPr lang="en-US" dirty="0" smtClean="0"/>
          </a:p>
        </p:txBody>
      </p:sp>
    </p:spTree>
    <p:extLst>
      <p:ext uri="{BB962C8B-B14F-4D97-AF65-F5344CB8AC3E}">
        <p14:creationId xmlns:p14="http://schemas.microsoft.com/office/powerpoint/2010/main" val="77150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937829" y="1427918"/>
            <a:ext cx="4865233" cy="1663625"/>
          </a:xfrm>
        </p:spPr>
        <p:txBody>
          <a:bodyPr/>
          <a:lstStyle/>
          <a:p>
            <a:r>
              <a:rPr lang="" dirty="0" smtClean="0"/>
              <a:t>Легкий доступ в галереи фото объекта</a:t>
            </a:r>
            <a:endParaRPr lang="" dirty="0" smtClean="0"/>
          </a:p>
        </p:txBody>
      </p:sp>
      <p:sp>
        <p:nvSpPr>
          <p:cNvPr id="3" name="Title 2"/>
          <p:cNvSpPr>
            <a:spLocks noGrp="1"/>
          </p:cNvSpPr>
          <p:nvPr>
            <p:ph type="title"/>
          </p:nvPr>
        </p:nvSpPr>
        <p:spPr>
          <a:xfrm>
            <a:off x="277813" y="360015"/>
            <a:ext cx="11626132" cy="643285"/>
          </a:xfrm>
        </p:spPr>
        <p:txBody>
          <a:bodyPr>
            <a:normAutofit/>
          </a:bodyPr>
          <a:lstStyle/>
          <a:p>
            <a:r>
              <a:rPr lang="" dirty="0" smtClean="0"/>
              <a:t>Фотогаллерея</a:t>
            </a:r>
            <a:endParaRPr lang="en-US" dirty="0"/>
          </a:p>
        </p:txBody>
      </p:sp>
      <p:pic>
        <p:nvPicPr>
          <p:cNvPr id="6" name="Рисунок 5"/>
          <p:cNvPicPr>
            <a:picLocks noChangeAspect="1"/>
          </p:cNvPicPr>
          <p:nvPr/>
        </p:nvPicPr>
        <p:blipFill>
          <a:blip r:embed="rId3"/>
          <a:stretch>
            <a:fillRect/>
          </a:stretch>
        </p:blipFill>
        <p:spPr>
          <a:xfrm>
            <a:off x="277813" y="1003300"/>
            <a:ext cx="6152016" cy="5541394"/>
          </a:xfrm>
          <a:prstGeom prst="rect">
            <a:avLst/>
          </a:prstGeom>
        </p:spPr>
      </p:pic>
    </p:spTree>
    <p:extLst>
      <p:ext uri="{BB962C8B-B14F-4D97-AF65-F5344CB8AC3E}">
        <p14:creationId xmlns:p14="http://schemas.microsoft.com/office/powerpoint/2010/main" val="155085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7097486" y="1427918"/>
            <a:ext cx="4705576" cy="3985911"/>
          </a:xfrm>
        </p:spPr>
        <p:txBody>
          <a:bodyPr/>
          <a:lstStyle/>
          <a:p>
            <a:r>
              <a:rPr lang="" dirty="0" smtClean="0"/>
              <a:t>Возможность оставить комментарий, для ответственных за данный объект лиц.</a:t>
            </a:r>
            <a:endParaRPr lang="" dirty="0" smtClean="0"/>
          </a:p>
        </p:txBody>
      </p:sp>
      <p:sp>
        <p:nvSpPr>
          <p:cNvPr id="3" name="Title 2"/>
          <p:cNvSpPr>
            <a:spLocks noGrp="1"/>
          </p:cNvSpPr>
          <p:nvPr>
            <p:ph type="title"/>
          </p:nvPr>
        </p:nvSpPr>
        <p:spPr>
          <a:xfrm>
            <a:off x="277813" y="360015"/>
            <a:ext cx="11626132" cy="643285"/>
          </a:xfrm>
        </p:spPr>
        <p:txBody>
          <a:bodyPr>
            <a:normAutofit/>
          </a:bodyPr>
          <a:lstStyle/>
          <a:p>
            <a:r>
              <a:rPr lang="" dirty="0" smtClean="0"/>
              <a:t>История</a:t>
            </a:r>
            <a:endParaRPr lang="en-US" dirty="0"/>
          </a:p>
        </p:txBody>
      </p:sp>
      <p:pic>
        <p:nvPicPr>
          <p:cNvPr id="5" name="Рисунок 4"/>
          <p:cNvPicPr>
            <a:picLocks noChangeAspect="1"/>
          </p:cNvPicPr>
          <p:nvPr/>
        </p:nvPicPr>
        <p:blipFill>
          <a:blip r:embed="rId3"/>
          <a:stretch>
            <a:fillRect/>
          </a:stretch>
        </p:blipFill>
        <p:spPr>
          <a:xfrm>
            <a:off x="277813" y="1490710"/>
            <a:ext cx="6674530" cy="3966661"/>
          </a:xfrm>
          <a:prstGeom prst="rect">
            <a:avLst/>
          </a:prstGeom>
        </p:spPr>
      </p:pic>
    </p:spTree>
    <p:extLst>
      <p:ext uri="{BB962C8B-B14F-4D97-AF65-F5344CB8AC3E}">
        <p14:creationId xmlns:p14="http://schemas.microsoft.com/office/powerpoint/2010/main" val="3985138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522513" y="4041172"/>
            <a:ext cx="9971315" cy="2098372"/>
          </a:xfrm>
        </p:spPr>
        <p:txBody>
          <a:bodyPr/>
          <a:lstStyle/>
          <a:p>
            <a:r>
              <a:rPr lang="" dirty="0" smtClean="0"/>
              <a:t>Возможность просмотреть список документов данного объекта.</a:t>
            </a:r>
          </a:p>
          <a:p>
            <a:r>
              <a:rPr lang="" dirty="0" smtClean="0"/>
              <a:t>Статусы документов</a:t>
            </a:r>
            <a:endParaRPr lang="" dirty="0" smtClean="0"/>
          </a:p>
        </p:txBody>
      </p:sp>
      <p:sp>
        <p:nvSpPr>
          <p:cNvPr id="3" name="Title 2"/>
          <p:cNvSpPr>
            <a:spLocks noGrp="1"/>
          </p:cNvSpPr>
          <p:nvPr>
            <p:ph type="title"/>
          </p:nvPr>
        </p:nvSpPr>
        <p:spPr>
          <a:xfrm>
            <a:off x="277813" y="360015"/>
            <a:ext cx="11626132" cy="643285"/>
          </a:xfrm>
        </p:spPr>
        <p:txBody>
          <a:bodyPr>
            <a:normAutofit/>
          </a:bodyPr>
          <a:lstStyle/>
          <a:p>
            <a:r>
              <a:rPr lang="" dirty="0" smtClean="0"/>
              <a:t>Список документов</a:t>
            </a:r>
            <a:endParaRPr lang="en-US" dirty="0"/>
          </a:p>
        </p:txBody>
      </p:sp>
      <p:pic>
        <p:nvPicPr>
          <p:cNvPr id="4" name="Рисунок 3"/>
          <p:cNvPicPr>
            <a:picLocks noChangeAspect="1"/>
          </p:cNvPicPr>
          <p:nvPr/>
        </p:nvPicPr>
        <p:blipFill>
          <a:blip r:embed="rId3"/>
          <a:stretch>
            <a:fillRect/>
          </a:stretch>
        </p:blipFill>
        <p:spPr>
          <a:xfrm>
            <a:off x="277813" y="1149123"/>
            <a:ext cx="10551886" cy="2746225"/>
          </a:xfrm>
          <a:prstGeom prst="rect">
            <a:avLst/>
          </a:prstGeom>
        </p:spPr>
      </p:pic>
    </p:spTree>
    <p:extLst>
      <p:ext uri="{BB962C8B-B14F-4D97-AF65-F5344CB8AC3E}">
        <p14:creationId xmlns:p14="http://schemas.microsoft.com/office/powerpoint/2010/main" val="370454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91E34EB2-09A7-4C74-9FE9-76B9EE0656B9">1</Module>
    <Content_x0020_Type xmlns="91E34EB2-09A7-4C74-9FE9-76B9EE0656B9">Slide Presentation</Content_x0020_Type>
    <Status xmlns="91E34EB2-09A7-4C74-9FE9-76B9EE0656B9">Final</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BE5610A3E0D4F42BA2B33F974DB0940" ma:contentTypeVersion="" ma:contentTypeDescription="Create a new document." ma:contentTypeScope="" ma:versionID="29cbfdceb9d09f72b80b03ebe6ef9776">
  <xsd:schema xmlns:xsd="http://www.w3.org/2001/XMLSchema" xmlns:xs="http://www.w3.org/2001/XMLSchema" xmlns:p="http://schemas.microsoft.com/office/2006/metadata/properties" xmlns:ns2="91E34EB2-09A7-4C74-9FE9-76B9EE0656B9" targetNamespace="http://schemas.microsoft.com/office/2006/metadata/properties" ma:root="true" ma:fieldsID="5383a24967c64c3be3d520fa0b1e9eec" ns2:_="">
    <xsd:import namespace="91E34EB2-09A7-4C74-9FE9-76B9EE0656B9"/>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E34EB2-09A7-4C74-9FE9-76B9EE0656B9"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Promo Packag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www.w3.org/XML/1998/namespace"/>
    <ds:schemaRef ds:uri="91E34EB2-09A7-4C74-9FE9-76B9EE0656B9"/>
    <ds:schemaRef ds:uri="http://purl.org/dc/dcmitype/"/>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CEB21AA6-B8B4-441E-8C62-EBCC7BADD5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E34EB2-09A7-4C74-9FE9-76B9EE0656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4249</TotalTime>
  <Words>561</Words>
  <Application>Microsoft Office PowerPoint</Application>
  <PresentationFormat>Широкоэкранный</PresentationFormat>
  <Paragraphs>46</Paragraphs>
  <Slides>11</Slides>
  <Notes>10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Calibri</vt:lpstr>
      <vt:lpstr>Segoe UI</vt:lpstr>
      <vt:lpstr>Segoe UI Light</vt:lpstr>
      <vt:lpstr>1_Office Theme</vt:lpstr>
      <vt:lpstr>Система учета</vt:lpstr>
      <vt:lpstr>Простота доступа</vt:lpstr>
      <vt:lpstr>Авторизация</vt:lpstr>
      <vt:lpstr>Быстрый доступ к городам</vt:lpstr>
      <vt:lpstr>Видимость: - количество объектов - проблемных объектов    </vt:lpstr>
      <vt:lpstr>Информативность</vt:lpstr>
      <vt:lpstr>Фотогаллерея</vt:lpstr>
      <vt:lpstr>История</vt:lpstr>
      <vt:lpstr>Список документов</vt:lpstr>
      <vt:lpstr>Месторасположение</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Герцен Евгений</cp:lastModifiedBy>
  <cp:revision>100</cp:revision>
  <dcterms:created xsi:type="dcterms:W3CDTF">2013-02-15T23:12:42Z</dcterms:created>
  <dcterms:modified xsi:type="dcterms:W3CDTF">2018-05-14T10:06:55Z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0x0101009BE5610A3E0D4F42BA2B33F974DB0940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MetadataToken">
    <vt:lpwstr>300x410x1</vt:lpwstr>
  </property>
</Properties>
</file>